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6.xml" ContentType="application/vnd.openxmlformats-officedocument.presentationml.tags+xml"/>
  <Override PartName="/ppt/notesSlides/notesSlide36.xml" ContentType="application/vnd.openxmlformats-officedocument.presentationml.notesSlide+xml"/>
  <Override PartName="/ppt/tags/tag17.xml" ContentType="application/vnd.openxmlformats-officedocument.presentationml.tags+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0.xml" ContentType="application/vnd.openxmlformats-officedocument.presentationml.tags+xml"/>
  <Override PartName="/ppt/notesSlides/notesSlide42.xml" ContentType="application/vnd.openxmlformats-officedocument.presentationml.notesSlide+xml"/>
  <Override PartName="/ppt/tags/tag2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2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24.xml" ContentType="application/vnd.openxmlformats-officedocument.presentationml.tags+xml"/>
  <Override PartName="/ppt/notesSlides/notesSlide59.xml" ContentType="application/vnd.openxmlformats-officedocument.presentationml.notesSlide+xml"/>
  <Override PartName="/ppt/tags/tag25.xml" ContentType="application/vnd.openxmlformats-officedocument.presentationml.tags+xml"/>
  <Override PartName="/ppt/notesSlides/notesSlide60.xml" ContentType="application/vnd.openxmlformats-officedocument.presentationml.notesSlide+xml"/>
  <Override PartName="/ppt/tags/tag26.xml" ContentType="application/vnd.openxmlformats-officedocument.presentationml.tags+xml"/>
  <Override PartName="/ppt/notesSlides/notesSlide61.xml" ContentType="application/vnd.openxmlformats-officedocument.presentationml.notesSlide+xml"/>
  <Override PartName="/ppt/tags/tag27.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28.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9.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1"/>
  </p:notesMasterIdLst>
  <p:handoutMasterIdLst>
    <p:handoutMasterId r:id="rId82"/>
  </p:handoutMasterIdLst>
  <p:sldIdLst>
    <p:sldId id="256" r:id="rId2"/>
    <p:sldId id="411" r:id="rId3"/>
    <p:sldId id="416" r:id="rId4"/>
    <p:sldId id="422" r:id="rId5"/>
    <p:sldId id="418" r:id="rId6"/>
    <p:sldId id="423" r:id="rId7"/>
    <p:sldId id="419" r:id="rId8"/>
    <p:sldId id="420" r:id="rId9"/>
    <p:sldId id="329" r:id="rId10"/>
    <p:sldId id="330" r:id="rId11"/>
    <p:sldId id="260" r:id="rId12"/>
    <p:sldId id="421" r:id="rId13"/>
    <p:sldId id="425" r:id="rId14"/>
    <p:sldId id="374" r:id="rId15"/>
    <p:sldId id="375" r:id="rId16"/>
    <p:sldId id="426" r:id="rId17"/>
    <p:sldId id="268" r:id="rId18"/>
    <p:sldId id="403" r:id="rId19"/>
    <p:sldId id="269" r:id="rId20"/>
    <p:sldId id="262" r:id="rId21"/>
    <p:sldId id="270" r:id="rId22"/>
    <p:sldId id="427" r:id="rId23"/>
    <p:sldId id="279" r:id="rId24"/>
    <p:sldId id="367" r:id="rId25"/>
    <p:sldId id="413" r:id="rId26"/>
    <p:sldId id="366" r:id="rId27"/>
    <p:sldId id="273" r:id="rId28"/>
    <p:sldId id="274" r:id="rId29"/>
    <p:sldId id="280" r:id="rId30"/>
    <p:sldId id="406" r:id="rId31"/>
    <p:sldId id="407" r:id="rId32"/>
    <p:sldId id="277" r:id="rId33"/>
    <p:sldId id="295" r:id="rId34"/>
    <p:sldId id="281" r:id="rId35"/>
    <p:sldId id="296" r:id="rId36"/>
    <p:sldId id="297" r:id="rId37"/>
    <p:sldId id="284" r:id="rId38"/>
    <p:sldId id="285" r:id="rId39"/>
    <p:sldId id="286" r:id="rId40"/>
    <p:sldId id="287" r:id="rId41"/>
    <p:sldId id="298" r:id="rId42"/>
    <p:sldId id="289" r:id="rId43"/>
    <p:sldId id="290" r:id="rId44"/>
    <p:sldId id="291" r:id="rId45"/>
    <p:sldId id="292" r:id="rId46"/>
    <p:sldId id="294" r:id="rId47"/>
    <p:sldId id="414" r:id="rId48"/>
    <p:sldId id="369" r:id="rId49"/>
    <p:sldId id="381" r:id="rId50"/>
    <p:sldId id="401" r:id="rId51"/>
    <p:sldId id="377" r:id="rId52"/>
    <p:sldId id="383" r:id="rId53"/>
    <p:sldId id="424" r:id="rId54"/>
    <p:sldId id="409" r:id="rId55"/>
    <p:sldId id="384" r:id="rId56"/>
    <p:sldId id="387" r:id="rId57"/>
    <p:sldId id="391" r:id="rId58"/>
    <p:sldId id="415" r:id="rId59"/>
    <p:sldId id="299" r:id="rId60"/>
    <p:sldId id="300" r:id="rId61"/>
    <p:sldId id="301" r:id="rId62"/>
    <p:sldId id="314" r:id="rId63"/>
    <p:sldId id="317" r:id="rId64"/>
    <p:sldId id="305" r:id="rId65"/>
    <p:sldId id="315" r:id="rId66"/>
    <p:sldId id="319" r:id="rId67"/>
    <p:sldId id="323" r:id="rId68"/>
    <p:sldId id="311" r:id="rId69"/>
    <p:sldId id="318" r:id="rId70"/>
    <p:sldId id="328" r:id="rId71"/>
    <p:sldId id="307" r:id="rId72"/>
    <p:sldId id="309" r:id="rId73"/>
    <p:sldId id="308" r:id="rId74"/>
    <p:sldId id="410" r:id="rId75"/>
    <p:sldId id="376" r:id="rId76"/>
    <p:sldId id="267" r:id="rId77"/>
    <p:sldId id="408" r:id="rId78"/>
    <p:sldId id="257" r:id="rId79"/>
    <p:sldId id="322" r:id="rId80"/>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AAA"/>
    <a:srgbClr val="1B1BFF"/>
    <a:srgbClr val="2F55C3"/>
    <a:srgbClr val="4472C4"/>
    <a:srgbClr val="2F55A9"/>
    <a:srgbClr val="2F5C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3333"/>
  </p:normalViewPr>
  <p:slideViewPr>
    <p:cSldViewPr snapToGrid="0" snapToObjects="1">
      <p:cViewPr varScale="1">
        <p:scale>
          <a:sx n="90" d="100"/>
          <a:sy n="90" d="100"/>
        </p:scale>
        <p:origin x="1352" y="200"/>
      </p:cViewPr>
      <p:guideLst/>
    </p:cSldViewPr>
  </p:slideViewPr>
  <p:notesTextViewPr>
    <p:cViewPr>
      <p:scale>
        <a:sx n="110" d="100"/>
        <a:sy n="11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8575">
                <a:solidFill>
                  <a:schemeClr val="dk1">
                    <a:shade val="50000"/>
                  </a:schemeClr>
                </a:solidFill>
              </a:ln>
              <a:effectLst/>
            </c:spPr>
            <c:extLst>
              <c:ext xmlns:c16="http://schemas.microsoft.com/office/drawing/2014/chart" uri="{C3380CC4-5D6E-409C-BE32-E72D297353CC}">
                <c16:uniqueId val="{00000001-BD90-C047-BD88-1E9514199497}"/>
              </c:ext>
            </c:extLst>
          </c:dPt>
          <c:dPt>
            <c:idx val="1"/>
            <c:bubble3D val="0"/>
            <c:spPr>
              <a:solidFill>
                <a:srgbClr val="4472C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BD90-C047-BD88-1E9514199497}"/>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BD90-C047-BD88-1E9514199497}"/>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BD90-C047-BD88-1E951419949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2"/>
                <c:pt idx="0">
                  <c:v># False Positives</c:v>
                </c:pt>
                <c:pt idx="1">
                  <c:v># Real Bugs</c:v>
                </c:pt>
              </c:strCache>
            </c:strRef>
          </c:cat>
          <c:val>
            <c:numRef>
              <c:f>工作表1!$B$2:$B$5</c:f>
              <c:numCache>
                <c:formatCode>General</c:formatCode>
                <c:ptCount val="4"/>
                <c:pt idx="0">
                  <c:v>2</c:v>
                </c:pt>
                <c:pt idx="1">
                  <c:v>12</c:v>
                </c:pt>
              </c:numCache>
            </c:numRef>
          </c:val>
          <c:extLst>
            <c:ext xmlns:c16="http://schemas.microsoft.com/office/drawing/2014/chart" uri="{C3380CC4-5D6E-409C-BE32-E72D297353CC}">
              <c16:uniqueId val="{00000008-BD90-C047-BD88-1E9514199497}"/>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5400">
                <a:solidFill>
                  <a:schemeClr val="dk1">
                    <a:shade val="50000"/>
                  </a:schemeClr>
                </a:solidFill>
              </a:ln>
              <a:effectLst/>
            </c:spPr>
            <c:extLst>
              <c:ext xmlns:c16="http://schemas.microsoft.com/office/drawing/2014/chart" uri="{C3380CC4-5D6E-409C-BE32-E72D297353CC}">
                <c16:uniqueId val="{00000001-6997-E84A-B826-9C9477EAF033}"/>
              </c:ext>
            </c:extLst>
          </c:dPt>
          <c:dPt>
            <c:idx val="1"/>
            <c:bubble3D val="0"/>
            <c:spPr>
              <a:solidFill>
                <a:srgbClr val="4472C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6997-E84A-B826-9C9477EAF033}"/>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6997-E84A-B826-9C9477EAF033}"/>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6997-E84A-B826-9C9477EAF03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2"/>
                <c:pt idx="0">
                  <c:v># False Positives</c:v>
                </c:pt>
                <c:pt idx="1">
                  <c:v># Real Bugs</c:v>
                </c:pt>
              </c:strCache>
            </c:strRef>
          </c:cat>
          <c:val>
            <c:numRef>
              <c:f>工作表1!$B$2:$B$5</c:f>
              <c:numCache>
                <c:formatCode>General</c:formatCode>
                <c:ptCount val="4"/>
                <c:pt idx="0">
                  <c:v>1000</c:v>
                </c:pt>
                <c:pt idx="1">
                  <c:v>5</c:v>
                </c:pt>
              </c:numCache>
            </c:numRef>
          </c:val>
          <c:extLst>
            <c:ext xmlns:c16="http://schemas.microsoft.com/office/drawing/2014/chart" uri="{C3380CC4-5D6E-409C-BE32-E72D297353CC}">
              <c16:uniqueId val="{00000008-6997-E84A-B826-9C9477EAF033}"/>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5400">
                <a:solidFill>
                  <a:schemeClr val="dk1">
                    <a:shade val="50000"/>
                  </a:schemeClr>
                </a:solidFill>
              </a:ln>
              <a:effectLst/>
            </c:spPr>
            <c:extLst>
              <c:ext xmlns:c16="http://schemas.microsoft.com/office/drawing/2014/chart" uri="{C3380CC4-5D6E-409C-BE32-E72D297353CC}">
                <c16:uniqueId val="{00000001-968C-BF4E-9A1C-429DF70C7E2D}"/>
              </c:ext>
            </c:extLst>
          </c:dPt>
          <c:dPt>
            <c:idx val="1"/>
            <c:bubble3D val="0"/>
            <c:spPr>
              <a:solidFill>
                <a:srgbClr val="4472C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68C-BF4E-9A1C-429DF70C7E2D}"/>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68C-BF4E-9A1C-429DF70C7E2D}"/>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968C-BF4E-9A1C-429DF70C7E2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2"/>
                <c:pt idx="0">
                  <c:v># False Positives</c:v>
                </c:pt>
                <c:pt idx="1">
                  <c:v># Real Bugs</c:v>
                </c:pt>
              </c:strCache>
            </c:strRef>
          </c:cat>
          <c:val>
            <c:numRef>
              <c:f>工作表1!$B$2:$B$5</c:f>
              <c:numCache>
                <c:formatCode>General</c:formatCode>
                <c:ptCount val="4"/>
                <c:pt idx="0">
                  <c:v>1000</c:v>
                </c:pt>
                <c:pt idx="1">
                  <c:v>5</c:v>
                </c:pt>
              </c:numCache>
            </c:numRef>
          </c:val>
          <c:extLst>
            <c:ext xmlns:c16="http://schemas.microsoft.com/office/drawing/2014/chart" uri="{C3380CC4-5D6E-409C-BE32-E72D297353CC}">
              <c16:uniqueId val="{00000008-968C-BF4E-9A1C-429DF70C7E2D}"/>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工作表1!$B$1</c:f>
              <c:strCache>
                <c:ptCount val="1"/>
                <c:pt idx="0">
                  <c:v>Pinpoint</c:v>
                </c:pt>
              </c:strCache>
            </c:strRef>
          </c:tx>
          <c:dPt>
            <c:idx val="0"/>
            <c:bubble3D val="0"/>
            <c:explosion val="18"/>
            <c:spPr>
              <a:noFill/>
              <a:ln w="25400">
                <a:solidFill>
                  <a:schemeClr val="dk1">
                    <a:shade val="50000"/>
                  </a:schemeClr>
                </a:solidFill>
              </a:ln>
              <a:effectLst/>
            </c:spPr>
            <c:extLst>
              <c:ext xmlns:c16="http://schemas.microsoft.com/office/drawing/2014/chart" uri="{C3380CC4-5D6E-409C-BE32-E72D297353CC}">
                <c16:uniqueId val="{00000001-7D69-6E40-8997-8E89F5BC2983}"/>
              </c:ext>
            </c:extLst>
          </c:dPt>
          <c:dPt>
            <c:idx val="1"/>
            <c:bubble3D val="0"/>
            <c:spPr>
              <a:solidFill>
                <a:srgbClr val="4472C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D69-6E40-8997-8E89F5BC2983}"/>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D69-6E40-8997-8E89F5BC2983}"/>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7D69-6E40-8997-8E89F5BC298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zh-CN"/>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2"/>
                <c:pt idx="0">
                  <c:v># False Positives</c:v>
                </c:pt>
                <c:pt idx="1">
                  <c:v># Real Bugs</c:v>
                </c:pt>
              </c:strCache>
            </c:strRef>
          </c:cat>
          <c:val>
            <c:numRef>
              <c:f>工作表1!$B$2:$B$5</c:f>
              <c:numCache>
                <c:formatCode>General</c:formatCode>
                <c:ptCount val="4"/>
                <c:pt idx="0">
                  <c:v>24</c:v>
                </c:pt>
                <c:pt idx="1">
                  <c:v>2</c:v>
                </c:pt>
              </c:numCache>
            </c:numRef>
          </c:val>
          <c:extLst>
            <c:ext xmlns:c16="http://schemas.microsoft.com/office/drawing/2014/chart" uri="{C3380CC4-5D6E-409C-BE32-E72D297353CC}">
              <c16:uniqueId val="{00000008-7D69-6E40-8997-8E89F5BC2983}"/>
            </c:ext>
          </c:extLst>
        </c:ser>
        <c:dLbls>
          <c:showLegendKey val="0"/>
          <c:showVal val="0"/>
          <c:showCatName val="0"/>
          <c:showSerName val="0"/>
          <c:showPercent val="1"/>
          <c:showBubbleSize val="0"/>
          <c:showLeaderLines val="1"/>
        </c:dLbls>
        <c:firstSliceAng val="0"/>
        <c:holeSize val="3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diagrams/_rels/data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5" Type="http://schemas.openxmlformats.org/officeDocument/2006/relationships/image" Target="../media/image93.png"/><Relationship Id="rId4" Type="http://schemas.openxmlformats.org/officeDocument/2006/relationships/image" Target="../media/image92.jpeg"/></Relationships>
</file>

<file path=ppt/diagrams/_rels/data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image" Target="../media/image9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 Id="rId5" Type="http://schemas.openxmlformats.org/officeDocument/2006/relationships/image" Target="../media/image93.png"/><Relationship Id="rId4" Type="http://schemas.openxmlformats.org/officeDocument/2006/relationships/image" Target="../media/image92.jpeg"/></Relationships>
</file>

<file path=ppt/diagrams/_rels/drawing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image" Target="../media/image98.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3118C6-E2BB-2E43-B846-8E4A575E02AF}" type="doc">
      <dgm:prSet loTypeId="urn:microsoft.com/office/officeart/2005/8/layout/process1" loCatId="" qsTypeId="urn:microsoft.com/office/officeart/2005/8/quickstyle/simple1" qsCatId="simple" csTypeId="urn:microsoft.com/office/officeart/2005/8/colors/accent0_2" csCatId="mainScheme" phldr="1"/>
      <dgm:spPr/>
    </dgm:pt>
    <dgm:pt modelId="{170B898E-CFB9-AD44-9970-D485F9E8353C}">
      <dgm:prSet phldrT="[文本]"/>
      <dgm:spPr/>
      <dgm:t>
        <a:bodyPr/>
        <a:lstStyle/>
        <a:p>
          <a:r>
            <a:rPr lang="en-US" altLang="zh-CN" dirty="0">
              <a:solidFill>
                <a:schemeClr val="tx1"/>
              </a:solidFill>
              <a:latin typeface="Arial Hebrew" charset="-79"/>
              <a:ea typeface="Arial Hebrew" charset="-79"/>
              <a:cs typeface="Arial Hebrew" charset="-79"/>
            </a:rPr>
            <a:t>Pointer Analysis</a:t>
          </a:r>
        </a:p>
      </dgm:t>
    </dgm:pt>
    <dgm:pt modelId="{AC89F2EE-4FC8-4141-B0B9-A78AA23B719B}" type="parTrans" cxnId="{B002CE5B-02BB-2E49-A7D3-E4D49F93AE4A}">
      <dgm:prSet/>
      <dgm:spPr/>
      <dgm:t>
        <a:bodyPr/>
        <a:lstStyle/>
        <a:p>
          <a:endParaRPr lang="zh-CN" altLang="en-US">
            <a:solidFill>
              <a:schemeClr val="tx1"/>
            </a:solidFill>
          </a:endParaRPr>
        </a:p>
      </dgm:t>
    </dgm:pt>
    <dgm:pt modelId="{4115B4FE-C232-5C48-9F4C-13948BA715EA}" type="sibTrans" cxnId="{B002CE5B-02BB-2E49-A7D3-E4D49F93AE4A}">
      <dgm:prSet/>
      <dgm:spPr/>
      <dgm:t>
        <a:bodyPr/>
        <a:lstStyle/>
        <a:p>
          <a:endParaRPr lang="zh-CN" altLang="en-US">
            <a:solidFill>
              <a:schemeClr val="tx1"/>
            </a:solidFill>
          </a:endParaRPr>
        </a:p>
      </dgm:t>
    </dgm:pt>
    <dgm:pt modelId="{E2DB34EB-0132-234F-88B6-2E81160E3E57}">
      <dgm:prSet phldrT="[文本]"/>
      <dgm:spPr/>
      <dgm:t>
        <a:bodyPr/>
        <a:lstStyle/>
        <a:p>
          <a:r>
            <a:rPr lang="en-US" altLang="zh-CN" dirty="0">
              <a:solidFill>
                <a:schemeClr val="tx1"/>
              </a:solidFill>
              <a:latin typeface="Arial Hebrew" charset="-79"/>
              <a:ea typeface="Arial Hebrew" charset="-79"/>
              <a:cs typeface="Arial Hebrew" charset="-79"/>
            </a:rPr>
            <a:t>Data Dependence</a:t>
          </a:r>
          <a:r>
            <a:rPr lang="en-US" altLang="zh-CN" baseline="0" dirty="0">
              <a:solidFill>
                <a:schemeClr val="tx1"/>
              </a:solidFill>
              <a:latin typeface="Arial Hebrew" charset="-79"/>
              <a:ea typeface="Arial Hebrew" charset="-79"/>
              <a:cs typeface="Arial Hebrew" charset="-79"/>
            </a:rPr>
            <a:t> Analysis</a:t>
          </a:r>
          <a:endParaRPr lang="zh-CN" altLang="en-US" dirty="0">
            <a:solidFill>
              <a:schemeClr val="tx1"/>
            </a:solidFill>
            <a:latin typeface="Arial Hebrew" charset="-79"/>
            <a:ea typeface="Arial Hebrew" charset="-79"/>
            <a:cs typeface="Arial Hebrew" charset="-79"/>
          </a:endParaRPr>
        </a:p>
      </dgm:t>
    </dgm:pt>
    <dgm:pt modelId="{0BFFAFC0-00CF-DA4B-A8DB-37A2C4265177}" type="parTrans" cxnId="{37821985-FB52-9F45-AAAF-BB0311BD6761}">
      <dgm:prSet/>
      <dgm:spPr/>
      <dgm:t>
        <a:bodyPr/>
        <a:lstStyle/>
        <a:p>
          <a:endParaRPr lang="zh-CN" altLang="en-US">
            <a:solidFill>
              <a:schemeClr val="tx1"/>
            </a:solidFill>
          </a:endParaRPr>
        </a:p>
      </dgm:t>
    </dgm:pt>
    <dgm:pt modelId="{A9F7C076-F8DC-624F-AE59-99F54277E34E}" type="sibTrans" cxnId="{37821985-FB52-9F45-AAAF-BB0311BD6761}">
      <dgm:prSet/>
      <dgm:spPr/>
      <dgm:t>
        <a:bodyPr/>
        <a:lstStyle/>
        <a:p>
          <a:endParaRPr lang="zh-CN" altLang="en-US">
            <a:solidFill>
              <a:schemeClr val="tx1"/>
            </a:solidFill>
          </a:endParaRPr>
        </a:p>
      </dgm:t>
    </dgm:pt>
    <dgm:pt modelId="{D7D36E7F-A12C-2B4C-A647-8122C1BF81A8}">
      <dgm:prSet phldrT="[文本]"/>
      <dgm:spPr/>
      <dgm:t>
        <a:bodyPr/>
        <a:lstStyle/>
        <a:p>
          <a:r>
            <a:rPr lang="en-US" altLang="zh-CN" dirty="0">
              <a:solidFill>
                <a:schemeClr val="tx1"/>
              </a:solidFill>
              <a:latin typeface="Arial Hebrew" charset="-79"/>
              <a:ea typeface="Arial Hebrew" charset="-79"/>
              <a:cs typeface="Arial Hebrew" charset="-79"/>
            </a:rPr>
            <a:t>Value-Flow Analysis</a:t>
          </a:r>
          <a:endParaRPr lang="zh-CN" altLang="en-US" dirty="0">
            <a:solidFill>
              <a:schemeClr val="tx1"/>
            </a:solidFill>
            <a:latin typeface="Arial Hebrew" charset="-79"/>
            <a:ea typeface="Arial Hebrew" charset="-79"/>
            <a:cs typeface="Arial Hebrew" charset="-79"/>
          </a:endParaRPr>
        </a:p>
      </dgm:t>
    </dgm:pt>
    <dgm:pt modelId="{CAC60A52-9CCE-3548-A5F3-39E04DF1D9FB}" type="parTrans" cxnId="{D87363C0-9524-7E45-BECB-D526F76374B7}">
      <dgm:prSet/>
      <dgm:spPr/>
      <dgm:t>
        <a:bodyPr/>
        <a:lstStyle/>
        <a:p>
          <a:endParaRPr lang="zh-CN" altLang="en-US">
            <a:solidFill>
              <a:schemeClr val="tx1"/>
            </a:solidFill>
          </a:endParaRPr>
        </a:p>
      </dgm:t>
    </dgm:pt>
    <dgm:pt modelId="{27DC7BC0-CAB8-9546-8BC2-8ECF64DC88AA}" type="sibTrans" cxnId="{D87363C0-9524-7E45-BECB-D526F76374B7}">
      <dgm:prSet/>
      <dgm:spPr/>
      <dgm:t>
        <a:bodyPr/>
        <a:lstStyle/>
        <a:p>
          <a:endParaRPr lang="zh-CN" altLang="en-US">
            <a:solidFill>
              <a:schemeClr val="tx1"/>
            </a:solidFill>
          </a:endParaRPr>
        </a:p>
      </dgm:t>
    </dgm:pt>
    <dgm:pt modelId="{8237E370-CAE2-4841-9961-ECF902E46CCD}" type="pres">
      <dgm:prSet presAssocID="{1E3118C6-E2BB-2E43-B846-8E4A575E02AF}" presName="Name0" presStyleCnt="0">
        <dgm:presLayoutVars>
          <dgm:dir/>
          <dgm:resizeHandles val="exact"/>
        </dgm:presLayoutVars>
      </dgm:prSet>
      <dgm:spPr/>
    </dgm:pt>
    <dgm:pt modelId="{B1851AEA-63DC-F647-AED6-922E95606E58}" type="pres">
      <dgm:prSet presAssocID="{170B898E-CFB9-AD44-9970-D485F9E8353C}" presName="node" presStyleLbl="node1" presStyleIdx="0" presStyleCnt="3">
        <dgm:presLayoutVars>
          <dgm:bulletEnabled val="1"/>
        </dgm:presLayoutVars>
      </dgm:prSet>
      <dgm:spPr/>
    </dgm:pt>
    <dgm:pt modelId="{1B8E8EA3-7F9F-064C-893F-962E729B6EB6}" type="pres">
      <dgm:prSet presAssocID="{4115B4FE-C232-5C48-9F4C-13948BA715EA}" presName="sibTrans" presStyleLbl="sibTrans2D1" presStyleIdx="0" presStyleCnt="2"/>
      <dgm:spPr/>
    </dgm:pt>
    <dgm:pt modelId="{99EEA803-1D8B-3642-8CE3-12BECB9DECCE}" type="pres">
      <dgm:prSet presAssocID="{4115B4FE-C232-5C48-9F4C-13948BA715EA}" presName="connectorText" presStyleLbl="sibTrans2D1" presStyleIdx="0" presStyleCnt="2"/>
      <dgm:spPr/>
    </dgm:pt>
    <dgm:pt modelId="{387D0DAD-B457-614D-A3C0-6823E81DDF67}" type="pres">
      <dgm:prSet presAssocID="{E2DB34EB-0132-234F-88B6-2E81160E3E57}" presName="node" presStyleLbl="node1" presStyleIdx="1" presStyleCnt="3">
        <dgm:presLayoutVars>
          <dgm:bulletEnabled val="1"/>
        </dgm:presLayoutVars>
      </dgm:prSet>
      <dgm:spPr/>
    </dgm:pt>
    <dgm:pt modelId="{C45D2F99-B457-4E4C-AF8B-F06EABC390E0}" type="pres">
      <dgm:prSet presAssocID="{A9F7C076-F8DC-624F-AE59-99F54277E34E}" presName="sibTrans" presStyleLbl="sibTrans2D1" presStyleIdx="1" presStyleCnt="2"/>
      <dgm:spPr/>
    </dgm:pt>
    <dgm:pt modelId="{0D5CFCA8-E2D4-6D4E-8BE6-028D6D64A649}" type="pres">
      <dgm:prSet presAssocID="{A9F7C076-F8DC-624F-AE59-99F54277E34E}" presName="connectorText" presStyleLbl="sibTrans2D1" presStyleIdx="1" presStyleCnt="2"/>
      <dgm:spPr/>
    </dgm:pt>
    <dgm:pt modelId="{07CEE13A-6F91-B742-A81C-DB5572281B0A}" type="pres">
      <dgm:prSet presAssocID="{D7D36E7F-A12C-2B4C-A647-8122C1BF81A8}" presName="node" presStyleLbl="node1" presStyleIdx="2" presStyleCnt="3">
        <dgm:presLayoutVars>
          <dgm:bulletEnabled val="1"/>
        </dgm:presLayoutVars>
      </dgm:prSet>
      <dgm:spPr/>
    </dgm:pt>
  </dgm:ptLst>
  <dgm:cxnLst>
    <dgm:cxn modelId="{7B93AE3B-30D5-5649-AB62-48758ABF49CE}" type="presOf" srcId="{170B898E-CFB9-AD44-9970-D485F9E8353C}" destId="{B1851AEA-63DC-F647-AED6-922E95606E58}" srcOrd="0" destOrd="0" presId="urn:microsoft.com/office/officeart/2005/8/layout/process1"/>
    <dgm:cxn modelId="{5CC72A3D-D3D5-5144-B608-B4A2B1BB513A}" type="presOf" srcId="{E2DB34EB-0132-234F-88B6-2E81160E3E57}" destId="{387D0DAD-B457-614D-A3C0-6823E81DDF67}" srcOrd="0" destOrd="0" presId="urn:microsoft.com/office/officeart/2005/8/layout/process1"/>
    <dgm:cxn modelId="{B002CE5B-02BB-2E49-A7D3-E4D49F93AE4A}" srcId="{1E3118C6-E2BB-2E43-B846-8E4A575E02AF}" destId="{170B898E-CFB9-AD44-9970-D485F9E8353C}" srcOrd="0" destOrd="0" parTransId="{AC89F2EE-4FC8-4141-B0B9-A78AA23B719B}" sibTransId="{4115B4FE-C232-5C48-9F4C-13948BA715EA}"/>
    <dgm:cxn modelId="{38C48184-94A3-BC48-AB9F-ACACC26531EF}" type="presOf" srcId="{1E3118C6-E2BB-2E43-B846-8E4A575E02AF}" destId="{8237E370-CAE2-4841-9961-ECF902E46CCD}" srcOrd="0" destOrd="0" presId="urn:microsoft.com/office/officeart/2005/8/layout/process1"/>
    <dgm:cxn modelId="{37821985-FB52-9F45-AAAF-BB0311BD6761}" srcId="{1E3118C6-E2BB-2E43-B846-8E4A575E02AF}" destId="{E2DB34EB-0132-234F-88B6-2E81160E3E57}" srcOrd="1" destOrd="0" parTransId="{0BFFAFC0-00CF-DA4B-A8DB-37A2C4265177}" sibTransId="{A9F7C076-F8DC-624F-AE59-99F54277E34E}"/>
    <dgm:cxn modelId="{0B87578B-6708-E947-8E6E-0FD3F9C3DA8B}" type="presOf" srcId="{A9F7C076-F8DC-624F-AE59-99F54277E34E}" destId="{0D5CFCA8-E2D4-6D4E-8BE6-028D6D64A649}" srcOrd="1" destOrd="0" presId="urn:microsoft.com/office/officeart/2005/8/layout/process1"/>
    <dgm:cxn modelId="{D87363C0-9524-7E45-BECB-D526F76374B7}" srcId="{1E3118C6-E2BB-2E43-B846-8E4A575E02AF}" destId="{D7D36E7F-A12C-2B4C-A647-8122C1BF81A8}" srcOrd="2" destOrd="0" parTransId="{CAC60A52-9CCE-3548-A5F3-39E04DF1D9FB}" sibTransId="{27DC7BC0-CAB8-9546-8BC2-8ECF64DC88AA}"/>
    <dgm:cxn modelId="{BECC22CF-76EB-FB4F-B694-A63ECB316181}" type="presOf" srcId="{A9F7C076-F8DC-624F-AE59-99F54277E34E}" destId="{C45D2F99-B457-4E4C-AF8B-F06EABC390E0}" srcOrd="0" destOrd="0" presId="urn:microsoft.com/office/officeart/2005/8/layout/process1"/>
    <dgm:cxn modelId="{7785A9DD-756E-7144-A8F1-4A428741545F}" type="presOf" srcId="{D7D36E7F-A12C-2B4C-A647-8122C1BF81A8}" destId="{07CEE13A-6F91-B742-A81C-DB5572281B0A}" srcOrd="0" destOrd="0" presId="urn:microsoft.com/office/officeart/2005/8/layout/process1"/>
    <dgm:cxn modelId="{B6B1E5EE-8B41-4345-8F2B-7EF4697121A5}" type="presOf" srcId="{4115B4FE-C232-5C48-9F4C-13948BA715EA}" destId="{99EEA803-1D8B-3642-8CE3-12BECB9DECCE}" srcOrd="1" destOrd="0" presId="urn:microsoft.com/office/officeart/2005/8/layout/process1"/>
    <dgm:cxn modelId="{70199EFF-612A-1346-A190-083E77AE0760}" type="presOf" srcId="{4115B4FE-C232-5C48-9F4C-13948BA715EA}" destId="{1B8E8EA3-7F9F-064C-893F-962E729B6EB6}" srcOrd="0" destOrd="0" presId="urn:microsoft.com/office/officeart/2005/8/layout/process1"/>
    <dgm:cxn modelId="{C4F5E1B4-CE5F-7244-AA25-09C229229924}" type="presParOf" srcId="{8237E370-CAE2-4841-9961-ECF902E46CCD}" destId="{B1851AEA-63DC-F647-AED6-922E95606E58}" srcOrd="0" destOrd="0" presId="urn:microsoft.com/office/officeart/2005/8/layout/process1"/>
    <dgm:cxn modelId="{A2477696-5BBF-6147-94B0-8634457ED36A}" type="presParOf" srcId="{8237E370-CAE2-4841-9961-ECF902E46CCD}" destId="{1B8E8EA3-7F9F-064C-893F-962E729B6EB6}" srcOrd="1" destOrd="0" presId="urn:microsoft.com/office/officeart/2005/8/layout/process1"/>
    <dgm:cxn modelId="{8FED6CA3-4A99-A246-B3FB-986999ACC36F}" type="presParOf" srcId="{1B8E8EA3-7F9F-064C-893F-962E729B6EB6}" destId="{99EEA803-1D8B-3642-8CE3-12BECB9DECCE}" srcOrd="0" destOrd="0" presId="urn:microsoft.com/office/officeart/2005/8/layout/process1"/>
    <dgm:cxn modelId="{B4D922ED-D511-EE4D-AF4D-26E0E5A95726}" type="presParOf" srcId="{8237E370-CAE2-4841-9961-ECF902E46CCD}" destId="{387D0DAD-B457-614D-A3C0-6823E81DDF67}" srcOrd="2" destOrd="0" presId="urn:microsoft.com/office/officeart/2005/8/layout/process1"/>
    <dgm:cxn modelId="{E8C7AF24-DA40-1D4B-B8A2-55AC8B5BEB2B}" type="presParOf" srcId="{8237E370-CAE2-4841-9961-ECF902E46CCD}" destId="{C45D2F99-B457-4E4C-AF8B-F06EABC390E0}" srcOrd="3" destOrd="0" presId="urn:microsoft.com/office/officeart/2005/8/layout/process1"/>
    <dgm:cxn modelId="{92B5674C-12E7-044D-89B8-C6DA4D471E0A}" type="presParOf" srcId="{C45D2F99-B457-4E4C-AF8B-F06EABC390E0}" destId="{0D5CFCA8-E2D4-6D4E-8BE6-028D6D64A649}" srcOrd="0" destOrd="0" presId="urn:microsoft.com/office/officeart/2005/8/layout/process1"/>
    <dgm:cxn modelId="{01AD052C-59C3-624C-9553-B757273F1892}" type="presParOf" srcId="{8237E370-CAE2-4841-9961-ECF902E46CCD}" destId="{07CEE13A-6F91-B742-A81C-DB5572281B0A}"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9413AC-56F1-9F41-80F0-D592C834469C}" type="doc">
      <dgm:prSet loTypeId="urn:microsoft.com/office/officeart/2005/8/layout/pList1" loCatId="" qsTypeId="urn:microsoft.com/office/officeart/2005/8/quickstyle/simple1" qsCatId="simple" csTypeId="urn:microsoft.com/office/officeart/2005/8/colors/accent0_1" csCatId="mainScheme" phldr="1"/>
      <dgm:spPr/>
      <dgm:t>
        <a:bodyPr/>
        <a:lstStyle/>
        <a:p>
          <a:endParaRPr lang="zh-CN" altLang="en-US"/>
        </a:p>
      </dgm:t>
    </dgm:pt>
    <dgm:pt modelId="{FC70411D-93F4-804F-8F74-C93DC21E1C59}">
      <dgm:prSet phldrT="[文本]"/>
      <dgm:spPr/>
      <dgm:t>
        <a:bodyPr/>
        <a:lstStyle/>
        <a:p>
          <a:r>
            <a:rPr kumimoji="1" lang="en-US" altLang="zh-CN" dirty="0">
              <a:latin typeface="Helvetica" pitchFamily="2" charset="0"/>
            </a:rPr>
            <a:t>Alias Sets</a:t>
          </a:r>
        </a:p>
        <a:p>
          <a:r>
            <a:rPr kumimoji="1" lang="en-US" altLang="zh-CN" dirty="0">
              <a:latin typeface="Helvetica" pitchFamily="2" charset="0"/>
            </a:rPr>
            <a:t> Problem</a:t>
          </a:r>
          <a:endParaRPr lang="zh-CN" altLang="en-US" dirty="0"/>
        </a:p>
      </dgm:t>
    </dgm:pt>
    <dgm:pt modelId="{D0ED498D-A8BB-234B-9003-92097A25111C}" type="parTrans" cxnId="{3D90232C-B346-C547-8039-7C5971354CBA}">
      <dgm:prSet/>
      <dgm:spPr/>
      <dgm:t>
        <a:bodyPr/>
        <a:lstStyle/>
        <a:p>
          <a:endParaRPr lang="zh-CN" altLang="en-US"/>
        </a:p>
      </dgm:t>
    </dgm:pt>
    <dgm:pt modelId="{A5520D7D-43D8-4C4D-B157-5007AF13DFE9}" type="sibTrans" cxnId="{3D90232C-B346-C547-8039-7C5971354CBA}">
      <dgm:prSet/>
      <dgm:spPr/>
      <dgm:t>
        <a:bodyPr/>
        <a:lstStyle/>
        <a:p>
          <a:endParaRPr lang="zh-CN" altLang="en-US"/>
        </a:p>
      </dgm:t>
    </dgm:pt>
    <dgm:pt modelId="{5E6543F5-1065-4A4F-81D7-33B32CAEE590}">
      <dgm:prSet phldrT="[文本]"/>
      <dgm:spPr/>
      <dgm:t>
        <a:bodyPr/>
        <a:lstStyle/>
        <a:p>
          <a:r>
            <a:rPr kumimoji="1" lang="en-US" altLang="zh-CN" dirty="0">
              <a:latin typeface="Helvetica" pitchFamily="2" charset="0"/>
            </a:rPr>
            <a:t>Secure</a:t>
          </a:r>
        </a:p>
        <a:p>
          <a:r>
            <a:rPr kumimoji="1" lang="en-US" altLang="zh-CN" dirty="0">
              <a:latin typeface="Helvetica" pitchFamily="2" charset="0"/>
            </a:rPr>
            <a:t> Information Flow</a:t>
          </a:r>
          <a:endParaRPr lang="zh-CN" altLang="en-US" dirty="0"/>
        </a:p>
      </dgm:t>
    </dgm:pt>
    <dgm:pt modelId="{8A0E9FB4-8E3B-C24C-954E-38B517F53E4D}" type="parTrans" cxnId="{75B10E18-FB45-C94A-B131-4533AC63E40A}">
      <dgm:prSet/>
      <dgm:spPr/>
      <dgm:t>
        <a:bodyPr/>
        <a:lstStyle/>
        <a:p>
          <a:endParaRPr lang="zh-CN" altLang="en-US"/>
        </a:p>
      </dgm:t>
    </dgm:pt>
    <dgm:pt modelId="{07873F92-37AA-9E4E-8C9C-7BE8D471EF56}" type="sibTrans" cxnId="{75B10E18-FB45-C94A-B131-4533AC63E40A}">
      <dgm:prSet/>
      <dgm:spPr/>
      <dgm:t>
        <a:bodyPr/>
        <a:lstStyle/>
        <a:p>
          <a:endParaRPr lang="zh-CN" altLang="en-US"/>
        </a:p>
      </dgm:t>
    </dgm:pt>
    <dgm:pt modelId="{EF8DCF66-7768-8F4C-801B-36D5C04852B5}">
      <dgm:prSet phldrT="[文本]"/>
      <dgm:spPr/>
      <dgm:t>
        <a:bodyPr/>
        <a:lstStyle/>
        <a:p>
          <a:r>
            <a:rPr kumimoji="1" lang="en-US" altLang="zh-CN" dirty="0">
              <a:latin typeface="Helvetica" pitchFamily="2" charset="0"/>
            </a:rPr>
            <a:t>Type State</a:t>
          </a:r>
        </a:p>
        <a:p>
          <a:r>
            <a:rPr kumimoji="1" lang="en-US" altLang="zh-CN" dirty="0">
              <a:latin typeface="Helvetica" pitchFamily="2" charset="0"/>
            </a:rPr>
            <a:t> Analysis</a:t>
          </a:r>
          <a:endParaRPr lang="zh-CN" altLang="en-US" dirty="0"/>
        </a:p>
      </dgm:t>
    </dgm:pt>
    <dgm:pt modelId="{328C08F6-612F-9848-8F35-DC92A35ED28E}" type="parTrans" cxnId="{E47660FA-38B5-A14A-A079-CDD45BC7EB53}">
      <dgm:prSet/>
      <dgm:spPr/>
      <dgm:t>
        <a:bodyPr/>
        <a:lstStyle/>
        <a:p>
          <a:endParaRPr lang="zh-CN" altLang="en-US"/>
        </a:p>
      </dgm:t>
    </dgm:pt>
    <dgm:pt modelId="{550233F9-27B8-3944-B67F-B7C97DC03CA9}" type="sibTrans" cxnId="{E47660FA-38B5-A14A-A079-CDD45BC7EB53}">
      <dgm:prSet/>
      <dgm:spPr/>
      <dgm:t>
        <a:bodyPr/>
        <a:lstStyle/>
        <a:p>
          <a:endParaRPr lang="zh-CN" altLang="en-US"/>
        </a:p>
      </dgm:t>
    </dgm:pt>
    <dgm:pt modelId="{C39C54B8-FB7D-4041-909E-0B8015113C30}">
      <dgm:prSet phldrT="[文本]"/>
      <dgm:spPr/>
      <dgm:t>
        <a:bodyPr/>
        <a:lstStyle/>
        <a:p>
          <a:r>
            <a:rPr kumimoji="1" lang="en-US" altLang="zh-CN" dirty="0">
              <a:latin typeface="Helvetica" pitchFamily="2" charset="0"/>
            </a:rPr>
            <a:t>Shape </a:t>
          </a:r>
        </a:p>
        <a:p>
          <a:r>
            <a:rPr kumimoji="1" lang="en-US" altLang="zh-CN" dirty="0">
              <a:latin typeface="Helvetica" pitchFamily="2" charset="0"/>
            </a:rPr>
            <a:t>Analysis</a:t>
          </a:r>
          <a:endParaRPr lang="zh-CN" altLang="en-US" dirty="0"/>
        </a:p>
      </dgm:t>
    </dgm:pt>
    <dgm:pt modelId="{DADD063C-B52F-3845-A060-1C02232F8130}" type="parTrans" cxnId="{BD61D6F3-8D97-1740-8E5B-3763D6CE6BB2}">
      <dgm:prSet/>
      <dgm:spPr/>
      <dgm:t>
        <a:bodyPr/>
        <a:lstStyle/>
        <a:p>
          <a:endParaRPr lang="zh-CN" altLang="en-US"/>
        </a:p>
      </dgm:t>
    </dgm:pt>
    <dgm:pt modelId="{424864C8-BFA4-CE4B-B3E0-C6C8DC3291B7}" type="sibTrans" cxnId="{BD61D6F3-8D97-1740-8E5B-3763D6CE6BB2}">
      <dgm:prSet/>
      <dgm:spPr/>
      <dgm:t>
        <a:bodyPr/>
        <a:lstStyle/>
        <a:p>
          <a:endParaRPr lang="zh-CN" altLang="en-US"/>
        </a:p>
      </dgm:t>
    </dgm:pt>
    <dgm:pt modelId="{1504A78C-315B-1A4D-ACD8-055BE8D2A785}">
      <dgm:prSet phldrT="[文本]"/>
      <dgm:spPr/>
      <dgm:t>
        <a:bodyPr/>
        <a:lstStyle/>
        <a:p>
          <a:r>
            <a:rPr kumimoji="1" lang="en-US" altLang="zh-CN" dirty="0">
              <a:latin typeface="Helvetica" pitchFamily="2" charset="0"/>
            </a:rPr>
            <a:t>Specification</a:t>
          </a:r>
        </a:p>
        <a:p>
          <a:r>
            <a:rPr kumimoji="1" lang="en-US" altLang="zh-CN" dirty="0">
              <a:latin typeface="Helvetica" pitchFamily="2" charset="0"/>
            </a:rPr>
            <a:t>Inference</a:t>
          </a:r>
          <a:endParaRPr lang="zh-CN" altLang="en-US" dirty="0"/>
        </a:p>
      </dgm:t>
    </dgm:pt>
    <dgm:pt modelId="{614AB6EF-3C3F-1345-99DD-C70DBA0CE5CB}" type="parTrans" cxnId="{5D5A55EB-CCAE-C64C-8A32-27616D8E1DA7}">
      <dgm:prSet/>
      <dgm:spPr/>
      <dgm:t>
        <a:bodyPr/>
        <a:lstStyle/>
        <a:p>
          <a:endParaRPr lang="zh-CN" altLang="en-US"/>
        </a:p>
      </dgm:t>
    </dgm:pt>
    <dgm:pt modelId="{77696A0F-FA19-A54E-8C5F-7E4951C0CD9E}" type="sibTrans" cxnId="{5D5A55EB-CCAE-C64C-8A32-27616D8E1DA7}">
      <dgm:prSet/>
      <dgm:spPr/>
      <dgm:t>
        <a:bodyPr/>
        <a:lstStyle/>
        <a:p>
          <a:endParaRPr lang="zh-CN" altLang="en-US"/>
        </a:p>
      </dgm:t>
    </dgm:pt>
    <dgm:pt modelId="{4C5AEAD1-CDEC-F744-A064-9A2DC4F737DD}" type="pres">
      <dgm:prSet presAssocID="{A89413AC-56F1-9F41-80F0-D592C834469C}" presName="Name0" presStyleCnt="0">
        <dgm:presLayoutVars>
          <dgm:dir/>
          <dgm:resizeHandles val="exact"/>
        </dgm:presLayoutVars>
      </dgm:prSet>
      <dgm:spPr/>
    </dgm:pt>
    <dgm:pt modelId="{5D0A6DDF-002F-CA4F-8EBB-5ABA7132C0C7}" type="pres">
      <dgm:prSet presAssocID="{FC70411D-93F4-804F-8F74-C93DC21E1C59}" presName="compNode" presStyleCnt="0"/>
      <dgm:spPr/>
    </dgm:pt>
    <dgm:pt modelId="{DB3D8739-4971-B54E-AF8D-F29574F57756}" type="pres">
      <dgm:prSet presAssocID="{FC70411D-93F4-804F-8F74-C93DC21E1C59}" presName="pict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2F0E2E6B-771F-4B46-AAAA-BAEBF53C5107}" type="pres">
      <dgm:prSet presAssocID="{FC70411D-93F4-804F-8F74-C93DC21E1C59}" presName="textRect" presStyleLbl="revTx" presStyleIdx="0" presStyleCnt="5" custLinFactNeighborY="15701">
        <dgm:presLayoutVars>
          <dgm:bulletEnabled val="1"/>
        </dgm:presLayoutVars>
      </dgm:prSet>
      <dgm:spPr/>
    </dgm:pt>
    <dgm:pt modelId="{B14242AA-3FAB-1A48-895F-B2298B327B5F}" type="pres">
      <dgm:prSet presAssocID="{A5520D7D-43D8-4C4D-B157-5007AF13DFE9}" presName="sibTrans" presStyleLbl="sibTrans2D1" presStyleIdx="0" presStyleCnt="0"/>
      <dgm:spPr/>
    </dgm:pt>
    <dgm:pt modelId="{9D3F1DCF-C81A-404E-9142-3CBFB6AE9B4D}" type="pres">
      <dgm:prSet presAssocID="{5E6543F5-1065-4A4F-81D7-33B32CAEE590}" presName="compNode" presStyleCnt="0"/>
      <dgm:spPr/>
    </dgm:pt>
    <dgm:pt modelId="{640A6DED-9557-4645-B3B4-5FAE14B2CD89}" type="pres">
      <dgm:prSet presAssocID="{5E6543F5-1065-4A4F-81D7-33B32CAEE590}"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a:ext>
            </a:extLst>
          </a:blip>
          <a:srcRect/>
          <a:stretch>
            <a:fillRect/>
          </a:stretch>
        </a:blipFill>
      </dgm:spPr>
    </dgm:pt>
    <dgm:pt modelId="{1961E4AF-ED7D-8847-ABDA-C9102AB14FAD}" type="pres">
      <dgm:prSet presAssocID="{5E6543F5-1065-4A4F-81D7-33B32CAEE590}" presName="textRect" presStyleLbl="revTx" presStyleIdx="1" presStyleCnt="5" custLinFactNeighborY="15701">
        <dgm:presLayoutVars>
          <dgm:bulletEnabled val="1"/>
        </dgm:presLayoutVars>
      </dgm:prSet>
      <dgm:spPr/>
    </dgm:pt>
    <dgm:pt modelId="{9604F2F0-A81D-D24D-B3E4-3086DFAFAE76}" type="pres">
      <dgm:prSet presAssocID="{07873F92-37AA-9E4E-8C9C-7BE8D471EF56}" presName="sibTrans" presStyleLbl="sibTrans2D1" presStyleIdx="0" presStyleCnt="0"/>
      <dgm:spPr/>
    </dgm:pt>
    <dgm:pt modelId="{72E6ED8C-DB4A-AC49-AFBD-1B91A4A7E0F6}" type="pres">
      <dgm:prSet presAssocID="{EF8DCF66-7768-8F4C-801B-36D5C04852B5}" presName="compNode" presStyleCnt="0"/>
      <dgm:spPr/>
    </dgm:pt>
    <dgm:pt modelId="{47E52638-2229-FE4F-9ADD-8FC3ABA11B4B}" type="pres">
      <dgm:prSet presAssocID="{EF8DCF66-7768-8F4C-801B-36D5C04852B5}" presName="pictRect" presStyleLbl="node1" presStyleIdx="2" presStyleCnt="5"/>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78E19FF4-755B-9E41-B017-D3B34B9CF539}" type="pres">
      <dgm:prSet presAssocID="{EF8DCF66-7768-8F4C-801B-36D5C04852B5}" presName="textRect" presStyleLbl="revTx" presStyleIdx="2" presStyleCnt="5" custLinFactNeighborY="15701">
        <dgm:presLayoutVars>
          <dgm:bulletEnabled val="1"/>
        </dgm:presLayoutVars>
      </dgm:prSet>
      <dgm:spPr/>
    </dgm:pt>
    <dgm:pt modelId="{E7E395AC-EBB1-2943-AC21-E0C1715FA1AA}" type="pres">
      <dgm:prSet presAssocID="{550233F9-27B8-3944-B67F-B7C97DC03CA9}" presName="sibTrans" presStyleLbl="sibTrans2D1" presStyleIdx="0" presStyleCnt="0"/>
      <dgm:spPr/>
    </dgm:pt>
    <dgm:pt modelId="{B536F77F-0AED-324F-9C20-D59701581F2F}" type="pres">
      <dgm:prSet presAssocID="{C39C54B8-FB7D-4041-909E-0B8015113C30}" presName="compNode" presStyleCnt="0"/>
      <dgm:spPr/>
    </dgm:pt>
    <dgm:pt modelId="{1BEB6582-EBE1-F446-85E9-9E1B3D7EB9E4}" type="pres">
      <dgm:prSet presAssocID="{C39C54B8-FB7D-4041-909E-0B8015113C30}" presName="pictRect" presStyleLbl="node1" presStyleIdx="3" presStyleCnt="5"/>
      <dgm:spPr>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2A47BC29-7DB2-7546-AE0C-9344A4F3DE3D}" type="pres">
      <dgm:prSet presAssocID="{C39C54B8-FB7D-4041-909E-0B8015113C30}" presName="textRect" presStyleLbl="revTx" presStyleIdx="3" presStyleCnt="5" custLinFactNeighborY="15701">
        <dgm:presLayoutVars>
          <dgm:bulletEnabled val="1"/>
        </dgm:presLayoutVars>
      </dgm:prSet>
      <dgm:spPr/>
    </dgm:pt>
    <dgm:pt modelId="{F22C92A4-004F-DE4D-A054-40247EC77C68}" type="pres">
      <dgm:prSet presAssocID="{424864C8-BFA4-CE4B-B3E0-C6C8DC3291B7}" presName="sibTrans" presStyleLbl="sibTrans2D1" presStyleIdx="0" presStyleCnt="0"/>
      <dgm:spPr/>
    </dgm:pt>
    <dgm:pt modelId="{30A447B1-642D-BD41-9E14-C4CA81455E8C}" type="pres">
      <dgm:prSet presAssocID="{1504A78C-315B-1A4D-ACD8-055BE8D2A785}" presName="compNode" presStyleCnt="0"/>
      <dgm:spPr/>
    </dgm:pt>
    <dgm:pt modelId="{A6AEB8EA-F1AF-FC4A-A218-64F53C0B1567}" type="pres">
      <dgm:prSet presAssocID="{1504A78C-315B-1A4D-ACD8-055BE8D2A785}" presName="pictRect" presStyleLbl="node1" presStyleIdx="4" presStyleCnt="5"/>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FA76E543-9254-3542-AAF3-0333E36C9CA2}" type="pres">
      <dgm:prSet presAssocID="{1504A78C-315B-1A4D-ACD8-055BE8D2A785}" presName="textRect" presStyleLbl="revTx" presStyleIdx="4" presStyleCnt="5" custLinFactNeighborY="15701">
        <dgm:presLayoutVars>
          <dgm:bulletEnabled val="1"/>
        </dgm:presLayoutVars>
      </dgm:prSet>
      <dgm:spPr/>
    </dgm:pt>
  </dgm:ptLst>
  <dgm:cxnLst>
    <dgm:cxn modelId="{C0DDB50D-A4E6-A444-8C34-682637893C2B}" type="presOf" srcId="{C39C54B8-FB7D-4041-909E-0B8015113C30}" destId="{2A47BC29-7DB2-7546-AE0C-9344A4F3DE3D}" srcOrd="0" destOrd="0" presId="urn:microsoft.com/office/officeart/2005/8/layout/pList1"/>
    <dgm:cxn modelId="{75B10E18-FB45-C94A-B131-4533AC63E40A}" srcId="{A89413AC-56F1-9F41-80F0-D592C834469C}" destId="{5E6543F5-1065-4A4F-81D7-33B32CAEE590}" srcOrd="1" destOrd="0" parTransId="{8A0E9FB4-8E3B-C24C-954E-38B517F53E4D}" sibTransId="{07873F92-37AA-9E4E-8C9C-7BE8D471EF56}"/>
    <dgm:cxn modelId="{CE2D9C28-219A-F147-B109-42AEBD88636A}" type="presOf" srcId="{EF8DCF66-7768-8F4C-801B-36D5C04852B5}" destId="{78E19FF4-755B-9E41-B017-D3B34B9CF539}" srcOrd="0" destOrd="0" presId="urn:microsoft.com/office/officeart/2005/8/layout/pList1"/>
    <dgm:cxn modelId="{3D90232C-B346-C547-8039-7C5971354CBA}" srcId="{A89413AC-56F1-9F41-80F0-D592C834469C}" destId="{FC70411D-93F4-804F-8F74-C93DC21E1C59}" srcOrd="0" destOrd="0" parTransId="{D0ED498D-A8BB-234B-9003-92097A25111C}" sibTransId="{A5520D7D-43D8-4C4D-B157-5007AF13DFE9}"/>
    <dgm:cxn modelId="{5299CA39-E6A0-E044-87F2-B9F091FC9F92}" type="presOf" srcId="{A5520D7D-43D8-4C4D-B157-5007AF13DFE9}" destId="{B14242AA-3FAB-1A48-895F-B2298B327B5F}" srcOrd="0" destOrd="0" presId="urn:microsoft.com/office/officeart/2005/8/layout/pList1"/>
    <dgm:cxn modelId="{8DF25B5E-AAC7-7047-800C-241128C609CC}" type="presOf" srcId="{07873F92-37AA-9E4E-8C9C-7BE8D471EF56}" destId="{9604F2F0-A81D-D24D-B3E4-3086DFAFAE76}" srcOrd="0" destOrd="0" presId="urn:microsoft.com/office/officeart/2005/8/layout/pList1"/>
    <dgm:cxn modelId="{6E9FFC6B-5DBD-3748-8614-8D9E6504CAEB}" type="presOf" srcId="{1504A78C-315B-1A4D-ACD8-055BE8D2A785}" destId="{FA76E543-9254-3542-AAF3-0333E36C9CA2}" srcOrd="0" destOrd="0" presId="urn:microsoft.com/office/officeart/2005/8/layout/pList1"/>
    <dgm:cxn modelId="{C3FDAF79-9EB8-AB41-A743-AC8FA23DBF40}" type="presOf" srcId="{424864C8-BFA4-CE4B-B3E0-C6C8DC3291B7}" destId="{F22C92A4-004F-DE4D-A054-40247EC77C68}" srcOrd="0" destOrd="0" presId="urn:microsoft.com/office/officeart/2005/8/layout/pList1"/>
    <dgm:cxn modelId="{37FB75B2-DFEC-2041-A805-FBD394E2E705}" type="presOf" srcId="{A89413AC-56F1-9F41-80F0-D592C834469C}" destId="{4C5AEAD1-CDEC-F744-A064-9A2DC4F737DD}" srcOrd="0" destOrd="0" presId="urn:microsoft.com/office/officeart/2005/8/layout/pList1"/>
    <dgm:cxn modelId="{76A024DA-8CF2-154F-8BBD-4AE4273706E5}" type="presOf" srcId="{FC70411D-93F4-804F-8F74-C93DC21E1C59}" destId="{2F0E2E6B-771F-4B46-AAAA-BAEBF53C5107}" srcOrd="0" destOrd="0" presId="urn:microsoft.com/office/officeart/2005/8/layout/pList1"/>
    <dgm:cxn modelId="{5D5A55EB-CCAE-C64C-8A32-27616D8E1DA7}" srcId="{A89413AC-56F1-9F41-80F0-D592C834469C}" destId="{1504A78C-315B-1A4D-ACD8-055BE8D2A785}" srcOrd="4" destOrd="0" parTransId="{614AB6EF-3C3F-1345-99DD-C70DBA0CE5CB}" sibTransId="{77696A0F-FA19-A54E-8C5F-7E4951C0CD9E}"/>
    <dgm:cxn modelId="{B15C25F2-110B-164C-A7B4-F4E51DACB018}" type="presOf" srcId="{550233F9-27B8-3944-B67F-B7C97DC03CA9}" destId="{E7E395AC-EBB1-2943-AC21-E0C1715FA1AA}" srcOrd="0" destOrd="0" presId="urn:microsoft.com/office/officeart/2005/8/layout/pList1"/>
    <dgm:cxn modelId="{BD61D6F3-8D97-1740-8E5B-3763D6CE6BB2}" srcId="{A89413AC-56F1-9F41-80F0-D592C834469C}" destId="{C39C54B8-FB7D-4041-909E-0B8015113C30}" srcOrd="3" destOrd="0" parTransId="{DADD063C-B52F-3845-A060-1C02232F8130}" sibTransId="{424864C8-BFA4-CE4B-B3E0-C6C8DC3291B7}"/>
    <dgm:cxn modelId="{28DEA1F9-B58D-B642-A0B7-F720D205F97E}" type="presOf" srcId="{5E6543F5-1065-4A4F-81D7-33B32CAEE590}" destId="{1961E4AF-ED7D-8847-ABDA-C9102AB14FAD}" srcOrd="0" destOrd="0" presId="urn:microsoft.com/office/officeart/2005/8/layout/pList1"/>
    <dgm:cxn modelId="{E47660FA-38B5-A14A-A079-CDD45BC7EB53}" srcId="{A89413AC-56F1-9F41-80F0-D592C834469C}" destId="{EF8DCF66-7768-8F4C-801B-36D5C04852B5}" srcOrd="2" destOrd="0" parTransId="{328C08F6-612F-9848-8F35-DC92A35ED28E}" sibTransId="{550233F9-27B8-3944-B67F-B7C97DC03CA9}"/>
    <dgm:cxn modelId="{803F63A1-3C3B-A641-A24B-B856EBF2623D}" type="presParOf" srcId="{4C5AEAD1-CDEC-F744-A064-9A2DC4F737DD}" destId="{5D0A6DDF-002F-CA4F-8EBB-5ABA7132C0C7}" srcOrd="0" destOrd="0" presId="urn:microsoft.com/office/officeart/2005/8/layout/pList1"/>
    <dgm:cxn modelId="{0808F1D3-7EE9-EE40-9E1B-7B6726B2B99F}" type="presParOf" srcId="{5D0A6DDF-002F-CA4F-8EBB-5ABA7132C0C7}" destId="{DB3D8739-4971-B54E-AF8D-F29574F57756}" srcOrd="0" destOrd="0" presId="urn:microsoft.com/office/officeart/2005/8/layout/pList1"/>
    <dgm:cxn modelId="{7BBBA8D0-B9E5-F940-B9A2-514C69CEE931}" type="presParOf" srcId="{5D0A6DDF-002F-CA4F-8EBB-5ABA7132C0C7}" destId="{2F0E2E6B-771F-4B46-AAAA-BAEBF53C5107}" srcOrd="1" destOrd="0" presId="urn:microsoft.com/office/officeart/2005/8/layout/pList1"/>
    <dgm:cxn modelId="{7D2A21D4-937B-C941-BAAB-866450D4EF4F}" type="presParOf" srcId="{4C5AEAD1-CDEC-F744-A064-9A2DC4F737DD}" destId="{B14242AA-3FAB-1A48-895F-B2298B327B5F}" srcOrd="1" destOrd="0" presId="urn:microsoft.com/office/officeart/2005/8/layout/pList1"/>
    <dgm:cxn modelId="{414423B5-B299-D44D-9A4C-D85160CBCF3C}" type="presParOf" srcId="{4C5AEAD1-CDEC-F744-A064-9A2DC4F737DD}" destId="{9D3F1DCF-C81A-404E-9142-3CBFB6AE9B4D}" srcOrd="2" destOrd="0" presId="urn:microsoft.com/office/officeart/2005/8/layout/pList1"/>
    <dgm:cxn modelId="{86F77479-0D0B-8146-90D1-88C833099311}" type="presParOf" srcId="{9D3F1DCF-C81A-404E-9142-3CBFB6AE9B4D}" destId="{640A6DED-9557-4645-B3B4-5FAE14B2CD89}" srcOrd="0" destOrd="0" presId="urn:microsoft.com/office/officeart/2005/8/layout/pList1"/>
    <dgm:cxn modelId="{ED72B372-1487-F941-9367-515A6534C3AD}" type="presParOf" srcId="{9D3F1DCF-C81A-404E-9142-3CBFB6AE9B4D}" destId="{1961E4AF-ED7D-8847-ABDA-C9102AB14FAD}" srcOrd="1" destOrd="0" presId="urn:microsoft.com/office/officeart/2005/8/layout/pList1"/>
    <dgm:cxn modelId="{83947517-A82B-D64B-B511-97EF557A4316}" type="presParOf" srcId="{4C5AEAD1-CDEC-F744-A064-9A2DC4F737DD}" destId="{9604F2F0-A81D-D24D-B3E4-3086DFAFAE76}" srcOrd="3" destOrd="0" presId="urn:microsoft.com/office/officeart/2005/8/layout/pList1"/>
    <dgm:cxn modelId="{E9618704-BEED-1347-A14A-DDDF666BA096}" type="presParOf" srcId="{4C5AEAD1-CDEC-F744-A064-9A2DC4F737DD}" destId="{72E6ED8C-DB4A-AC49-AFBD-1B91A4A7E0F6}" srcOrd="4" destOrd="0" presId="urn:microsoft.com/office/officeart/2005/8/layout/pList1"/>
    <dgm:cxn modelId="{B0B66512-366D-144A-9C9E-F512B00BC581}" type="presParOf" srcId="{72E6ED8C-DB4A-AC49-AFBD-1B91A4A7E0F6}" destId="{47E52638-2229-FE4F-9ADD-8FC3ABA11B4B}" srcOrd="0" destOrd="0" presId="urn:microsoft.com/office/officeart/2005/8/layout/pList1"/>
    <dgm:cxn modelId="{185E5590-153E-1A49-BF8A-4FBCBB57063B}" type="presParOf" srcId="{72E6ED8C-DB4A-AC49-AFBD-1B91A4A7E0F6}" destId="{78E19FF4-755B-9E41-B017-D3B34B9CF539}" srcOrd="1" destOrd="0" presId="urn:microsoft.com/office/officeart/2005/8/layout/pList1"/>
    <dgm:cxn modelId="{E69B8D7C-AA64-CF41-A3EA-7A620B0DD9B2}" type="presParOf" srcId="{4C5AEAD1-CDEC-F744-A064-9A2DC4F737DD}" destId="{E7E395AC-EBB1-2943-AC21-E0C1715FA1AA}" srcOrd="5" destOrd="0" presId="urn:microsoft.com/office/officeart/2005/8/layout/pList1"/>
    <dgm:cxn modelId="{3BF84CC0-F0DB-5342-804A-92035BD93B25}" type="presParOf" srcId="{4C5AEAD1-CDEC-F744-A064-9A2DC4F737DD}" destId="{B536F77F-0AED-324F-9C20-D59701581F2F}" srcOrd="6" destOrd="0" presId="urn:microsoft.com/office/officeart/2005/8/layout/pList1"/>
    <dgm:cxn modelId="{C625F385-00F1-4B49-B818-FE7EAE66415B}" type="presParOf" srcId="{B536F77F-0AED-324F-9C20-D59701581F2F}" destId="{1BEB6582-EBE1-F446-85E9-9E1B3D7EB9E4}" srcOrd="0" destOrd="0" presId="urn:microsoft.com/office/officeart/2005/8/layout/pList1"/>
    <dgm:cxn modelId="{88898332-584B-0E40-8487-9799D4A667BD}" type="presParOf" srcId="{B536F77F-0AED-324F-9C20-D59701581F2F}" destId="{2A47BC29-7DB2-7546-AE0C-9344A4F3DE3D}" srcOrd="1" destOrd="0" presId="urn:microsoft.com/office/officeart/2005/8/layout/pList1"/>
    <dgm:cxn modelId="{97646B4C-98BD-9840-99BC-63129FBBABD6}" type="presParOf" srcId="{4C5AEAD1-CDEC-F744-A064-9A2DC4F737DD}" destId="{F22C92A4-004F-DE4D-A054-40247EC77C68}" srcOrd="7" destOrd="0" presId="urn:microsoft.com/office/officeart/2005/8/layout/pList1"/>
    <dgm:cxn modelId="{E965DA8F-2FF7-794D-831B-204800F26DC7}" type="presParOf" srcId="{4C5AEAD1-CDEC-F744-A064-9A2DC4F737DD}" destId="{30A447B1-642D-BD41-9E14-C4CA81455E8C}" srcOrd="8" destOrd="0" presId="urn:microsoft.com/office/officeart/2005/8/layout/pList1"/>
    <dgm:cxn modelId="{4F6D0826-D39C-B64A-8511-761A60D581A9}" type="presParOf" srcId="{30A447B1-642D-BD41-9E14-C4CA81455E8C}" destId="{A6AEB8EA-F1AF-FC4A-A218-64F53C0B1567}" srcOrd="0" destOrd="0" presId="urn:microsoft.com/office/officeart/2005/8/layout/pList1"/>
    <dgm:cxn modelId="{784B68F7-2F9F-0649-B0DE-F8FC2A1A568F}" type="presParOf" srcId="{30A447B1-642D-BD41-9E14-C4CA81455E8C}" destId="{FA76E543-9254-3542-AAF3-0333E36C9CA2}"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F52B69-C9DC-0940-AC83-A99CBB5959DF}" type="doc">
      <dgm:prSet loTypeId="urn:microsoft.com/office/officeart/2008/layout/BendingPictureCaption" loCatId="" qsTypeId="urn:microsoft.com/office/officeart/2005/8/quickstyle/simple1" qsCatId="simple" csTypeId="urn:microsoft.com/office/officeart/2005/8/colors/accent1_1" csCatId="accent1" phldr="1"/>
      <dgm:spPr/>
      <dgm:t>
        <a:bodyPr/>
        <a:lstStyle/>
        <a:p>
          <a:endParaRPr lang="zh-CN" altLang="en-US"/>
        </a:p>
      </dgm:t>
    </dgm:pt>
    <dgm:pt modelId="{1E17A60B-9F4A-994A-9FC7-D4B3048EFAD8}">
      <dgm:prSet phldrT="[文本]" custT="1"/>
      <dgm:spPr>
        <a:solidFill>
          <a:schemeClr val="accent6">
            <a:lumMod val="40000"/>
            <a:lumOff val="60000"/>
          </a:schemeClr>
        </a:solidFill>
        <a:ln>
          <a:solidFill>
            <a:schemeClr val="tx1"/>
          </a:solidFill>
        </a:ln>
      </dgm:spPr>
      <dgm:t>
        <a:bodyPr/>
        <a:lstStyle/>
        <a:p>
          <a:r>
            <a:rPr lang="en-US" altLang="zh-CN" sz="2000" b="1" dirty="0" err="1">
              <a:latin typeface="Helvetica" pitchFamily="2" charset="0"/>
            </a:rPr>
            <a:t>Num</a:t>
          </a:r>
          <a:r>
            <a:rPr lang="en-US" altLang="zh-CN" sz="2000" b="1" dirty="0">
              <a:latin typeface="Helvetica" pitchFamily="2" charset="0"/>
            </a:rPr>
            <a:t> of Threads</a:t>
          </a:r>
          <a:endParaRPr lang="zh-CN" altLang="en-US" sz="2000" b="1" dirty="0">
            <a:latin typeface="Helvetica" pitchFamily="2" charset="0"/>
          </a:endParaRPr>
        </a:p>
      </dgm:t>
    </dgm:pt>
    <dgm:pt modelId="{2D347428-5585-EF40-9E63-653994B90C46}" type="parTrans" cxnId="{FA551324-9751-C04D-91B6-1CF50290D3CF}">
      <dgm:prSet/>
      <dgm:spPr/>
      <dgm:t>
        <a:bodyPr/>
        <a:lstStyle/>
        <a:p>
          <a:endParaRPr lang="zh-CN" altLang="en-US" sz="1400"/>
        </a:p>
      </dgm:t>
    </dgm:pt>
    <dgm:pt modelId="{68259B2D-6424-3246-9F23-3895B1778C2C}" type="sibTrans" cxnId="{FA551324-9751-C04D-91B6-1CF50290D3CF}">
      <dgm:prSet/>
      <dgm:spPr/>
      <dgm:t>
        <a:bodyPr/>
        <a:lstStyle/>
        <a:p>
          <a:endParaRPr lang="zh-CN" altLang="en-US" sz="1400"/>
        </a:p>
      </dgm:t>
    </dgm:pt>
    <dgm:pt modelId="{FEB7603B-9857-BC48-96CA-4D017B6CB2AD}">
      <dgm:prSet phldrT="[文本]" custT="1"/>
      <dgm:spPr>
        <a:solidFill>
          <a:schemeClr val="accent4">
            <a:lumMod val="40000"/>
            <a:lumOff val="60000"/>
          </a:schemeClr>
        </a:solidFill>
        <a:ln>
          <a:solidFill>
            <a:schemeClr val="tx1"/>
          </a:solidFill>
          <a:round/>
        </a:ln>
      </dgm:spPr>
      <dgm:t>
        <a:bodyPr/>
        <a:lstStyle/>
        <a:p>
          <a:r>
            <a:rPr lang="en-US" altLang="zh-CN" sz="2000" b="1" dirty="0">
              <a:latin typeface="Helvetica" pitchFamily="2" charset="0"/>
            </a:rPr>
            <a:t>Sparsity of the Call Graph</a:t>
          </a:r>
          <a:endParaRPr lang="zh-CN" altLang="en-US" sz="2000" b="1" dirty="0">
            <a:latin typeface="Helvetica" pitchFamily="2" charset="0"/>
          </a:endParaRPr>
        </a:p>
      </dgm:t>
    </dgm:pt>
    <dgm:pt modelId="{0537BD31-96E8-7E48-B293-EDC25F597B2B}" type="parTrans" cxnId="{7A558A65-7290-1A40-A071-84176BF8409A}">
      <dgm:prSet/>
      <dgm:spPr/>
      <dgm:t>
        <a:bodyPr/>
        <a:lstStyle/>
        <a:p>
          <a:endParaRPr lang="zh-CN" altLang="en-US" sz="1400"/>
        </a:p>
      </dgm:t>
    </dgm:pt>
    <dgm:pt modelId="{B724912D-E33D-DC42-BB00-85967B75C8F6}" type="sibTrans" cxnId="{7A558A65-7290-1A40-A071-84176BF8409A}">
      <dgm:prSet/>
      <dgm:spPr/>
      <dgm:t>
        <a:bodyPr/>
        <a:lstStyle/>
        <a:p>
          <a:endParaRPr lang="zh-CN" altLang="en-US" sz="1400"/>
        </a:p>
      </dgm:t>
    </dgm:pt>
    <dgm:pt modelId="{42E8254E-0D7C-3E45-A5BB-F911F1E44F9F}" type="pres">
      <dgm:prSet presAssocID="{63F52B69-C9DC-0940-AC83-A99CBB5959DF}" presName="diagram" presStyleCnt="0">
        <dgm:presLayoutVars>
          <dgm:dir/>
        </dgm:presLayoutVars>
      </dgm:prSet>
      <dgm:spPr/>
    </dgm:pt>
    <dgm:pt modelId="{AB24621A-D7E7-B149-8CBC-F7DB07CC3B03}" type="pres">
      <dgm:prSet presAssocID="{1E17A60B-9F4A-994A-9FC7-D4B3048EFAD8}" presName="composite" presStyleCnt="0"/>
      <dgm:spPr/>
    </dgm:pt>
    <dgm:pt modelId="{5F348E93-3AAE-F947-AE04-7B9A167DD6F5}" type="pres">
      <dgm:prSet presAssocID="{1E17A60B-9F4A-994A-9FC7-D4B3048EFAD8}" presName="Image" presStyleLbl="bgShp" presStyleIdx="0" presStyleCnt="2" custScaleX="75132" custScaleY="75132"/>
      <dgm:spPr>
        <a:prstGeom prst="snip2DiagRect">
          <a:avLst/>
        </a:prstGeom>
        <a:blipFill>
          <a:blip xmlns:r="http://schemas.openxmlformats.org/officeDocument/2006/relationships" r:embed="rId1">
            <a:extLst>
              <a:ext uri="{28A0092B-C50C-407E-A947-70E740481C1C}">
                <a14:useLocalDpi xmlns:a14="http://schemas.microsoft.com/office/drawing/2010/main"/>
              </a:ext>
            </a:extLst>
          </a:blip>
          <a:srcRect/>
          <a:stretch>
            <a:fillRect/>
          </a:stretch>
        </a:blipFill>
        <a:ln w="12700">
          <a:solidFill>
            <a:schemeClr val="tx1"/>
          </a:solidFill>
        </a:ln>
      </dgm:spPr>
    </dgm:pt>
    <dgm:pt modelId="{306C9B74-7D1B-614E-B90A-240A8FAA19AA}" type="pres">
      <dgm:prSet presAssocID="{1E17A60B-9F4A-994A-9FC7-D4B3048EFAD8}" presName="Parent" presStyleLbl="node0" presStyleIdx="0" presStyleCnt="2">
        <dgm:presLayoutVars>
          <dgm:bulletEnabled val="1"/>
        </dgm:presLayoutVars>
      </dgm:prSet>
      <dgm:spPr>
        <a:prstGeom prst="roundRect">
          <a:avLst/>
        </a:prstGeom>
      </dgm:spPr>
    </dgm:pt>
    <dgm:pt modelId="{9CB09375-8AFC-1A4F-B611-F575E52E53A4}" type="pres">
      <dgm:prSet presAssocID="{68259B2D-6424-3246-9F23-3895B1778C2C}" presName="sibTrans" presStyleCnt="0"/>
      <dgm:spPr/>
    </dgm:pt>
    <dgm:pt modelId="{60835CE8-185A-184B-AB4F-E411C9E11816}" type="pres">
      <dgm:prSet presAssocID="{FEB7603B-9857-BC48-96CA-4D017B6CB2AD}" presName="composite" presStyleCnt="0"/>
      <dgm:spPr/>
    </dgm:pt>
    <dgm:pt modelId="{91056970-4892-D946-A914-BA9B5B9DEF8C}" type="pres">
      <dgm:prSet presAssocID="{FEB7603B-9857-BC48-96CA-4D017B6CB2AD}" presName="Image" presStyleLbl="bgShp" presStyleIdx="1" presStyleCnt="2" custScaleX="75132" custScaleY="75132"/>
      <dgm:spPr>
        <a:prstGeom prst="snip2DiagRect">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a:solidFill>
            <a:schemeClr val="tx1"/>
          </a:solidFill>
        </a:ln>
      </dgm:spPr>
    </dgm:pt>
    <dgm:pt modelId="{A40B3FCD-0A86-1C40-8F30-37BB0E7F582A}" type="pres">
      <dgm:prSet presAssocID="{FEB7603B-9857-BC48-96CA-4D017B6CB2AD}" presName="Parent" presStyleLbl="node0" presStyleIdx="1" presStyleCnt="2">
        <dgm:presLayoutVars>
          <dgm:bulletEnabled val="1"/>
        </dgm:presLayoutVars>
      </dgm:prSet>
      <dgm:spPr>
        <a:prstGeom prst="roundRect">
          <a:avLst/>
        </a:prstGeom>
      </dgm:spPr>
    </dgm:pt>
  </dgm:ptLst>
  <dgm:cxnLst>
    <dgm:cxn modelId="{FA551324-9751-C04D-91B6-1CF50290D3CF}" srcId="{63F52B69-C9DC-0940-AC83-A99CBB5959DF}" destId="{1E17A60B-9F4A-994A-9FC7-D4B3048EFAD8}" srcOrd="0" destOrd="0" parTransId="{2D347428-5585-EF40-9E63-653994B90C46}" sibTransId="{68259B2D-6424-3246-9F23-3895B1778C2C}"/>
    <dgm:cxn modelId="{E4704A41-D9A3-BB40-AD0E-1F5773952B0B}" type="presOf" srcId="{FEB7603B-9857-BC48-96CA-4D017B6CB2AD}" destId="{A40B3FCD-0A86-1C40-8F30-37BB0E7F582A}" srcOrd="0" destOrd="0" presId="urn:microsoft.com/office/officeart/2008/layout/BendingPictureCaption"/>
    <dgm:cxn modelId="{47C7C353-B3D4-134F-895C-742CF3A0F05D}" type="presOf" srcId="{1E17A60B-9F4A-994A-9FC7-D4B3048EFAD8}" destId="{306C9B74-7D1B-614E-B90A-240A8FAA19AA}" srcOrd="0" destOrd="0" presId="urn:microsoft.com/office/officeart/2008/layout/BendingPictureCaption"/>
    <dgm:cxn modelId="{7A558A65-7290-1A40-A071-84176BF8409A}" srcId="{63F52B69-C9DC-0940-AC83-A99CBB5959DF}" destId="{FEB7603B-9857-BC48-96CA-4D017B6CB2AD}" srcOrd="1" destOrd="0" parTransId="{0537BD31-96E8-7E48-B293-EDC25F597B2B}" sibTransId="{B724912D-E33D-DC42-BB00-85967B75C8F6}"/>
    <dgm:cxn modelId="{22DE7DAE-C2BC-CB46-AAFF-67FAAF1A4AA5}" type="presOf" srcId="{63F52B69-C9DC-0940-AC83-A99CBB5959DF}" destId="{42E8254E-0D7C-3E45-A5BB-F911F1E44F9F}" srcOrd="0" destOrd="0" presId="urn:microsoft.com/office/officeart/2008/layout/BendingPictureCaption"/>
    <dgm:cxn modelId="{6495AA75-3EF9-3846-AFD0-9EC5292268BB}" type="presParOf" srcId="{42E8254E-0D7C-3E45-A5BB-F911F1E44F9F}" destId="{AB24621A-D7E7-B149-8CBC-F7DB07CC3B03}" srcOrd="0" destOrd="0" presId="urn:microsoft.com/office/officeart/2008/layout/BendingPictureCaption"/>
    <dgm:cxn modelId="{08831837-B402-1B42-A809-602D7BC61725}" type="presParOf" srcId="{AB24621A-D7E7-B149-8CBC-F7DB07CC3B03}" destId="{5F348E93-3AAE-F947-AE04-7B9A167DD6F5}" srcOrd="0" destOrd="0" presId="urn:microsoft.com/office/officeart/2008/layout/BendingPictureCaption"/>
    <dgm:cxn modelId="{6D16A028-C7B6-E74B-898C-08C2CECA11E3}" type="presParOf" srcId="{AB24621A-D7E7-B149-8CBC-F7DB07CC3B03}" destId="{306C9B74-7D1B-614E-B90A-240A8FAA19AA}" srcOrd="1" destOrd="0" presId="urn:microsoft.com/office/officeart/2008/layout/BendingPictureCaption"/>
    <dgm:cxn modelId="{F11844AF-CC6B-FF42-9AB6-AFFBE6497869}" type="presParOf" srcId="{42E8254E-0D7C-3E45-A5BB-F911F1E44F9F}" destId="{9CB09375-8AFC-1A4F-B611-F575E52E53A4}" srcOrd="1" destOrd="0" presId="urn:microsoft.com/office/officeart/2008/layout/BendingPictureCaption"/>
    <dgm:cxn modelId="{9F8E31A9-163F-5D4F-9057-33FC79530259}" type="presParOf" srcId="{42E8254E-0D7C-3E45-A5BB-F911F1E44F9F}" destId="{60835CE8-185A-184B-AB4F-E411C9E11816}" srcOrd="2" destOrd="0" presId="urn:microsoft.com/office/officeart/2008/layout/BendingPictureCaption"/>
    <dgm:cxn modelId="{49318054-1C36-8B45-94D3-1380D26D8963}" type="presParOf" srcId="{60835CE8-185A-184B-AB4F-E411C9E11816}" destId="{91056970-4892-D946-A914-BA9B5B9DEF8C}" srcOrd="0" destOrd="0" presId="urn:microsoft.com/office/officeart/2008/layout/BendingPictureCaption"/>
    <dgm:cxn modelId="{01595C2E-DD0C-864E-AF16-3331CD897F42}" type="presParOf" srcId="{60835CE8-185A-184B-AB4F-E411C9E11816}" destId="{A40B3FCD-0A86-1C40-8F30-37BB0E7F582A}"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51AEA-63DC-F647-AED6-922E95606E58}">
      <dsp:nvSpPr>
        <dsp:cNvPr id="0" name=""/>
        <dsp:cNvSpPr/>
      </dsp:nvSpPr>
      <dsp:spPr>
        <a:xfrm>
          <a:off x="6026" y="471165"/>
          <a:ext cx="1801322" cy="108079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solidFill>
                <a:schemeClr val="tx1"/>
              </a:solidFill>
              <a:latin typeface="Arial Hebrew" charset="-79"/>
              <a:ea typeface="Arial Hebrew" charset="-79"/>
              <a:cs typeface="Arial Hebrew" charset="-79"/>
            </a:rPr>
            <a:t>Pointer Analysis</a:t>
          </a:r>
        </a:p>
      </dsp:txBody>
      <dsp:txXfrm>
        <a:off x="37681" y="502820"/>
        <a:ext cx="1738012" cy="1017483"/>
      </dsp:txXfrm>
    </dsp:sp>
    <dsp:sp modelId="{1B8E8EA3-7F9F-064C-893F-962E729B6EB6}">
      <dsp:nvSpPr>
        <dsp:cNvPr id="0" name=""/>
        <dsp:cNvSpPr/>
      </dsp:nvSpPr>
      <dsp:spPr>
        <a:xfrm>
          <a:off x="1987481" y="788198"/>
          <a:ext cx="381880" cy="4467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solidFill>
              <a:schemeClr val="tx1"/>
            </a:solidFill>
          </a:endParaRPr>
        </a:p>
      </dsp:txBody>
      <dsp:txXfrm>
        <a:off x="1987481" y="877543"/>
        <a:ext cx="267316" cy="268037"/>
      </dsp:txXfrm>
    </dsp:sp>
    <dsp:sp modelId="{387D0DAD-B457-614D-A3C0-6823E81DDF67}">
      <dsp:nvSpPr>
        <dsp:cNvPr id="0" name=""/>
        <dsp:cNvSpPr/>
      </dsp:nvSpPr>
      <dsp:spPr>
        <a:xfrm>
          <a:off x="2527878" y="471165"/>
          <a:ext cx="1801322" cy="108079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solidFill>
                <a:schemeClr val="tx1"/>
              </a:solidFill>
              <a:latin typeface="Arial Hebrew" charset="-79"/>
              <a:ea typeface="Arial Hebrew" charset="-79"/>
              <a:cs typeface="Arial Hebrew" charset="-79"/>
            </a:rPr>
            <a:t>Data Dependence</a:t>
          </a:r>
          <a:r>
            <a:rPr lang="en-US" altLang="zh-CN" sz="1900" kern="1200" baseline="0" dirty="0">
              <a:solidFill>
                <a:schemeClr val="tx1"/>
              </a:solidFill>
              <a:latin typeface="Arial Hebrew" charset="-79"/>
              <a:ea typeface="Arial Hebrew" charset="-79"/>
              <a:cs typeface="Arial Hebrew" charset="-79"/>
            </a:rPr>
            <a:t> Analysis</a:t>
          </a:r>
          <a:endParaRPr lang="zh-CN" altLang="en-US" sz="1900" kern="1200" dirty="0">
            <a:solidFill>
              <a:schemeClr val="tx1"/>
            </a:solidFill>
            <a:latin typeface="Arial Hebrew" charset="-79"/>
            <a:ea typeface="Arial Hebrew" charset="-79"/>
            <a:cs typeface="Arial Hebrew" charset="-79"/>
          </a:endParaRPr>
        </a:p>
      </dsp:txBody>
      <dsp:txXfrm>
        <a:off x="2559533" y="502820"/>
        <a:ext cx="1738012" cy="1017483"/>
      </dsp:txXfrm>
    </dsp:sp>
    <dsp:sp modelId="{C45D2F99-B457-4E4C-AF8B-F06EABC390E0}">
      <dsp:nvSpPr>
        <dsp:cNvPr id="0" name=""/>
        <dsp:cNvSpPr/>
      </dsp:nvSpPr>
      <dsp:spPr>
        <a:xfrm>
          <a:off x="4509333" y="788198"/>
          <a:ext cx="381880" cy="44672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solidFill>
              <a:schemeClr val="tx1"/>
            </a:solidFill>
          </a:endParaRPr>
        </a:p>
      </dsp:txBody>
      <dsp:txXfrm>
        <a:off x="4509333" y="877543"/>
        <a:ext cx="267316" cy="268037"/>
      </dsp:txXfrm>
    </dsp:sp>
    <dsp:sp modelId="{07CEE13A-6F91-B742-A81C-DB5572281B0A}">
      <dsp:nvSpPr>
        <dsp:cNvPr id="0" name=""/>
        <dsp:cNvSpPr/>
      </dsp:nvSpPr>
      <dsp:spPr>
        <a:xfrm>
          <a:off x="5049729" y="471165"/>
          <a:ext cx="1801322" cy="1080793"/>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solidFill>
                <a:schemeClr val="tx1"/>
              </a:solidFill>
              <a:latin typeface="Arial Hebrew" charset="-79"/>
              <a:ea typeface="Arial Hebrew" charset="-79"/>
              <a:cs typeface="Arial Hebrew" charset="-79"/>
            </a:rPr>
            <a:t>Value-Flow Analysis</a:t>
          </a:r>
          <a:endParaRPr lang="zh-CN" altLang="en-US" sz="1900" kern="1200" dirty="0">
            <a:solidFill>
              <a:schemeClr val="tx1"/>
            </a:solidFill>
            <a:latin typeface="Arial Hebrew" charset="-79"/>
            <a:ea typeface="Arial Hebrew" charset="-79"/>
            <a:cs typeface="Arial Hebrew" charset="-79"/>
          </a:endParaRPr>
        </a:p>
      </dsp:txBody>
      <dsp:txXfrm>
        <a:off x="5081384" y="502820"/>
        <a:ext cx="1738012" cy="10174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D8739-4971-B54E-AF8D-F29574F57756}">
      <dsp:nvSpPr>
        <dsp:cNvPr id="0" name=""/>
        <dsp:cNvSpPr/>
      </dsp:nvSpPr>
      <dsp:spPr>
        <a:xfrm>
          <a:off x="5220" y="725831"/>
          <a:ext cx="1801305" cy="124109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E2E6B-771F-4B46-AAAA-BAEBF53C5107}">
      <dsp:nvSpPr>
        <dsp:cNvPr id="0" name=""/>
        <dsp:cNvSpPr/>
      </dsp:nvSpPr>
      <dsp:spPr>
        <a:xfrm>
          <a:off x="5220" y="2071858"/>
          <a:ext cx="1801305" cy="668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kumimoji="1" lang="en-US" altLang="zh-CN" sz="1600" kern="1200" dirty="0">
              <a:latin typeface="Helvetica" pitchFamily="2" charset="0"/>
            </a:rPr>
            <a:t>Alias Sets</a:t>
          </a:r>
        </a:p>
        <a:p>
          <a:pPr marL="0" lvl="0" indent="0" algn="ctr" defTabSz="711200">
            <a:lnSpc>
              <a:spcPct val="90000"/>
            </a:lnSpc>
            <a:spcBef>
              <a:spcPct val="0"/>
            </a:spcBef>
            <a:spcAft>
              <a:spcPct val="35000"/>
            </a:spcAft>
            <a:buNone/>
          </a:pPr>
          <a:r>
            <a:rPr kumimoji="1" lang="en-US" altLang="zh-CN" sz="1600" kern="1200" dirty="0">
              <a:latin typeface="Helvetica" pitchFamily="2" charset="0"/>
            </a:rPr>
            <a:t> Problem</a:t>
          </a:r>
          <a:endParaRPr lang="zh-CN" altLang="en-US" sz="1600" kern="1200" dirty="0"/>
        </a:p>
      </dsp:txBody>
      <dsp:txXfrm>
        <a:off x="5220" y="2071858"/>
        <a:ext cx="1801305" cy="668284"/>
      </dsp:txXfrm>
    </dsp:sp>
    <dsp:sp modelId="{640A6DED-9557-4645-B3B4-5FAE14B2CD89}">
      <dsp:nvSpPr>
        <dsp:cNvPr id="0" name=""/>
        <dsp:cNvSpPr/>
      </dsp:nvSpPr>
      <dsp:spPr>
        <a:xfrm>
          <a:off x="1986732" y="725831"/>
          <a:ext cx="1801305" cy="1241099"/>
        </a:xfrm>
        <a:prstGeom prst="roundRect">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61E4AF-ED7D-8847-ABDA-C9102AB14FAD}">
      <dsp:nvSpPr>
        <dsp:cNvPr id="0" name=""/>
        <dsp:cNvSpPr/>
      </dsp:nvSpPr>
      <dsp:spPr>
        <a:xfrm>
          <a:off x="1986732" y="2071858"/>
          <a:ext cx="1801305" cy="668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kumimoji="1" lang="en-US" altLang="zh-CN" sz="1600" kern="1200" dirty="0">
              <a:latin typeface="Helvetica" pitchFamily="2" charset="0"/>
            </a:rPr>
            <a:t>Secure</a:t>
          </a:r>
        </a:p>
        <a:p>
          <a:pPr marL="0" lvl="0" indent="0" algn="ctr" defTabSz="711200">
            <a:lnSpc>
              <a:spcPct val="90000"/>
            </a:lnSpc>
            <a:spcBef>
              <a:spcPct val="0"/>
            </a:spcBef>
            <a:spcAft>
              <a:spcPct val="35000"/>
            </a:spcAft>
            <a:buNone/>
          </a:pPr>
          <a:r>
            <a:rPr kumimoji="1" lang="en-US" altLang="zh-CN" sz="1600" kern="1200" dirty="0">
              <a:latin typeface="Helvetica" pitchFamily="2" charset="0"/>
            </a:rPr>
            <a:t> Information Flow</a:t>
          </a:r>
          <a:endParaRPr lang="zh-CN" altLang="en-US" sz="1600" kern="1200" dirty="0"/>
        </a:p>
      </dsp:txBody>
      <dsp:txXfrm>
        <a:off x="1986732" y="2071858"/>
        <a:ext cx="1801305" cy="668284"/>
      </dsp:txXfrm>
    </dsp:sp>
    <dsp:sp modelId="{47E52638-2229-FE4F-9ADD-8FC3ABA11B4B}">
      <dsp:nvSpPr>
        <dsp:cNvPr id="0" name=""/>
        <dsp:cNvSpPr/>
      </dsp:nvSpPr>
      <dsp:spPr>
        <a:xfrm>
          <a:off x="3968244" y="725831"/>
          <a:ext cx="1801305" cy="1241099"/>
        </a:xfrm>
        <a:prstGeom prst="roundRect">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19FF4-755B-9E41-B017-D3B34B9CF539}">
      <dsp:nvSpPr>
        <dsp:cNvPr id="0" name=""/>
        <dsp:cNvSpPr/>
      </dsp:nvSpPr>
      <dsp:spPr>
        <a:xfrm>
          <a:off x="3968244" y="2071858"/>
          <a:ext cx="1801305" cy="668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kumimoji="1" lang="en-US" altLang="zh-CN" sz="1600" kern="1200" dirty="0">
              <a:latin typeface="Helvetica" pitchFamily="2" charset="0"/>
            </a:rPr>
            <a:t>Type State</a:t>
          </a:r>
        </a:p>
        <a:p>
          <a:pPr marL="0" lvl="0" indent="0" algn="ctr" defTabSz="711200">
            <a:lnSpc>
              <a:spcPct val="90000"/>
            </a:lnSpc>
            <a:spcBef>
              <a:spcPct val="0"/>
            </a:spcBef>
            <a:spcAft>
              <a:spcPct val="35000"/>
            </a:spcAft>
            <a:buNone/>
          </a:pPr>
          <a:r>
            <a:rPr kumimoji="1" lang="en-US" altLang="zh-CN" sz="1600" kern="1200" dirty="0">
              <a:latin typeface="Helvetica" pitchFamily="2" charset="0"/>
            </a:rPr>
            <a:t> Analysis</a:t>
          </a:r>
          <a:endParaRPr lang="zh-CN" altLang="en-US" sz="1600" kern="1200" dirty="0"/>
        </a:p>
      </dsp:txBody>
      <dsp:txXfrm>
        <a:off x="3968244" y="2071858"/>
        <a:ext cx="1801305" cy="668284"/>
      </dsp:txXfrm>
    </dsp:sp>
    <dsp:sp modelId="{1BEB6582-EBE1-F446-85E9-9E1B3D7EB9E4}">
      <dsp:nvSpPr>
        <dsp:cNvPr id="0" name=""/>
        <dsp:cNvSpPr/>
      </dsp:nvSpPr>
      <dsp:spPr>
        <a:xfrm>
          <a:off x="5949756" y="725831"/>
          <a:ext cx="1801305" cy="1241099"/>
        </a:xfrm>
        <a:prstGeom prst="roundRect">
          <a:avLst/>
        </a:prstGeom>
        <a:blipFill>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7BC29-7DB2-7546-AE0C-9344A4F3DE3D}">
      <dsp:nvSpPr>
        <dsp:cNvPr id="0" name=""/>
        <dsp:cNvSpPr/>
      </dsp:nvSpPr>
      <dsp:spPr>
        <a:xfrm>
          <a:off x="5949756" y="2071858"/>
          <a:ext cx="1801305" cy="668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kumimoji="1" lang="en-US" altLang="zh-CN" sz="1600" kern="1200" dirty="0">
              <a:latin typeface="Helvetica" pitchFamily="2" charset="0"/>
            </a:rPr>
            <a:t>Shape </a:t>
          </a:r>
        </a:p>
        <a:p>
          <a:pPr marL="0" lvl="0" indent="0" algn="ctr" defTabSz="711200">
            <a:lnSpc>
              <a:spcPct val="90000"/>
            </a:lnSpc>
            <a:spcBef>
              <a:spcPct val="0"/>
            </a:spcBef>
            <a:spcAft>
              <a:spcPct val="35000"/>
            </a:spcAft>
            <a:buNone/>
          </a:pPr>
          <a:r>
            <a:rPr kumimoji="1" lang="en-US" altLang="zh-CN" sz="1600" kern="1200" dirty="0">
              <a:latin typeface="Helvetica" pitchFamily="2" charset="0"/>
            </a:rPr>
            <a:t>Analysis</a:t>
          </a:r>
          <a:endParaRPr lang="zh-CN" altLang="en-US" sz="1600" kern="1200" dirty="0"/>
        </a:p>
      </dsp:txBody>
      <dsp:txXfrm>
        <a:off x="5949756" y="2071858"/>
        <a:ext cx="1801305" cy="668284"/>
      </dsp:txXfrm>
    </dsp:sp>
    <dsp:sp modelId="{A6AEB8EA-F1AF-FC4A-A218-64F53C0B1567}">
      <dsp:nvSpPr>
        <dsp:cNvPr id="0" name=""/>
        <dsp:cNvSpPr/>
      </dsp:nvSpPr>
      <dsp:spPr>
        <a:xfrm>
          <a:off x="7931268" y="725831"/>
          <a:ext cx="1801305" cy="1241099"/>
        </a:xfrm>
        <a:prstGeom prst="roundRect">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76E543-9254-3542-AAF3-0333E36C9CA2}">
      <dsp:nvSpPr>
        <dsp:cNvPr id="0" name=""/>
        <dsp:cNvSpPr/>
      </dsp:nvSpPr>
      <dsp:spPr>
        <a:xfrm>
          <a:off x="7931268" y="2071858"/>
          <a:ext cx="1801305" cy="668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kumimoji="1" lang="en-US" altLang="zh-CN" sz="1600" kern="1200" dirty="0">
              <a:latin typeface="Helvetica" pitchFamily="2" charset="0"/>
            </a:rPr>
            <a:t>Specification</a:t>
          </a:r>
        </a:p>
        <a:p>
          <a:pPr marL="0" lvl="0" indent="0" algn="ctr" defTabSz="711200">
            <a:lnSpc>
              <a:spcPct val="90000"/>
            </a:lnSpc>
            <a:spcBef>
              <a:spcPct val="0"/>
            </a:spcBef>
            <a:spcAft>
              <a:spcPct val="35000"/>
            </a:spcAft>
            <a:buNone/>
          </a:pPr>
          <a:r>
            <a:rPr kumimoji="1" lang="en-US" altLang="zh-CN" sz="1600" kern="1200" dirty="0">
              <a:latin typeface="Helvetica" pitchFamily="2" charset="0"/>
            </a:rPr>
            <a:t>Inference</a:t>
          </a:r>
          <a:endParaRPr lang="zh-CN" altLang="en-US" sz="1600" kern="1200" dirty="0"/>
        </a:p>
      </dsp:txBody>
      <dsp:txXfrm>
        <a:off x="7931268" y="2071858"/>
        <a:ext cx="1801305" cy="6682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48E93-3AAE-F947-AE04-7B9A167DD6F5}">
      <dsp:nvSpPr>
        <dsp:cNvPr id="0" name=""/>
        <dsp:cNvSpPr/>
      </dsp:nvSpPr>
      <dsp:spPr>
        <a:xfrm>
          <a:off x="286" y="431416"/>
          <a:ext cx="2968592" cy="2193778"/>
        </a:xfrm>
        <a:prstGeom prst="snip2DiagRect">
          <a:avLst/>
        </a:prstGeom>
        <a:blipFill>
          <a:blip xmlns:r="http://schemas.openxmlformats.org/officeDocument/2006/relationships" r:embed="rId1">
            <a:extLst>
              <a:ext uri="{28A0092B-C50C-407E-A947-70E740481C1C}">
                <a14:useLocalDpi xmlns:a14="http://schemas.microsoft.com/office/drawing/2010/main"/>
              </a:ext>
            </a:extLst>
          </a:blip>
          <a:srcRect/>
          <a:stretch>
            <a:fillRect/>
          </a:stretch>
        </a:blipFill>
        <a:ln w="12700">
          <a:solidFill>
            <a:schemeClr val="tx1"/>
          </a:solidFill>
        </a:ln>
        <a:effectLst/>
      </dsp:spPr>
      <dsp:style>
        <a:lnRef idx="0">
          <a:scrgbClr r="0" g="0" b="0"/>
        </a:lnRef>
        <a:fillRef idx="1">
          <a:scrgbClr r="0" g="0" b="0"/>
        </a:fillRef>
        <a:effectRef idx="0">
          <a:scrgbClr r="0" g="0" b="0"/>
        </a:effectRef>
        <a:fontRef idx="minor"/>
      </dsp:style>
    </dsp:sp>
    <dsp:sp modelId="{306C9B74-7D1B-614E-B90A-240A8FAA19AA}">
      <dsp:nvSpPr>
        <dsp:cNvPr id="0" name=""/>
        <dsp:cNvSpPr/>
      </dsp:nvSpPr>
      <dsp:spPr>
        <a:xfrm>
          <a:off x="307638" y="2458822"/>
          <a:ext cx="3404730" cy="818213"/>
        </a:xfrm>
        <a:prstGeom prst="roundRect">
          <a:avLst/>
        </a:prstGeom>
        <a:solidFill>
          <a:schemeClr val="accent6">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altLang="zh-CN" sz="2000" b="1" kern="1200" dirty="0" err="1">
              <a:latin typeface="Helvetica" pitchFamily="2" charset="0"/>
            </a:rPr>
            <a:t>Num</a:t>
          </a:r>
          <a:r>
            <a:rPr lang="en-US" altLang="zh-CN" sz="2000" b="1" kern="1200" dirty="0">
              <a:latin typeface="Helvetica" pitchFamily="2" charset="0"/>
            </a:rPr>
            <a:t> of Threads</a:t>
          </a:r>
          <a:endParaRPr lang="zh-CN" altLang="en-US" sz="2000" b="1" kern="1200" dirty="0">
            <a:latin typeface="Helvetica" pitchFamily="2" charset="0"/>
          </a:endParaRPr>
        </a:p>
      </dsp:txBody>
      <dsp:txXfrm>
        <a:off x="347580" y="2498764"/>
        <a:ext cx="3324846" cy="738329"/>
      </dsp:txXfrm>
    </dsp:sp>
    <dsp:sp modelId="{91056970-4892-D946-A914-BA9B5B9DEF8C}">
      <dsp:nvSpPr>
        <dsp:cNvPr id="0" name=""/>
        <dsp:cNvSpPr/>
      </dsp:nvSpPr>
      <dsp:spPr>
        <a:xfrm>
          <a:off x="4415631" y="431416"/>
          <a:ext cx="2968592" cy="2193778"/>
        </a:xfrm>
        <a:prstGeom prst="snip2DiagRect">
          <a:avLst/>
        </a:prstGeom>
        <a:blipFill>
          <a:blip xmlns:r="http://schemas.openxmlformats.org/officeDocument/2006/relationships" r:embed="rId2">
            <a:extLst>
              <a:ext uri="{28A0092B-C50C-407E-A947-70E740481C1C}">
                <a14:useLocalDpi xmlns:a14="http://schemas.microsoft.com/office/drawing/2010/main"/>
              </a:ext>
            </a:extLst>
          </a:blip>
          <a:srcRect/>
          <a:stretch>
            <a:fillRect/>
          </a:stretch>
        </a:blipFill>
        <a:ln>
          <a:solidFill>
            <a:schemeClr val="tx1"/>
          </a:solidFill>
        </a:ln>
        <a:effectLst/>
      </dsp:spPr>
      <dsp:style>
        <a:lnRef idx="0">
          <a:scrgbClr r="0" g="0" b="0"/>
        </a:lnRef>
        <a:fillRef idx="1">
          <a:scrgbClr r="0" g="0" b="0"/>
        </a:fillRef>
        <a:effectRef idx="0">
          <a:scrgbClr r="0" g="0" b="0"/>
        </a:effectRef>
        <a:fontRef idx="minor"/>
      </dsp:style>
    </dsp:sp>
    <dsp:sp modelId="{A40B3FCD-0A86-1C40-8F30-37BB0E7F582A}">
      <dsp:nvSpPr>
        <dsp:cNvPr id="0" name=""/>
        <dsp:cNvSpPr/>
      </dsp:nvSpPr>
      <dsp:spPr>
        <a:xfrm>
          <a:off x="4722983" y="2458822"/>
          <a:ext cx="3404730" cy="818213"/>
        </a:xfrm>
        <a:prstGeom prst="roundRect">
          <a:avLst/>
        </a:prstGeom>
        <a:solidFill>
          <a:schemeClr val="accent4">
            <a:lumMod val="40000"/>
            <a:lumOff val="60000"/>
          </a:schemeClr>
        </a:solidFill>
        <a:ln w="12700" cap="flat" cmpd="sng" algn="ctr">
          <a:solidFill>
            <a:schemeClr val="tx1"/>
          </a:solidFill>
          <a:prstDash val="solid"/>
          <a:roun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5000"/>
            </a:spcAft>
            <a:buNone/>
          </a:pPr>
          <a:r>
            <a:rPr lang="en-US" altLang="zh-CN" sz="2000" b="1" kern="1200" dirty="0">
              <a:latin typeface="Helvetica" pitchFamily="2" charset="0"/>
            </a:rPr>
            <a:t>Sparsity of the Call Graph</a:t>
          </a:r>
          <a:endParaRPr lang="zh-CN" altLang="en-US" sz="2000" b="1" kern="1200" dirty="0">
            <a:latin typeface="Helvetica" pitchFamily="2" charset="0"/>
          </a:endParaRPr>
        </a:p>
      </dsp:txBody>
      <dsp:txXfrm>
        <a:off x="4762925" y="2498764"/>
        <a:ext cx="3324846" cy="7383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ABE1990-F88A-8149-A045-6B48543A771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FEB07089-9D39-2C43-AC65-0484368FC3B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7071035-1409-C54E-A2B9-F2FDA907A7F2}" type="datetimeFigureOut">
              <a:rPr kumimoji="1" lang="zh-CN" altLang="en-US" smtClean="0"/>
              <a:t>2020/5/20</a:t>
            </a:fld>
            <a:endParaRPr kumimoji="1" lang="zh-CN" altLang="en-US"/>
          </a:p>
        </p:txBody>
      </p:sp>
      <p:sp>
        <p:nvSpPr>
          <p:cNvPr id="4" name="页脚占位符 3">
            <a:extLst>
              <a:ext uri="{FF2B5EF4-FFF2-40B4-BE49-F238E27FC236}">
                <a16:creationId xmlns:a16="http://schemas.microsoft.com/office/drawing/2014/main" id="{90E3C559-277B-2342-A5F0-7E719F48A6FB}"/>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31A4C5AE-676F-D14E-AAC0-C220D58AFC8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188148C-ADFC-8343-8993-D4436CF54275}" type="slidenum">
              <a:rPr kumimoji="1" lang="zh-CN" altLang="en-US" smtClean="0"/>
              <a:t>‹#›</a:t>
            </a:fld>
            <a:endParaRPr kumimoji="1" lang="zh-CN" altLang="en-US"/>
          </a:p>
        </p:txBody>
      </p:sp>
    </p:spTree>
    <p:extLst>
      <p:ext uri="{BB962C8B-B14F-4D97-AF65-F5344CB8AC3E}">
        <p14:creationId xmlns:p14="http://schemas.microsoft.com/office/powerpoint/2010/main" val="3291618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853230E3-CEE2-A249-AE35-E1F1B1BC2E69}" type="datetimeFigureOut">
              <a:rPr kumimoji="1" lang="zh-CN" altLang="en-US" smtClean="0"/>
              <a:t>2020/5/20</a:t>
            </a:fld>
            <a:endParaRPr kumimoji="1"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6520AB5-D4B9-C44C-BDCD-AAFCE93516A7}" type="slidenum">
              <a:rPr kumimoji="1" lang="zh-CN" altLang="en-US" smtClean="0"/>
              <a:t>‹#›</a:t>
            </a:fld>
            <a:endParaRPr kumimoji="1" lang="zh-CN" altLang="en-US"/>
          </a:p>
        </p:txBody>
      </p:sp>
    </p:spTree>
    <p:extLst>
      <p:ext uri="{BB962C8B-B14F-4D97-AF65-F5344CB8AC3E}">
        <p14:creationId xmlns:p14="http://schemas.microsoft.com/office/powerpoint/2010/main" val="3516339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Good</a:t>
            </a:r>
            <a:r>
              <a:rPr kumimoji="1" lang="en-US" altLang="zh-CN" sz="1200" baseline="0" dirty="0"/>
              <a:t> morning. Thanks very much for attending my defense at this very difficult time in fighting with the new corona-virus.</a:t>
            </a:r>
          </a:p>
          <a:p>
            <a:endParaRPr kumimoji="1" lang="en-US" altLang="zh-CN" sz="1200" baseline="0" dirty="0"/>
          </a:p>
          <a:p>
            <a:r>
              <a:rPr kumimoji="1" lang="en-US" altLang="zh-CN" sz="1200" baseline="0" dirty="0"/>
              <a:t>In this defense, I will present my research on static bug finding for industrial sized code.</a:t>
            </a:r>
          </a:p>
          <a:p>
            <a:endParaRPr kumimoji="1" lang="zh-CN" altLang="en-US" sz="1200"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a:t>
            </a:fld>
            <a:endParaRPr kumimoji="1" lang="zh-CN" altLang="en-US"/>
          </a:p>
        </p:txBody>
      </p:sp>
    </p:spTree>
    <p:extLst>
      <p:ext uri="{BB962C8B-B14F-4D97-AF65-F5344CB8AC3E}">
        <p14:creationId xmlns:p14="http://schemas.microsoft.com/office/powerpoint/2010/main" val="149036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be fast, some approaches only perform coarse-grained analysis, such as function-level analysis, file level analysis, or path insensitive analysis</a:t>
            </a:r>
          </a:p>
          <a:p>
            <a:endParaRPr kumimoji="1" lang="en-US" altLang="zh-CN" dirty="0"/>
          </a:p>
          <a:p>
            <a:r>
              <a:rPr kumimoji="1" lang="en-US" altLang="zh-CN" dirty="0"/>
              <a:t>These approaches sacrifice recall and precision. For instance, Saber, a path-insensitive analyzer may produce more than 2/3 false positives, which is very imprecise. Infer, a bug detector powered by </a:t>
            </a:r>
            <a:r>
              <a:rPr kumimoji="1" lang="en-US" altLang="zh-CN" dirty="0" err="1"/>
              <a:t>facebook</a:t>
            </a:r>
            <a:r>
              <a:rPr kumimoji="1" lang="en-US" altLang="zh-CN" dirty="0"/>
              <a:t>, may </a:t>
            </a:r>
            <a:r>
              <a:rPr kumimoji="1" lang="en-US" altLang="zh-CN" dirty="0" err="1"/>
              <a:t>prooduce</a:t>
            </a:r>
            <a:r>
              <a:rPr kumimoji="1" lang="en-US" altLang="zh-CN" dirty="0"/>
              <a:t> &gt;3/4 false positives for some kind of bugs.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10</a:t>
            </a:fld>
            <a:endParaRPr kumimoji="1" lang="zh-CN" altLang="en-US"/>
          </a:p>
        </p:txBody>
      </p:sp>
    </p:spTree>
    <p:extLst>
      <p:ext uri="{BB962C8B-B14F-4D97-AF65-F5344CB8AC3E}">
        <p14:creationId xmlns:p14="http://schemas.microsoft.com/office/powerpoint/2010/main" val="2033012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49317" lvl="0"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So, what are the design requirements of a static bug finding tool so that we can automatically find bugs like </a:t>
            </a: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 </a:t>
            </a:r>
          </a:p>
          <a:p>
            <a:pPr marL="449317" lvl="0"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lvl="0"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Heartbleed is in a typical industrial-sized project with half million LoC, 92 directories and over 3000 functions. In face of such large code base, a bug detector should be very fast and can check million lines of code in 5-10 hours.</a:t>
            </a:r>
          </a:p>
          <a:p>
            <a:pPr marL="449317" lvl="0"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lvl="0"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The </a:t>
            </a: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 bug spans across 7 files over 13,000 lines and 44 functions with intensive pointer operations. This implies that the bug detector should understand pointer operations and deep function calls, so that it will not miss any bugs in a </a:t>
            </a:r>
            <a:r>
              <a:rPr lang="en-US" altLang="zh-CN" baseline="0" dirty="0" err="1">
                <a:latin typeface="Apple Braille" charset="0"/>
                <a:ea typeface="Apple Braille" charset="0"/>
                <a:cs typeface="Apple Braille" charset="0"/>
              </a:rPr>
              <a:t>conner</a:t>
            </a:r>
            <a:r>
              <a:rPr lang="en-US" altLang="zh-CN" baseline="0" dirty="0">
                <a:latin typeface="Apple Braille" charset="0"/>
                <a:ea typeface="Apple Braille" charset="0"/>
                <a:cs typeface="Apple Braille" charset="0"/>
              </a:rPr>
              <a:t>.</a:t>
            </a:r>
          </a:p>
          <a:p>
            <a:pPr marL="449317" lvl="0"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a:p>
            <a:pPr marL="449317" lvl="0"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The function that causes the </a:t>
            </a: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 bug is used at more than 600 places in over 100 files. Detecting the bug is just like to find the needle in a haystack. So, we should keep good precision, so that we will not report too many false positives but exactly pinpoint the root cause of bug.</a:t>
            </a:r>
          </a:p>
          <a:p>
            <a:pPr marL="449317" lvl="0" indent="-449317" defTabSz="554990">
              <a:lnSpc>
                <a:spcPct val="80000"/>
              </a:lnSpc>
              <a:spcBef>
                <a:spcPts val="600"/>
              </a:spcBef>
              <a:spcAft>
                <a:spcPts val="600"/>
              </a:spcAft>
              <a:defRPr sz="3800"/>
            </a:pPr>
            <a:endParaRPr lang="en-US" altLang="zh-CN" baseline="0" dirty="0">
              <a:latin typeface="Apple Braille" charset="0"/>
              <a:ea typeface="Apple Braille" charset="0"/>
              <a:cs typeface="Apple Braille" charset="0"/>
            </a:endParaRP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11</a:t>
            </a:fld>
            <a:endParaRPr kumimoji="1" lang="zh-CN" altLang="en-US"/>
          </a:p>
        </p:txBody>
      </p:sp>
    </p:spTree>
    <p:extLst>
      <p:ext uri="{BB962C8B-B14F-4D97-AF65-F5344CB8AC3E}">
        <p14:creationId xmlns:p14="http://schemas.microsoft.com/office/powerpoint/2010/main" val="3668437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49317" indent="-449317" defTabSz="554990">
              <a:lnSpc>
                <a:spcPct val="80000"/>
              </a:lnSpc>
              <a:spcBef>
                <a:spcPts val="600"/>
              </a:spcBef>
              <a:spcAft>
                <a:spcPts val="600"/>
              </a:spcAft>
              <a:defRPr sz="3800"/>
            </a:pPr>
            <a:r>
              <a:rPr lang="en-US" altLang="zh-CN" baseline="0" dirty="0">
                <a:latin typeface="Apple Braille" charset="0"/>
                <a:ea typeface="Apple Braille" charset="0"/>
                <a:cs typeface="Apple Braille" charset="0"/>
              </a:rPr>
              <a:t>In one word, we cannot make much compromise in all three aspects of speed, precision, and recall.</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12</a:t>
            </a:fld>
            <a:endParaRPr kumimoji="1" lang="zh-CN" altLang="en-US"/>
          </a:p>
        </p:txBody>
      </p:sp>
    </p:spTree>
    <p:extLst>
      <p:ext uri="{BB962C8B-B14F-4D97-AF65-F5344CB8AC3E}">
        <p14:creationId xmlns:p14="http://schemas.microsoft.com/office/powerpoint/2010/main" val="2985588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thesis, we solve three key problems for satisfying such rigorous design</a:t>
            </a:r>
            <a:r>
              <a:rPr kumimoji="1" lang="zh-CN" altLang="en-US" dirty="0"/>
              <a:t> </a:t>
            </a:r>
            <a:r>
              <a:rPr kumimoji="1" lang="en-US" altLang="zh-CN" dirty="0"/>
              <a:t>requirements. The pointer trap, solving this problem allows us to build a precise fundamental data structural known as program intermediate representation for checking bugs.</a:t>
            </a:r>
          </a:p>
          <a:p>
            <a:endParaRPr kumimoji="1" lang="en-US" altLang="zh-CN" dirty="0"/>
          </a:p>
          <a:p>
            <a:r>
              <a:rPr kumimoji="1" lang="en-US" altLang="zh-CN" dirty="0"/>
              <a:t>the extensional scalability problems, solving this problem allows us to check different bugs at the same time to save computational resources.</a:t>
            </a:r>
          </a:p>
          <a:p>
            <a:endParaRPr kumimoji="1" lang="en-US" altLang="zh-CN" dirty="0"/>
          </a:p>
          <a:p>
            <a:r>
              <a:rPr kumimoji="1" lang="en-US" altLang="zh-CN" dirty="0"/>
              <a:t>and the limit of parallelism, solving this problem allows us to benefit from multicores in modern computers.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13</a:t>
            </a:fld>
            <a:endParaRPr kumimoji="1" lang="zh-CN" altLang="en-US"/>
          </a:p>
        </p:txBody>
      </p:sp>
    </p:spTree>
    <p:extLst>
      <p:ext uri="{BB962C8B-B14F-4D97-AF65-F5344CB8AC3E}">
        <p14:creationId xmlns:p14="http://schemas.microsoft.com/office/powerpoint/2010/main" val="2658007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Armed with these techniques, our approach has detected hundreds of real bugs in open source software. Some of the detected bugs have been assigned CVE IDs due to the high security impact.</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14</a:t>
            </a:fld>
            <a:endParaRPr kumimoji="1" lang="zh-CN" altLang="en-US"/>
          </a:p>
        </p:txBody>
      </p:sp>
    </p:spTree>
    <p:extLst>
      <p:ext uri="{BB962C8B-B14F-4D97-AF65-F5344CB8AC3E}">
        <p14:creationId xmlns:p14="http://schemas.microsoft.com/office/powerpoint/2010/main" val="238394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Detecting these bugs helped a lot of companies or </a:t>
            </a:r>
            <a:r>
              <a:rPr kumimoji="1" lang="en-US" altLang="zh-CN" dirty="0" err="1"/>
              <a:t>orgnizations</a:t>
            </a:r>
            <a:r>
              <a:rPr kumimoji="1" lang="en-US" altLang="zh-CN" dirty="0"/>
              <a:t> to improve their software security. specially, Our static bug finding tool, Pinpoint, has been commercialized and widely used in many software companies in China to ensure software quality.</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15</a:t>
            </a:fld>
            <a:endParaRPr kumimoji="1" lang="zh-CN" altLang="en-US"/>
          </a:p>
        </p:txBody>
      </p:sp>
    </p:spTree>
    <p:extLst>
      <p:ext uri="{BB962C8B-B14F-4D97-AF65-F5344CB8AC3E}">
        <p14:creationId xmlns:p14="http://schemas.microsoft.com/office/powerpoint/2010/main" val="1669921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detail, let me first introduce the target software bugs we aim to tame, which is known as the value flow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7:10</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16</a:t>
            </a:fld>
            <a:endParaRPr kumimoji="1" lang="zh-CN" altLang="en-US"/>
          </a:p>
        </p:txBody>
      </p:sp>
    </p:spTree>
    <p:extLst>
      <p:ext uri="{BB962C8B-B14F-4D97-AF65-F5344CB8AC3E}">
        <p14:creationId xmlns:p14="http://schemas.microsoft.com/office/powerpoint/2010/main" val="23219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latin typeface="Apple Braille" charset="0"/>
                <a:ea typeface="Apple Braille" charset="0"/>
                <a:cs typeface="Apple Braille" charset="0"/>
              </a:rPr>
              <a:t>The infamous </a:t>
            </a:r>
            <a:r>
              <a:rPr lang="en-US" altLang="zh-CN" baseline="0" dirty="0" err="1">
                <a:latin typeface="Apple Braille" charset="0"/>
                <a:ea typeface="Apple Braille" charset="0"/>
                <a:cs typeface="Apple Braille" charset="0"/>
              </a:rPr>
              <a:t>heartbleed</a:t>
            </a:r>
            <a:r>
              <a:rPr lang="en-US" altLang="zh-CN" baseline="0" dirty="0">
                <a:latin typeface="Apple Braille" charset="0"/>
                <a:ea typeface="Apple Braille" charset="0"/>
                <a:cs typeface="Apple Braille" charset="0"/>
              </a:rPr>
              <a:t> bug is a typical example of value flow problems.</a:t>
            </a:r>
            <a:r>
              <a:rPr kumimoji="1" lang="en-US" altLang="zh-CN" baseline="0" dirty="0">
                <a:latin typeface="Apple Braille" charset="0"/>
                <a:ea typeface="Apple Braille" charset="0"/>
                <a:cs typeface="Apple Braille" charset="0"/>
              </a:rPr>
              <a:t> </a:t>
            </a:r>
            <a:r>
              <a:rPr kumimoji="1" lang="en-US" altLang="zh-CN" dirty="0"/>
              <a:t>It happens at the memory copy statement, which consumes an invalid value of the variable payload.</a:t>
            </a:r>
          </a:p>
          <a:p>
            <a:endParaRPr kumimoji="1" lang="en-US" altLang="zh-CN" dirty="0"/>
          </a:p>
          <a:p>
            <a:r>
              <a:rPr kumimoji="1" lang="en-US" altLang="zh-CN" dirty="0"/>
              <a:t>The </a:t>
            </a:r>
            <a:r>
              <a:rPr kumimoji="1" lang="en-US" altLang="zh-CN" dirty="0" err="1"/>
              <a:t>memcopy</a:t>
            </a:r>
            <a:r>
              <a:rPr kumimoji="1" lang="en-US" altLang="zh-CN" dirty="0"/>
              <a:t> statement copies the memory from the source memory </a:t>
            </a:r>
            <a:r>
              <a:rPr kumimoji="1" lang="en-US" altLang="zh-CN" dirty="0" err="1"/>
              <a:t>pl</a:t>
            </a:r>
            <a:r>
              <a:rPr kumimoji="1" lang="en-US" altLang="zh-CN" dirty="0"/>
              <a:t> to the target memory </a:t>
            </a:r>
            <a:r>
              <a:rPr kumimoji="1" lang="en-US" altLang="zh-CN" dirty="0" err="1"/>
              <a:t>bp.</a:t>
            </a:r>
            <a:r>
              <a:rPr kumimoji="1" lang="en-US" altLang="zh-CN" dirty="0"/>
              <a:t> The size of the memory to copy is controlled by the variable payload. If the value of payload is smaller than the source memory size, it is safe. However, if the value of payload is larger than the source memory size, it will cause a overflow bug.</a:t>
            </a:r>
          </a:p>
          <a:p>
            <a:endParaRPr kumimoji="1" lang="en-US" altLang="zh-CN" dirty="0"/>
          </a:p>
          <a:p>
            <a:r>
              <a:rPr kumimoji="1" lang="en-US" altLang="zh-CN" dirty="0"/>
              <a:t>Unfortunately, the value of payload can be controlled by attackers. The system can read attackers' input via the </a:t>
            </a:r>
            <a:r>
              <a:rPr kumimoji="1" lang="en-US" altLang="zh-CN" dirty="0" err="1"/>
              <a:t>BIO_read</a:t>
            </a:r>
            <a:r>
              <a:rPr kumimoji="1" lang="en-US" altLang="zh-CN" dirty="0"/>
              <a:t> function, and store the attackers' input in the variable </a:t>
            </a:r>
            <a:r>
              <a:rPr kumimoji="1" lang="en-US" altLang="zh-CN" dirty="0" err="1"/>
              <a:t>buf</a:t>
            </a:r>
            <a:r>
              <a:rPr kumimoji="1" lang="en-US" altLang="zh-CN" dirty="0"/>
              <a:t>. Through some complex pointer operations, the value of </a:t>
            </a:r>
            <a:r>
              <a:rPr kumimoji="1" lang="en-US" altLang="zh-CN" dirty="0" err="1"/>
              <a:t>buf</a:t>
            </a:r>
            <a:r>
              <a:rPr kumimoji="1" lang="en-US" altLang="zh-CN" dirty="0"/>
              <a:t> flows to the variable payload and finally reaches the </a:t>
            </a:r>
            <a:r>
              <a:rPr kumimoji="1" lang="en-US" altLang="zh-CN" dirty="0" err="1"/>
              <a:t>memcpy</a:t>
            </a:r>
            <a:r>
              <a:rPr kumimoji="1" lang="en-US" altLang="zh-CN" dirty="0"/>
              <a:t> statement, causing the buffer overflow bug. </a:t>
            </a:r>
          </a:p>
          <a:p>
            <a:endParaRPr kumimoji="1" lang="en-US" altLang="zh-CN" dirty="0"/>
          </a:p>
          <a:p>
            <a:r>
              <a:rPr kumimoji="1" lang="en-US" altLang="zh-CN" dirty="0"/>
              <a:t>We say this is a value-flow problem because the bug is caused by improper value flows from the variable </a:t>
            </a:r>
            <a:r>
              <a:rPr kumimoji="1" lang="en-US" altLang="zh-CN" dirty="0" err="1"/>
              <a:t>buf</a:t>
            </a:r>
            <a:r>
              <a:rPr kumimoji="1" lang="en-US" altLang="zh-CN" dirty="0"/>
              <a:t> to the </a:t>
            </a:r>
            <a:r>
              <a:rPr kumimoji="1" lang="en-US" altLang="zh-CN" dirty="0" err="1"/>
              <a:t>memcpy</a:t>
            </a:r>
            <a:r>
              <a:rPr kumimoji="1" lang="en-US" altLang="zh-CN" dirty="0"/>
              <a:t> statement.</a:t>
            </a:r>
          </a:p>
          <a:p>
            <a:endParaRPr kumimoji="1" lang="en-US" altLang="zh-CN"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17</a:t>
            </a:fld>
            <a:endParaRPr kumimoji="1" lang="zh-CN" altLang="en-US"/>
          </a:p>
        </p:txBody>
      </p:sp>
    </p:spTree>
    <p:extLst>
      <p:ext uri="{BB962C8B-B14F-4D97-AF65-F5344CB8AC3E}">
        <p14:creationId xmlns:p14="http://schemas.microsoft.com/office/powerpoint/2010/main" val="396509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Generally, we say the value of a variable x flows to the variable y if x is assigned to y directly through an assignment or indirectly via some pointer operations.</a:t>
            </a:r>
          </a:p>
          <a:p>
            <a:endParaRPr kumimoji="1" lang="en-US" altLang="zh-CN" dirty="0"/>
          </a:p>
          <a:p>
            <a:r>
              <a:rPr kumimoji="1" lang="en-US" altLang="zh-CN" dirty="0"/>
              <a:t>A value flow problem means that a value improperly flows to some sensitive program statements.</a:t>
            </a:r>
          </a:p>
          <a:p>
            <a:endParaRPr kumimoji="1" lang="en-US" altLang="zh-CN" dirty="0"/>
          </a:p>
          <a:p>
            <a:r>
              <a:rPr kumimoji="1" lang="en-US" altLang="zh-CN" dirty="0"/>
              <a:t>In addition to the </a:t>
            </a:r>
            <a:r>
              <a:rPr kumimoji="1" lang="en-US" altLang="zh-CN" dirty="0" err="1"/>
              <a:t>heartbleed</a:t>
            </a:r>
            <a:r>
              <a:rPr kumimoji="1" lang="en-US" altLang="zh-CN" dirty="0"/>
              <a:t> bug,</a:t>
            </a:r>
          </a:p>
          <a:p>
            <a:r>
              <a:rPr kumimoji="1" lang="en-US" altLang="zh-CN" dirty="0"/>
              <a:t>here is another example where a null pointer flows to a dereference statement through two variables, p and q, causing a null pointer dereference bug.</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18</a:t>
            </a:fld>
            <a:endParaRPr kumimoji="1" lang="zh-CN" altLang="en-US"/>
          </a:p>
        </p:txBody>
      </p:sp>
    </p:spTree>
    <p:extLst>
      <p:ext uri="{BB962C8B-B14F-4D97-AF65-F5344CB8AC3E}">
        <p14:creationId xmlns:p14="http://schemas.microsoft.com/office/powerpoint/2010/main" val="60662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practice, value-flow problems are very common</a:t>
            </a:r>
            <a:r>
              <a:rPr kumimoji="1" lang="zh-CN" altLang="en-US" dirty="0"/>
              <a:t>，</a:t>
            </a:r>
            <a:r>
              <a:rPr kumimoji="1" lang="en-US" altLang="zh-CN" dirty="0"/>
              <a:t>including invalid use of memory like double free/use after free; taint issues like SQL injection and command injection.</a:t>
            </a:r>
            <a:endParaRPr kumimoji="1" lang="zh-CN" altLang="en-US" dirty="0"/>
          </a:p>
          <a:p>
            <a:endParaRPr kumimoji="1" lang="en-US" altLang="zh-CN" dirty="0"/>
          </a:p>
          <a:p>
            <a:r>
              <a:rPr kumimoji="1" lang="en-US" altLang="zh-CN" dirty="0"/>
              <a:t>9min</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19</a:t>
            </a:fld>
            <a:endParaRPr kumimoji="1" lang="zh-CN" altLang="en-US"/>
          </a:p>
        </p:txBody>
      </p:sp>
    </p:spTree>
    <p:extLst>
      <p:ext uri="{BB962C8B-B14F-4D97-AF65-F5344CB8AC3E}">
        <p14:creationId xmlns:p14="http://schemas.microsoft.com/office/powerpoint/2010/main" val="24869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My presentation consists of three parts:</a:t>
            </a:r>
          </a:p>
          <a:p>
            <a:endParaRPr kumimoji="1" lang="en-US" altLang="zh-CN" dirty="0"/>
          </a:p>
          <a:p>
            <a:r>
              <a:rPr kumimoji="1" lang="en-US" altLang="zh-CN" dirty="0"/>
              <a:t>The research background, the technical contributions that solve three important problems, and the conclusion</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a:t>
            </a:fld>
            <a:endParaRPr kumimoji="1" lang="zh-CN" altLang="en-US"/>
          </a:p>
        </p:txBody>
      </p:sp>
    </p:spTree>
    <p:extLst>
      <p:ext uri="{BB962C8B-B14F-4D97-AF65-F5344CB8AC3E}">
        <p14:creationId xmlns:p14="http://schemas.microsoft.com/office/powerpoint/2010/main" val="2249414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detect these value flow problems, static bug detectors can be implemented either in a dense manner or a sparse manner</a:t>
            </a:r>
            <a:r>
              <a:rPr kumimoji="1" lang="en-US" altLang="zh-CN" baseline="0" dirty="0"/>
              <a:t>.</a:t>
            </a:r>
          </a:p>
          <a:p>
            <a:endParaRPr kumimoji="1" lang="en-US" altLang="zh-CN" baseline="0" dirty="0"/>
          </a:p>
          <a:p>
            <a:r>
              <a:rPr kumimoji="1" lang="en-US" altLang="zh-CN" baseline="0" dirty="0"/>
              <a:t>dense analysis, including IFDS framework, Saturn, </a:t>
            </a:r>
            <a:r>
              <a:rPr kumimoji="1" lang="en-US" altLang="zh-CN" baseline="0" dirty="0" err="1"/>
              <a:t>Calysto</a:t>
            </a:r>
            <a:r>
              <a:rPr kumimoji="1" lang="en-US" altLang="zh-CN" baseline="0" dirty="0"/>
              <a:t>, tracks value flows based on the control flow graph, analyzing the program statement by statement</a:t>
            </a:r>
          </a:p>
          <a:p>
            <a:endParaRPr kumimoji="1" lang="en-US" altLang="zh-CN" baseline="0" dirty="0"/>
          </a:p>
          <a:p>
            <a:r>
              <a:rPr kumimoji="1" lang="en-US" altLang="zh-CN" baseline="0" dirty="0"/>
              <a:t>So, they will analyze a lot of unrelated statements, </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the example shown on the right, the blue statements are unrelated to the value flow from x to y.</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But if we follow the dense approach, we have to take them into consideration, </a:t>
            </a:r>
            <a:r>
              <a:rPr kumimoji="1" lang="en-US" altLang="zh-CN" baseline="0" dirty="0"/>
              <a:t>leading to many performance issues.</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According to a recent report, a dense approach may take 6-11 hours for only checking one value flow problem in a small program</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20</a:t>
            </a:fld>
            <a:endParaRPr kumimoji="1" lang="zh-CN" altLang="en-US"/>
          </a:p>
        </p:txBody>
      </p:sp>
    </p:spTree>
    <p:extLst>
      <p:ext uri="{BB962C8B-B14F-4D97-AF65-F5344CB8AC3E}">
        <p14:creationId xmlns:p14="http://schemas.microsoft.com/office/powerpoint/2010/main" val="646519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the other side, Recent work</a:t>
            </a:r>
            <a:r>
              <a:rPr lang="en-US" altLang="zh-CN" baseline="0" dirty="0"/>
              <a:t> has shown that sparse analysis can be much cheaper because they track value flows sparsely via data/dep to skip unrelated statements.</a:t>
            </a:r>
          </a:p>
          <a:p>
            <a:endParaRPr lang="en-US" altLang="zh-CN" baseline="0" dirty="0"/>
          </a:p>
          <a:p>
            <a:r>
              <a:rPr lang="en-US" altLang="zh-CN" baseline="0" dirty="0"/>
              <a:t>In the example, along with the data dependence, the value of x can directly flows to y, skipping the unrelated blue statements and, thus, saving computational resources.</a:t>
            </a:r>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21</a:t>
            </a:fld>
            <a:endParaRPr kumimoji="1" lang="zh-CN" altLang="en-US"/>
          </a:p>
        </p:txBody>
      </p:sp>
    </p:spTree>
    <p:extLst>
      <p:ext uri="{BB962C8B-B14F-4D97-AF65-F5344CB8AC3E}">
        <p14:creationId xmlns:p14="http://schemas.microsoft.com/office/powerpoint/2010/main" val="412860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Such sparse analyses give us the hope of achieving high speed, high recall and high precision at the same time.</a:t>
            </a:r>
            <a:endParaRPr lang="en-US" altLang="zh-CN" baseline="0"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22</a:t>
            </a:fld>
            <a:endParaRPr kumimoji="1" lang="zh-CN" altLang="en-US"/>
          </a:p>
        </p:txBody>
      </p:sp>
    </p:spTree>
    <p:extLst>
      <p:ext uri="{BB962C8B-B14F-4D97-AF65-F5344CB8AC3E}">
        <p14:creationId xmlns:p14="http://schemas.microsoft.com/office/powerpoint/2010/main" val="2452797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because modern</a:t>
            </a:r>
            <a:r>
              <a:rPr lang="en-US" altLang="zh-CN" baseline="0" dirty="0"/>
              <a:t> software is filled with pointer operations, building data dependence has to rely on a pre-computed pointer analysis, which also brings us many challenges.</a:t>
            </a:r>
          </a:p>
          <a:p>
            <a:endParaRPr lang="en-US" altLang="zh-CN" baseline="0" dirty="0"/>
          </a:p>
          <a:p>
            <a:r>
              <a:rPr lang="en-US" altLang="zh-CN" baseline="0" dirty="0"/>
              <a:t>As the similar example shown on the right, to determine the value flow between x and y, we need to query a pointer analysis whether the pointers P and Q may point to the same memory location.</a:t>
            </a:r>
          </a:p>
          <a:p>
            <a:endParaRPr lang="en-US" altLang="zh-CN" baseline="0" dirty="0"/>
          </a:p>
          <a:p>
            <a:endParaRPr lang="en-US" altLang="zh-CN" baseline="0"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23</a:t>
            </a:fld>
            <a:endParaRPr kumimoji="1" lang="zh-CN" altLang="en-US"/>
          </a:p>
        </p:txBody>
      </p:sp>
    </p:spTree>
    <p:extLst>
      <p:ext uri="{BB962C8B-B14F-4D97-AF65-F5344CB8AC3E}">
        <p14:creationId xmlns:p14="http://schemas.microsoft.com/office/powerpoint/2010/main" val="4173040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So, to perform a sparse program analysis to detect value flow problems, our approach is performed in the following steps. </a:t>
            </a:r>
            <a:r>
              <a:rPr kumimoji="1" lang="en-US" altLang="zh-CN" dirty="0"/>
              <a:t>First, we need to perform a pointer analysis to resolve pointer relations in an input program</a:t>
            </a:r>
          </a:p>
          <a:p>
            <a:endParaRPr kumimoji="1" lang="en-US" altLang="zh-CN" dirty="0"/>
          </a:p>
          <a:p>
            <a:r>
              <a:rPr kumimoji="1" lang="en-US" altLang="zh-CN" dirty="0"/>
              <a:t>Using the points-to relations we build </a:t>
            </a:r>
            <a:r>
              <a:rPr kumimoji="1" lang="en-US" altLang="zh-CN" dirty="0" err="1"/>
              <a:t>ddg</a:t>
            </a:r>
            <a:r>
              <a:rPr kumimoji="1" lang="en-US" altLang="zh-CN" dirty="0"/>
              <a:t>, just like the figure shown below where each vertex stands for a </a:t>
            </a:r>
            <a:r>
              <a:rPr kumimoji="1" lang="en-US" altLang="zh-CN" dirty="0" err="1"/>
              <a:t>var</a:t>
            </a:r>
            <a:r>
              <a:rPr kumimoji="1" lang="en-US" altLang="zh-CN" dirty="0"/>
              <a:t> or a </a:t>
            </a:r>
            <a:r>
              <a:rPr kumimoji="1" lang="en-US" altLang="zh-CN" dirty="0" err="1"/>
              <a:t>stmt</a:t>
            </a:r>
            <a:r>
              <a:rPr kumimoji="1" lang="en-US" altLang="zh-CN" dirty="0"/>
              <a:t>, and each edge stands for the value flow or data dep relations</a:t>
            </a:r>
          </a:p>
          <a:p>
            <a:endParaRPr kumimoji="1" lang="en-US" altLang="zh-CN" dirty="0"/>
          </a:p>
          <a:p>
            <a:r>
              <a:rPr kumimoji="1" lang="en-US" altLang="zh-CN" dirty="0"/>
              <a:t>The final step is to search invalid value flows on the </a:t>
            </a:r>
            <a:r>
              <a:rPr kumimoji="1" lang="en-US" altLang="zh-CN" dirty="0" err="1"/>
              <a:t>ddg</a:t>
            </a:r>
            <a:r>
              <a:rPr kumimoji="1" lang="en-US" altLang="zh-CN" dirty="0"/>
              <a:t>, with the help of an SMT solver to solve path conditions and prune infeasible paths</a:t>
            </a:r>
          </a:p>
          <a:p>
            <a:endParaRPr kumimoji="1" lang="en-US" altLang="zh-CN" dirty="0"/>
          </a:p>
          <a:p>
            <a:r>
              <a:rPr kumimoji="1" lang="en-US" altLang="zh-CN" dirty="0"/>
              <a:t>The first problem we addressed in the thesis is in the first phase of this work flow, that is, how to build precise DDG with a precise PTA</a:t>
            </a:r>
          </a:p>
          <a:p>
            <a:endParaRPr kumimoji="1" lang="en-US" altLang="zh-CN" dirty="0"/>
          </a:p>
          <a:p>
            <a:r>
              <a:rPr kumimoji="1" lang="en-US" altLang="zh-CN" dirty="0"/>
              <a:t>The second and third problems are in the second phase, which is how to efficiently check multiple bugs at the same time and the 3rd problem is how to improve the parallelism over existing parallel designs.</a:t>
            </a:r>
          </a:p>
          <a:p>
            <a:endParaRPr kumimoji="1" lang="en-US" altLang="zh-CN" dirty="0"/>
          </a:p>
        </p:txBody>
      </p:sp>
      <p:sp>
        <p:nvSpPr>
          <p:cNvPr id="4" name="灯片编号占位符 3"/>
          <p:cNvSpPr>
            <a:spLocks noGrp="1"/>
          </p:cNvSpPr>
          <p:nvPr>
            <p:ph type="sldNum" sz="quarter" idx="5"/>
          </p:nvPr>
        </p:nvSpPr>
        <p:spPr/>
        <p:txBody>
          <a:bodyPr/>
          <a:lstStyle/>
          <a:p>
            <a:fld id="{3C6BE57E-E0A4-6F40-839E-248FE5CB01F5}" type="slidenum">
              <a:rPr kumimoji="1" lang="zh-CN" altLang="en-US" smtClean="0"/>
              <a:t>24</a:t>
            </a:fld>
            <a:endParaRPr kumimoji="1" lang="zh-CN" altLang="en-US"/>
          </a:p>
        </p:txBody>
      </p:sp>
    </p:spTree>
    <p:extLst>
      <p:ext uri="{BB962C8B-B14F-4D97-AF65-F5344CB8AC3E}">
        <p14:creationId xmlns:p14="http://schemas.microsoft.com/office/powerpoint/2010/main" val="1834421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Let me introduce the first work.</a:t>
            </a:r>
          </a:p>
          <a:p>
            <a:endParaRPr kumimoji="1" lang="en-US" altLang="zh-CN" dirty="0"/>
          </a:p>
          <a:p>
            <a:r>
              <a:rPr kumimoji="1" lang="en-US" altLang="zh-CN" dirty="0"/>
              <a:t>12m</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25</a:t>
            </a:fld>
            <a:endParaRPr kumimoji="1" lang="zh-CN" altLang="en-US"/>
          </a:p>
        </p:txBody>
      </p:sp>
    </p:spTree>
    <p:extLst>
      <p:ext uri="{BB962C8B-B14F-4D97-AF65-F5344CB8AC3E}">
        <p14:creationId xmlns:p14="http://schemas.microsoft.com/office/powerpoint/2010/main" val="1424763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We refer to the first problem as the pointer trap, which means that we cannot achieve high precision and high scalability at the same time due to the high cost of pointer analysis.</a:t>
            </a:r>
          </a:p>
          <a:p>
            <a:endParaRPr lang="en-US" altLang="zh-CN" baseline="0" dirty="0"/>
          </a:p>
          <a:p>
            <a:r>
              <a:rPr lang="en-US" altLang="zh-CN" baseline="0" dirty="0"/>
              <a:t>That is, if we want to perform a precise sparse value-flow analysis to detect bugs, we need to build precise DDG. So, we need precise PTA to resolve precise points-to relations. However, it is well known that a precise PTA is very expensive.</a:t>
            </a:r>
          </a:p>
          <a:p>
            <a:endParaRPr lang="en-US" altLang="zh-CN" baseline="0" dirty="0"/>
          </a:p>
          <a:p>
            <a:r>
              <a:rPr lang="en-US" altLang="zh-CN" baseline="0" dirty="0"/>
              <a:t>To achieve good performance, we have to use an imprecise PTA, which will build a imprecise DDG. So, the final sparse value-flow analysis is imprecise.</a:t>
            </a:r>
          </a:p>
          <a:p>
            <a:endParaRPr lang="en-US" altLang="zh-CN" baseline="0" dirty="0"/>
          </a:p>
          <a:p>
            <a:r>
              <a:rPr lang="en-US" altLang="zh-CN" baseline="0" dirty="0"/>
              <a:t>Unfortunately, to the best of our knowledge, there is no existing sparse analysis that can escape from the pointer trap.</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C6BE57E-E0A4-6F40-839E-248FE5CB01F5}" type="slidenum">
              <a:rPr kumimoji="1" lang="zh-CN" altLang="en-US" smtClean="0"/>
              <a:t>26</a:t>
            </a:fld>
            <a:endParaRPr kumimoji="1" lang="zh-CN" altLang="en-US"/>
          </a:p>
        </p:txBody>
      </p:sp>
    </p:spTree>
    <p:extLst>
      <p:ext uri="{BB962C8B-B14F-4D97-AF65-F5344CB8AC3E}">
        <p14:creationId xmlns:p14="http://schemas.microsoft.com/office/powerpoint/2010/main" val="147006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en-US" altLang="zh-CN" baseline="0" dirty="0"/>
              <a:t> achieve scalability, existing approaches often only adopt flow insensitive analysis that does not consider the execution order of statements.</a:t>
            </a:r>
          </a:p>
          <a:p>
            <a:endParaRPr kumimoji="1" lang="en-US" altLang="zh-CN" baseline="0" dirty="0"/>
          </a:p>
          <a:p>
            <a:r>
              <a:rPr kumimoji="1" lang="en-US" altLang="zh-CN" baseline="0" dirty="0"/>
              <a:t>or context-insensitive analysis that does not distinguish different call sites.</a:t>
            </a:r>
          </a:p>
          <a:p>
            <a:endParaRPr kumimoji="1" lang="en-US" altLang="zh-CN" baseline="0" dirty="0"/>
          </a:p>
          <a:p>
            <a:r>
              <a:rPr kumimoji="1" lang="en-US" altLang="zh-CN" baseline="0" dirty="0"/>
              <a:t>They also often compromise path-sensitivity by only solving easy path conditions</a:t>
            </a:r>
          </a:p>
          <a:p>
            <a:endParaRPr kumimoji="1" lang="en-US" altLang="zh-CN" baseline="0" dirty="0"/>
          </a:p>
          <a:p>
            <a:r>
              <a:rPr kumimoji="1" lang="en-US" altLang="zh-CN" baseline="0" dirty="0"/>
              <a:t>As a result, there will be many false edges </a:t>
            </a:r>
            <a:r>
              <a:rPr kumimoji="1" lang="is-IS" altLang="zh-CN" baseline="0" dirty="0"/>
              <a:t>on the DDG, which will lead to many false positives when detecting bugs.</a:t>
            </a:r>
          </a:p>
          <a:p>
            <a:endParaRPr kumimoji="1" lang="is-IS" altLang="zh-CN" baseline="0" dirty="0"/>
          </a:p>
          <a:p>
            <a:r>
              <a:rPr kumimoji="1" lang="is-IS" altLang="zh-CN" baseline="0" dirty="0"/>
              <a:t>13m20</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27</a:t>
            </a:fld>
            <a:endParaRPr kumimoji="1" lang="zh-CN" altLang="en-US"/>
          </a:p>
        </p:txBody>
      </p:sp>
    </p:spTree>
    <p:extLst>
      <p:ext uri="{BB962C8B-B14F-4D97-AF65-F5344CB8AC3E}">
        <p14:creationId xmlns:p14="http://schemas.microsoft.com/office/powerpoint/2010/main" val="3959590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a:t>
            </a:r>
            <a:r>
              <a:rPr kumimoji="1" lang="en-US" altLang="zh-CN" baseline="0" dirty="0"/>
              <a:t> this work, our main contribution is to resolve the pointer trap.</a:t>
            </a:r>
            <a:endParaRPr kumimoji="1" lang="zh-CN" altLang="en-US" dirty="0"/>
          </a:p>
          <a:p>
            <a:endParaRPr kumimoji="1" lang="en-US" altLang="zh-CN" dirty="0"/>
          </a:p>
          <a:p>
            <a:r>
              <a:rPr kumimoji="1" lang="en-US" altLang="zh-CN" dirty="0"/>
              <a:t>Our basic idea is that we should not use an independent PTA so that we can avoid computing unnecessary pointer relations and data dependence.</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28</a:t>
            </a:fld>
            <a:endParaRPr kumimoji="1" lang="zh-CN" altLang="en-US"/>
          </a:p>
        </p:txBody>
      </p:sp>
    </p:spTree>
    <p:extLst>
      <p:ext uri="{BB962C8B-B14F-4D97-AF65-F5344CB8AC3E}">
        <p14:creationId xmlns:p14="http://schemas.microsoft.com/office/powerpoint/2010/main" val="4103634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a:t>
            </a:r>
            <a:r>
              <a:rPr kumimoji="1" lang="en-US" altLang="zh-CN" baseline="0" dirty="0"/>
              <a:t> key observation is that following the conventional design, we actually compute a lot of pointer relations and data dep  that are not related to any bugs we are going to check.</a:t>
            </a:r>
          </a:p>
          <a:p>
            <a:endParaRPr kumimoji="1" lang="en-US" altLang="zh-CN" baseline="0" dirty="0"/>
          </a:p>
          <a:p>
            <a:r>
              <a:rPr kumimoji="1" lang="en-US" altLang="zh-CN" baseline="0" dirty="0"/>
              <a:t>This is because the direct client of the PTA is the DDA and the PTA is not aware of what bugs to check in the 3rd step.</a:t>
            </a:r>
          </a:p>
          <a:p>
            <a:endParaRPr kumimoji="1" lang="en-US" altLang="zh-CN" baseline="0" dirty="0"/>
          </a:p>
          <a:p>
            <a:r>
              <a:rPr kumimoji="1" lang="en-US" altLang="zh-CN" baseline="0" dirty="0"/>
              <a:t>So, </a:t>
            </a:r>
            <a:r>
              <a:rPr kumimoji="1" lang="is-IS" altLang="zh-CN" baseline="0" dirty="0"/>
              <a:t>we cannot avoid computing a lot of unnecessary pointer relations and data dependence</a:t>
            </a:r>
            <a:r>
              <a:rPr kumimoji="1" lang="en-US" altLang="zh-CN" baseline="0" dirty="0"/>
              <a:t>, wasting a lot of computational resources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29</a:t>
            </a:fld>
            <a:endParaRPr kumimoji="1" lang="zh-CN" altLang="en-US"/>
          </a:p>
        </p:txBody>
      </p:sp>
    </p:spTree>
    <p:extLst>
      <p:ext uri="{BB962C8B-B14F-4D97-AF65-F5344CB8AC3E}">
        <p14:creationId xmlns:p14="http://schemas.microsoft.com/office/powerpoint/2010/main" val="26968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one word, static bug finding means that we do not need to run the code but just scan the source code to discover bugs or software vulnerabilities.</a:t>
            </a:r>
          </a:p>
          <a:p>
            <a:endParaRPr kumimoji="1" lang="en-US" altLang="zh-CN" dirty="0"/>
          </a:p>
          <a:p>
            <a:r>
              <a:rPr kumimoji="1" lang="en-US" altLang="zh-CN" dirty="0"/>
              <a:t>If we search in google, we will find many static bug finding tools developed using different techniques.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a:t>
            </a:fld>
            <a:endParaRPr kumimoji="1" lang="zh-CN" altLang="en-US"/>
          </a:p>
        </p:txBody>
      </p:sp>
    </p:spTree>
    <p:extLst>
      <p:ext uri="{BB962C8B-B14F-4D97-AF65-F5344CB8AC3E}">
        <p14:creationId xmlns:p14="http://schemas.microsoft.com/office/powerpoint/2010/main" val="25343406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a:t>
            </a:r>
            <a:r>
              <a:rPr kumimoji="1" lang="en-US" altLang="zh-CN" baseline="0" dirty="0"/>
              <a:t> order</a:t>
            </a:r>
            <a:r>
              <a:rPr kumimoji="1" lang="en-US" altLang="zh-CN" dirty="0"/>
              <a:t> </a:t>
            </a:r>
            <a:r>
              <a:rPr kumimoji="1" lang="en-US" altLang="zh-CN" baseline="0" dirty="0"/>
              <a:t>to avoid the computation redundancy, instead of performing the pointer analysis independently, we first only perform function level PTA and build function-level DDG. Since the size of a function is often small, it is cheap to perform such local analysis.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These local DDG can be stitched together by connecting their interfaces, i.e., function parameters and return values.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is-IS" altLang="zh-CN" baseline="0" dirty="0"/>
              <a:t>When tracking inter-procedural values flows such as that from A to B, we can collect the interprocedural pointer information as well as the context and path information on demand. The collected information is input to a SMT solver to determine whether the value flow is feasible and may cause a bug.</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30</a:t>
            </a:fld>
            <a:endParaRPr kumimoji="1" lang="zh-CN" altLang="en-US"/>
          </a:p>
        </p:txBody>
      </p:sp>
    </p:spTree>
    <p:extLst>
      <p:ext uri="{BB962C8B-B14F-4D97-AF65-F5344CB8AC3E}">
        <p14:creationId xmlns:p14="http://schemas.microsoft.com/office/powerpoint/2010/main" val="339215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key benefit of our approach is that at the time of tracking value flows for detecting a bug, it automatically slices away unnecessary inter-procedural analysis.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instance, we do not need to analyze the inter-procedural relation between C and D, because it is not related to the value flow we are tracking.</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31</a:t>
            </a:fld>
            <a:endParaRPr kumimoji="1" lang="zh-CN" altLang="en-US"/>
          </a:p>
        </p:txBody>
      </p:sp>
    </p:spTree>
    <p:extLst>
      <p:ext uri="{BB962C8B-B14F-4D97-AF65-F5344CB8AC3E}">
        <p14:creationId xmlns:p14="http://schemas.microsoft.com/office/powerpoint/2010/main" val="3925356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Let us use a concrete example to demo our approach. We first perform a local pointer analysis to resolve the pointer relations as well as side effects of the function.</a:t>
            </a:r>
          </a:p>
          <a:p>
            <a:endParaRPr kumimoji="1" lang="en-US" altLang="zh-CN" baseline="0" dirty="0"/>
          </a:p>
          <a:p>
            <a:r>
              <a:rPr kumimoji="1" lang="en-US" altLang="zh-CN" baseline="0" dirty="0"/>
              <a:t>A side effect means that a function reads or modifies nonlocal memory, like the memory pointed-to by the function parameter p.</a:t>
            </a:r>
          </a:p>
          <a:p>
            <a:endParaRPr kumimoji="1" lang="en-US" altLang="zh-CN" baseline="0" dirty="0"/>
          </a:p>
          <a:p>
            <a:r>
              <a:rPr kumimoji="1" lang="en-US" altLang="zh-CN" baseline="0" dirty="0"/>
              <a:t>This function has two side </a:t>
            </a:r>
            <a:r>
              <a:rPr kumimoji="1" lang="en-US" altLang="zh-CN" baseline="0" dirty="0" err="1"/>
              <a:t>effects.One</a:t>
            </a:r>
            <a:r>
              <a:rPr kumimoji="1" lang="en-US" altLang="zh-CN" baseline="0" dirty="0"/>
              <a:t> is that the function reads a non-local memory pointed to by p. To eliminate the side effect, we add an extra </a:t>
            </a:r>
            <a:r>
              <a:rPr kumimoji="1" lang="en-US" altLang="zh-CN" baseline="0" dirty="0" err="1"/>
              <a:t>param</a:t>
            </a:r>
            <a:r>
              <a:rPr kumimoji="1" lang="en-US" altLang="zh-CN" baseline="0" dirty="0"/>
              <a:t>. X to represent the value stored in the non local memory.</a:t>
            </a:r>
          </a:p>
          <a:p>
            <a:endParaRPr kumimoji="1" lang="en-US" altLang="zh-CN" dirty="0"/>
          </a:p>
          <a:p>
            <a:r>
              <a:rPr kumimoji="1" lang="en-US" altLang="zh-CN" dirty="0"/>
              <a:t>The other side effect is that the function modifies the non-local memory by storing a new constant.</a:t>
            </a:r>
          </a:p>
          <a:p>
            <a:endParaRPr kumimoji="1" lang="en-US" altLang="zh-CN" dirty="0"/>
          </a:p>
          <a:p>
            <a:r>
              <a:rPr kumimoji="1" lang="en-US" altLang="zh-CN" dirty="0"/>
              <a:t>To eliminate the modification side effect, we add an extra return value to represent the value of the non local memory after running the function.</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32</a:t>
            </a:fld>
            <a:endParaRPr kumimoji="1" lang="zh-CN" altLang="en-US"/>
          </a:p>
        </p:txBody>
      </p:sp>
    </p:spTree>
    <p:extLst>
      <p:ext uri="{BB962C8B-B14F-4D97-AF65-F5344CB8AC3E}">
        <p14:creationId xmlns:p14="http://schemas.microsoft.com/office/powerpoint/2010/main" val="1309745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 eliminating the side effects, we build the function level DDG/VFG,</a:t>
            </a:r>
          </a:p>
          <a:p>
            <a:endParaRPr kumimoji="1" lang="en-US" altLang="zh-CN" dirty="0"/>
          </a:p>
          <a:p>
            <a:r>
              <a:rPr kumimoji="1" lang="en-US" altLang="zh-CN" dirty="0"/>
              <a:t>which represents the value flow in the function.</a:t>
            </a:r>
          </a:p>
          <a:p>
            <a:endParaRPr kumimoji="1" lang="en-US" altLang="zh-CN" dirty="0"/>
          </a:p>
          <a:p>
            <a:r>
              <a:rPr kumimoji="1" lang="en-US" altLang="zh-CN" dirty="0"/>
              <a:t>For example, the value of Y may come from two places, it may be the constant 2 if we enter the if branch, or the original value v, if we do not enter the if branch.</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33</a:t>
            </a:fld>
            <a:endParaRPr kumimoji="1" lang="zh-CN" altLang="en-US"/>
          </a:p>
        </p:txBody>
      </p:sp>
    </p:spTree>
    <p:extLst>
      <p:ext uri="{BB962C8B-B14F-4D97-AF65-F5344CB8AC3E}">
        <p14:creationId xmlns:p14="http://schemas.microsoft.com/office/powerpoint/2010/main" val="351385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reflect the change of the function signature, we also insert</a:t>
            </a:r>
            <a:r>
              <a:rPr kumimoji="1" lang="en-US" altLang="zh-CN" baseline="0" dirty="0"/>
              <a:t> two auxiliary variables in the caller function.</a:t>
            </a:r>
          </a:p>
          <a:p>
            <a:endParaRPr kumimoji="1" lang="en-US" altLang="zh-CN" baseline="0" dirty="0"/>
          </a:p>
          <a:p>
            <a:endParaRPr kumimoji="1" lang="en-US" altLang="zh-CN" baseline="0"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34</a:t>
            </a:fld>
            <a:endParaRPr kumimoji="1" lang="zh-CN" altLang="en-US"/>
          </a:p>
        </p:txBody>
      </p:sp>
    </p:spTree>
    <p:extLst>
      <p:ext uri="{BB962C8B-B14F-4D97-AF65-F5344CB8AC3E}">
        <p14:creationId xmlns:p14="http://schemas.microsoft.com/office/powerpoint/2010/main" val="39058668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Similarly, after the transform,</a:t>
            </a:r>
          </a:p>
          <a:p>
            <a:r>
              <a:rPr kumimoji="1" lang="en-US" altLang="zh-CN" dirty="0"/>
              <a:t>we build the function level DDG,</a:t>
            </a:r>
          </a:p>
          <a:p>
            <a:endParaRPr kumimoji="1" lang="en-US" altLang="zh-CN" dirty="0"/>
          </a:p>
          <a:p>
            <a:r>
              <a:rPr kumimoji="1" lang="en-US" altLang="zh-CN" dirty="0"/>
              <a:t>where we have an edge from B to the </a:t>
            </a:r>
            <a:r>
              <a:rPr kumimoji="1" lang="en-US" altLang="zh-CN" dirty="0" err="1"/>
              <a:t>memcpy</a:t>
            </a:r>
            <a:r>
              <a:rPr kumimoji="1" lang="en-US" altLang="zh-CN" dirty="0"/>
              <a:t> function because B is the value stored in the memory pointed-to by q.</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35</a:t>
            </a:fld>
            <a:endParaRPr kumimoji="1" lang="zh-CN" altLang="en-US"/>
          </a:p>
        </p:txBody>
      </p:sp>
    </p:spTree>
    <p:extLst>
      <p:ext uri="{BB962C8B-B14F-4D97-AF65-F5344CB8AC3E}">
        <p14:creationId xmlns:p14="http://schemas.microsoft.com/office/powerpoint/2010/main" val="829284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Let us illustrate the VFA by checking whether the program contains a bug caused by the user input.</a:t>
            </a:r>
          </a:p>
          <a:p>
            <a:endParaRPr kumimoji="1" lang="en-US" altLang="zh-CN" baseline="0" dirty="0"/>
          </a:p>
          <a:p>
            <a:endParaRPr kumimoji="1" lang="en-US" altLang="zh-CN" baseline="0" dirty="0"/>
          </a:p>
          <a:p>
            <a:r>
              <a:rPr kumimoji="1" lang="en-US" altLang="zh-CN" baseline="0" dirty="0"/>
              <a:t>The main function accepts a user input via the </a:t>
            </a:r>
            <a:r>
              <a:rPr kumimoji="1" lang="en-US" altLang="zh-CN" baseline="0" dirty="0" err="1"/>
              <a:t>scanf</a:t>
            </a:r>
            <a:r>
              <a:rPr kumimoji="1" lang="en-US" altLang="zh-CN" baseline="0" dirty="0"/>
              <a:t> function. The </a:t>
            </a:r>
            <a:r>
              <a:rPr kumimoji="1" lang="en-US" altLang="zh-CN" baseline="0" dirty="0" err="1"/>
              <a:t>var</a:t>
            </a:r>
            <a:r>
              <a:rPr kumimoji="1" lang="en-US" altLang="zh-CN" baseline="0" dirty="0"/>
              <a:t> A is the user input value, which may cause an overflow bug at the </a:t>
            </a:r>
            <a:r>
              <a:rPr kumimoji="1" lang="en-US" altLang="zh-CN" baseline="0" dirty="0" err="1"/>
              <a:t>memcpy</a:t>
            </a:r>
            <a:r>
              <a:rPr kumimoji="1" lang="en-US" altLang="zh-CN" baseline="0" dirty="0"/>
              <a:t> function. </a:t>
            </a:r>
          </a:p>
          <a:p>
            <a:endParaRPr kumimoji="1" lang="en-US" altLang="zh-CN" baseline="0" dirty="0"/>
          </a:p>
          <a:p>
            <a:r>
              <a:rPr kumimoji="1" lang="en-US" altLang="zh-CN" baseline="0" dirty="0"/>
              <a:t>so, we need to track the value flows from the user input A to check whether it can reach the </a:t>
            </a:r>
            <a:r>
              <a:rPr kumimoji="1" lang="en-US" altLang="zh-CN" baseline="0" dirty="0" err="1"/>
              <a:t>memcpy</a:t>
            </a:r>
            <a:r>
              <a:rPr kumimoji="1" lang="en-US" altLang="zh-CN" baseline="0" dirty="0"/>
              <a:t> function.</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36</a:t>
            </a:fld>
            <a:endParaRPr kumimoji="1" lang="zh-CN" altLang="en-US"/>
          </a:p>
        </p:txBody>
      </p:sp>
    </p:spTree>
    <p:extLst>
      <p:ext uri="{BB962C8B-B14F-4D97-AF65-F5344CB8AC3E}">
        <p14:creationId xmlns:p14="http://schemas.microsoft.com/office/powerpoint/2010/main" val="20517843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When tracking value</a:t>
            </a:r>
            <a:r>
              <a:rPr kumimoji="1" lang="en-US" altLang="zh-CN" baseline="0" dirty="0"/>
              <a:t> flows, the local DDG can be stitched together only when necessary, by connecting their interfaces.</a:t>
            </a:r>
            <a:endParaRPr kumimoji="1" lang="is-IS" altLang="zh-CN" baseline="0" dirty="0"/>
          </a:p>
          <a:p>
            <a:endParaRPr kumimoji="1" lang="is-IS" altLang="zh-CN" baseline="0" dirty="0"/>
          </a:p>
          <a:p>
            <a:r>
              <a:rPr kumimoji="1" lang="is-IS" altLang="zh-CN" baseline="0" dirty="0"/>
              <a:t>For example, when tracking value flows from the user input A, we connect the forma/actual parameters. </a:t>
            </a:r>
          </a:p>
          <a:p>
            <a:r>
              <a:rPr kumimoji="1" lang="is-IS" altLang="zh-CN" baseline="0" dirty="0"/>
              <a:t>So we know the value of A flows to the variable X, then flows to v and Y. We then connect the return value and its recievers. and finally reaches the memcpy function.</a:t>
            </a:r>
          </a:p>
          <a:p>
            <a:endParaRPr kumimoji="1" lang="is-IS" altLang="zh-CN" baseline="0" dirty="0"/>
          </a:p>
          <a:p>
            <a:r>
              <a:rPr kumimoji="1" lang="is-IS" altLang="zh-CN" baseline="0" dirty="0"/>
              <a:t>Note that, we do not create inter-procedural DD, from q to p, that are not related to the bug we are checking. so we can save a lot of computational resources. Based on our evaluation, compared to using an independent pointer analysis, we can reduce 75% to 95% efforts of computing inter-procedural pointer relations,.</a:t>
            </a:r>
          </a:p>
          <a:p>
            <a:endParaRPr kumimoji="1" lang="is-IS" altLang="zh-CN" baseline="0"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37</a:t>
            </a:fld>
            <a:endParaRPr kumimoji="1" lang="zh-CN" altLang="en-US"/>
          </a:p>
        </p:txBody>
      </p:sp>
    </p:spTree>
    <p:extLst>
      <p:ext uri="{BB962C8B-B14F-4D97-AF65-F5344CB8AC3E}">
        <p14:creationId xmlns:p14="http://schemas.microsoft.com/office/powerpoint/2010/main" val="144693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implemented our approach as the tool Pinpoint</a:t>
            </a:r>
            <a:r>
              <a:rPr kumimoji="1" lang="en-US" altLang="zh-CN" baseline="0" dirty="0"/>
              <a:t> on top of LLVM to check bugs in C/CPP programs.</a:t>
            </a:r>
          </a:p>
          <a:p>
            <a:endParaRPr kumimoji="1" lang="en-US" altLang="zh-CN" baseline="0" dirty="0"/>
          </a:p>
          <a:p>
            <a:r>
              <a:rPr kumimoji="1" lang="en-US" altLang="zh-CN" baseline="0" dirty="0"/>
              <a:t>The performance of pinpoint </a:t>
            </a:r>
            <a:r>
              <a:rPr lang="en-US" altLang="zh-CN" sz="1200" b="0" i="0" u="none" strike="noStrike" kern="1200" baseline="0" dirty="0">
                <a:solidFill>
                  <a:schemeClr val="tx1"/>
                </a:solidFill>
                <a:latin typeface="+mn-lt"/>
                <a:ea typeface="+mn-ea"/>
                <a:cs typeface="+mn-cs"/>
              </a:rPr>
              <a:t>is aligned with the common industrial requirement.</a:t>
            </a:r>
            <a:endParaRPr kumimoji="1" lang="zh-CN" altLang="en-US" dirty="0"/>
          </a:p>
          <a:p>
            <a:endParaRPr kumimoji="1" lang="en-US" altLang="zh-CN" dirty="0"/>
          </a:p>
          <a:p>
            <a:r>
              <a:rPr kumimoji="1" lang="en-US" altLang="zh-CN" dirty="0"/>
              <a:t>It is relatively fast as it can check MYSQL, a 2MLOC project in 1.5 hours, with the precision of full path-sensitivity and 6-level function calls.</a:t>
            </a:r>
          </a:p>
          <a:p>
            <a:endParaRPr kumimoji="1" lang="en-US" altLang="zh-CN" dirty="0"/>
          </a:p>
          <a:p>
            <a:r>
              <a:rPr kumimoji="1" lang="en-US" altLang="zh-CN" dirty="0"/>
              <a:t>It has a high recall. We have detected more than 100 bugs in 30 extensively checked opensource projects. Some of the detected bugs have been in the code for more than 10 years.</a:t>
            </a:r>
          </a:p>
          <a:p>
            <a:endParaRPr kumimoji="1" lang="en-US" altLang="zh-CN" dirty="0"/>
          </a:p>
          <a:p>
            <a:r>
              <a:rPr kumimoji="1" lang="en-US" altLang="zh-CN" dirty="0"/>
              <a:t>Pinpoint is also very precise, as it produces less than 30% false positives.</a:t>
            </a:r>
          </a:p>
          <a:p>
            <a:endParaRPr kumimoji="1" lang="en-US" altLang="zh-CN" dirty="0"/>
          </a:p>
          <a:p>
            <a:r>
              <a:rPr kumimoji="1" lang="en-US" altLang="zh-CN" dirty="0"/>
              <a:t>19m30</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38</a:t>
            </a:fld>
            <a:endParaRPr kumimoji="1" lang="zh-CN" altLang="en-US"/>
          </a:p>
        </p:txBody>
      </p:sp>
    </p:spTree>
    <p:extLst>
      <p:ext uri="{BB962C8B-B14F-4D97-AF65-F5344CB8AC3E}">
        <p14:creationId xmlns:p14="http://schemas.microsoft.com/office/powerpoint/2010/main" val="1987614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benchmarks</a:t>
            </a:r>
            <a:r>
              <a:rPr kumimoji="1" lang="en-US" altLang="zh-CN" baseline="0" dirty="0"/>
              <a:t> we choose to evaluate pinpoint include 12 SPEC benchmark programs and 18 </a:t>
            </a:r>
            <a:r>
              <a:rPr kumimoji="1" lang="en-US" altLang="zh-CN" baseline="0" dirty="0" err="1"/>
              <a:t>github</a:t>
            </a:r>
            <a:r>
              <a:rPr kumimoji="1" lang="en-US" altLang="zh-CN" baseline="0" dirty="0"/>
              <a:t> trending projects.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39</a:t>
            </a:fld>
            <a:endParaRPr kumimoji="1" lang="zh-CN" altLang="en-US"/>
          </a:p>
        </p:txBody>
      </p:sp>
    </p:spTree>
    <p:extLst>
      <p:ext uri="{BB962C8B-B14F-4D97-AF65-F5344CB8AC3E}">
        <p14:creationId xmlns:p14="http://schemas.microsoft.com/office/powerpoint/2010/main" val="3305190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There are many good reasons to use these static bug finding tools in a project. One reason is that it performs a </a:t>
            </a:r>
            <a:r>
              <a:rPr lang="en-US" altLang="zh-CN" sz="1200" b="1" i="0" kern="1200" dirty="0">
                <a:solidFill>
                  <a:schemeClr val="tx1"/>
                </a:solidFill>
                <a:effectLst/>
                <a:latin typeface="+mn-lt"/>
                <a:ea typeface="+mn-ea"/>
                <a:cs typeface="+mn-cs"/>
              </a:rPr>
              <a:t>thorough analysis of your code</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It scans ALL code</a:t>
            </a:r>
            <a:r>
              <a:rPr lang="en-US" altLang="zh-CN" sz="1200" b="0" i="0" kern="1200" dirty="0">
                <a:solidFill>
                  <a:schemeClr val="tx1"/>
                </a:solidFill>
                <a:effectLst/>
                <a:latin typeface="+mn-lt"/>
                <a:ea typeface="+mn-ea"/>
                <a:cs typeface="+mn-cs"/>
              </a:rPr>
              <a:t>. so If there are bugs in the distant corners of your software, even not used, then the static bug finding tools also have a higher probability of finding those bugs.</a:t>
            </a:r>
            <a:br>
              <a:rPr lang="en-US" altLang="zh-CN" sz="1200" b="0" i="0" kern="1200" dirty="0">
                <a:solidFill>
                  <a:schemeClr val="tx1"/>
                </a:solidFill>
                <a:effectLst/>
                <a:latin typeface="+mn-lt"/>
                <a:ea typeface="+mn-ea"/>
                <a:cs typeface="+mn-cs"/>
              </a:rPr>
            </a:b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Second benefit of using static bug finding is we can customize our project specific rules, and these rules will be ensured to follow without any manual intervention. If any team member forget to follow those rules, they will be highlighted by static bug finding tools so that we can avoid the violations.</a:t>
            </a:r>
            <a:br>
              <a:rPr lang="en-US" altLang="zh-CN" dirty="0"/>
            </a:br>
            <a:br>
              <a:rPr lang="en-US" altLang="zh-CN" dirty="0"/>
            </a:br>
            <a:r>
              <a:rPr lang="en-US" altLang="zh-CN" dirty="0"/>
              <a:t>The </a:t>
            </a:r>
            <a:r>
              <a:rPr lang="en-US" altLang="zh-CN" sz="1200" b="0" i="0" kern="1200" dirty="0">
                <a:solidFill>
                  <a:schemeClr val="tx1"/>
                </a:solidFill>
                <a:effectLst/>
                <a:latin typeface="+mn-lt"/>
                <a:ea typeface="+mn-ea"/>
                <a:cs typeface="+mn-cs"/>
              </a:rPr>
              <a:t>Third major benefit is that they can find bugs early in the software development cycle, which means less cost to fix the bugs. </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a:t>
            </a:fld>
            <a:endParaRPr kumimoji="1" lang="zh-CN" altLang="en-US"/>
          </a:p>
        </p:txBody>
      </p:sp>
    </p:spTree>
    <p:extLst>
      <p:ext uri="{BB962C8B-B14F-4D97-AF65-F5344CB8AC3E}">
        <p14:creationId xmlns:p14="http://schemas.microsoft.com/office/powerpoint/2010/main" val="3664488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sizes of these programs range</a:t>
            </a:r>
            <a:r>
              <a:rPr kumimoji="1" lang="en-US" altLang="zh-CN" baseline="0" dirty="0"/>
              <a:t> from </a:t>
            </a:r>
            <a:r>
              <a:rPr lang="en-US" altLang="zh-CN" sz="1200" b="0" i="0" u="none" strike="noStrike" kern="1200" baseline="0" dirty="0">
                <a:solidFill>
                  <a:schemeClr val="tx1"/>
                </a:solidFill>
                <a:latin typeface="+mn-lt"/>
                <a:ea typeface="+mn-ea"/>
                <a:cs typeface="+mn-cs"/>
              </a:rPr>
              <a:t> a few thousand LoC to close to 8million</a:t>
            </a:r>
          </a:p>
          <a:p>
            <a:endParaRPr kumimoji="1" lang="en-US" altLang="zh-CN"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The three largest programs are </a:t>
            </a:r>
            <a:r>
              <a:rPr lang="en-US" altLang="zh-CN" sz="1200" b="0" i="0" u="none" strike="noStrike" kern="1200" baseline="0" dirty="0" err="1">
                <a:solidFill>
                  <a:schemeClr val="tx1"/>
                </a:solidFill>
                <a:latin typeface="+mn-lt"/>
                <a:ea typeface="+mn-ea"/>
                <a:cs typeface="+mn-cs"/>
              </a:rPr>
              <a:t>firefox</a:t>
            </a:r>
            <a:r>
              <a:rPr lang="en-US" altLang="zh-CN" sz="1200" b="0" i="0" u="none" strike="noStrike" kern="1200" baseline="0" dirty="0">
                <a:solidFill>
                  <a:schemeClr val="tx1"/>
                </a:solidFill>
                <a:latin typeface="+mn-lt"/>
                <a:ea typeface="+mn-ea"/>
                <a:cs typeface="+mn-cs"/>
              </a:rPr>
              <a:t>, a commonly used browser; </a:t>
            </a:r>
            <a:r>
              <a:rPr lang="en-US" altLang="zh-CN" sz="1200" b="0" i="0" u="none" strike="noStrike" kern="1200" baseline="0" dirty="0" err="1">
                <a:solidFill>
                  <a:schemeClr val="tx1"/>
                </a:solidFill>
                <a:latin typeface="+mn-lt"/>
                <a:ea typeface="+mn-ea"/>
                <a:cs typeface="+mn-cs"/>
              </a:rPr>
              <a:t>mysql</a:t>
            </a:r>
            <a:r>
              <a:rPr lang="en-US" altLang="zh-CN" sz="1200" b="0" i="0" u="none" strike="noStrike" kern="1200" baseline="0" dirty="0">
                <a:solidFill>
                  <a:schemeClr val="tx1"/>
                </a:solidFill>
                <a:latin typeface="+mn-lt"/>
                <a:ea typeface="+mn-ea"/>
                <a:cs typeface="+mn-cs"/>
              </a:rPr>
              <a:t>, the most popular open-source relational DB, and </a:t>
            </a:r>
            <a:r>
              <a:rPr lang="en-US" altLang="zh-CN" sz="1200" b="0" i="0" u="none" strike="noStrike" kern="1200" baseline="0" dirty="0" err="1">
                <a:solidFill>
                  <a:schemeClr val="tx1"/>
                </a:solidFill>
                <a:latin typeface="+mn-lt"/>
                <a:ea typeface="+mn-ea"/>
                <a:cs typeface="+mn-cs"/>
              </a:rPr>
              <a:t>ffmpeg</a:t>
            </a:r>
            <a:r>
              <a:rPr lang="en-US" altLang="zh-CN" sz="1200" b="0" i="0" u="none" strike="noStrike" kern="1200" baseline="0" dirty="0">
                <a:solidFill>
                  <a:schemeClr val="tx1"/>
                </a:solidFill>
                <a:latin typeface="+mn-lt"/>
                <a:ea typeface="+mn-ea"/>
                <a:cs typeface="+mn-cs"/>
              </a:rPr>
              <a:t>, an </a:t>
            </a:r>
            <a:r>
              <a:rPr lang="en-US" altLang="zh-CN" sz="1200" b="0" i="0" kern="1200" dirty="0">
                <a:solidFill>
                  <a:schemeClr val="tx1"/>
                </a:solidFill>
                <a:effectLst/>
                <a:latin typeface="+mn-lt"/>
                <a:ea typeface="+mn-ea"/>
                <a:cs typeface="+mn-cs"/>
              </a:rPr>
              <a:t>audio and video processing software</a:t>
            </a:r>
            <a:r>
              <a:rPr lang="en-US" altLang="zh-CN" sz="1200" b="1" i="0" kern="1200" dirty="0">
                <a:solidFill>
                  <a:schemeClr val="tx1"/>
                </a:solidFill>
                <a:effectLst/>
                <a:latin typeface="+mn-lt"/>
                <a:ea typeface="+mn-ea"/>
                <a:cs typeface="+mn-cs"/>
              </a:rPr>
              <a:t>.</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40</a:t>
            </a:fld>
            <a:endParaRPr kumimoji="1" lang="zh-CN" altLang="en-US"/>
          </a:p>
        </p:txBody>
      </p:sp>
    </p:spTree>
    <p:extLst>
      <p:ext uri="{BB962C8B-B14F-4D97-AF65-F5344CB8AC3E}">
        <p14:creationId xmlns:p14="http://schemas.microsoft.com/office/powerpoint/2010/main" val="640341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evaluation,</a:t>
            </a:r>
            <a:r>
              <a:rPr kumimoji="1" lang="en-US" altLang="zh-CN" baseline="0" dirty="0"/>
              <a:t> we compare pinpoint with tools from both academia and industry for checking use-after-free and double-free bugs.</a:t>
            </a:r>
          </a:p>
          <a:p>
            <a:endParaRPr kumimoji="1" lang="en-US" altLang="zh-CN" baseline="0" dirty="0"/>
          </a:p>
          <a:p>
            <a:r>
              <a:rPr kumimoji="1" lang="en-US" altLang="zh-CN" baseline="0" dirty="0"/>
              <a:t>SVF is an academic tool for sparse value flow analysis. Clang and Infer are two bug detectors powered by the LLVM community and the Facebook Incorporation.</a:t>
            </a:r>
            <a:endParaRPr kumimoji="1" lang="en-US" altLang="zh-CN" dirty="0"/>
          </a:p>
          <a:p>
            <a:endParaRPr kumimoji="1" lang="en-US" altLang="zh-CN" dirty="0"/>
          </a:p>
          <a:p>
            <a:r>
              <a:rPr kumimoji="1" lang="en-US" altLang="zh-CN" dirty="0"/>
              <a:t>We want to highlight</a:t>
            </a:r>
            <a:r>
              <a:rPr kumimoji="1" lang="en-US" altLang="zh-CN" baseline="0" dirty="0"/>
              <a:t> that we set a high bar for true positives in the evaluation. That is, </a:t>
            </a:r>
            <a:r>
              <a:rPr kumimoji="1" lang="en-US" altLang="zh-CN" dirty="0"/>
              <a:t>A bug report is counted as a true bug only if it s confirmed by the software </a:t>
            </a:r>
            <a:r>
              <a:rPr kumimoji="1" lang="en-US" altLang="zh-CN" dirty="0" err="1"/>
              <a:t>develoeprs</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41</a:t>
            </a:fld>
            <a:endParaRPr kumimoji="1" lang="zh-CN" altLang="en-US"/>
          </a:p>
        </p:txBody>
      </p:sp>
    </p:spTree>
    <p:extLst>
      <p:ext uri="{BB962C8B-B14F-4D97-AF65-F5344CB8AC3E}">
        <p14:creationId xmlns:p14="http://schemas.microsoft.com/office/powerpoint/2010/main" val="9405837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Pinpoint can detect very complex bugs. As an example, this is one of the 4</a:t>
            </a:r>
            <a:r>
              <a:rPr lang="en-US" altLang="zh-CN" baseline="0" dirty="0"/>
              <a:t> UAFs we detect in </a:t>
            </a:r>
            <a:r>
              <a:rPr lang="en-US" altLang="zh-CN" baseline="0" dirty="0" err="1"/>
              <a:t>mysql</a:t>
            </a:r>
            <a:r>
              <a:rPr lang="en-US" altLang="zh-CN" baseline="0" dirty="0"/>
              <a:t>, which occurs in a 1KLoC Function.</a:t>
            </a:r>
          </a:p>
          <a:p>
            <a:endParaRPr lang="en-US" altLang="zh-CN" baseline="0" dirty="0"/>
          </a:p>
          <a:p>
            <a:r>
              <a:rPr lang="en-US" altLang="zh-CN" baseline="0" dirty="0"/>
              <a:t>When we just report it to the developers, they cannot believe and tell us, they have done some magic operations and we can use a pointer after free without any risks.</a:t>
            </a:r>
          </a:p>
          <a:p>
            <a:endParaRPr lang="en-US" altLang="zh-CN" baseline="0" dirty="0"/>
          </a:p>
          <a:p>
            <a:r>
              <a:rPr lang="en-US" altLang="zh-CN" baseline="0" dirty="0"/>
              <a:t>After some discussion, they start to do some analysis and still cannot confirm the bug.</a:t>
            </a:r>
          </a:p>
          <a:p>
            <a:endParaRPr lang="en-US" altLang="zh-CN" baseline="0" dirty="0"/>
          </a:p>
          <a:p>
            <a:r>
              <a:rPr lang="en-US" altLang="zh-CN" dirty="0"/>
              <a:t>Finally</a:t>
            </a:r>
            <a:r>
              <a:rPr lang="en-US" altLang="zh-CN" baseline="0" dirty="0"/>
              <a:t>, with the help of some expensive debugging tools, they then confirm the complex bug</a:t>
            </a:r>
          </a:p>
          <a:p>
            <a:endParaRPr lang="en-US" altLang="zh-CN" baseline="0"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42</a:t>
            </a:fld>
            <a:endParaRPr kumimoji="1" lang="zh-CN" altLang="en-US"/>
          </a:p>
        </p:txBody>
      </p:sp>
    </p:spTree>
    <p:extLst>
      <p:ext uri="{BB962C8B-B14F-4D97-AF65-F5344CB8AC3E}">
        <p14:creationId xmlns:p14="http://schemas.microsoft.com/office/powerpoint/2010/main" val="2880227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Pinpoint can detect bugs with high impacts. </a:t>
            </a:r>
          </a:p>
          <a:p>
            <a:endParaRPr lang="en-US" altLang="zh-CN" dirty="0"/>
          </a:p>
          <a:p>
            <a:r>
              <a:rPr lang="en-US" altLang="zh-CN" baseline="0" dirty="0"/>
              <a:t>This is a double free bug in ICU, which has been in the code for more than 10 years, although ICU is extensively checked by mature bug detection tools.</a:t>
            </a:r>
          </a:p>
          <a:p>
            <a:endParaRPr lang="en-US" altLang="zh-CN" baseline="0" dirty="0"/>
          </a:p>
          <a:p>
            <a:r>
              <a:rPr lang="en-US" altLang="zh-CN" baseline="0" dirty="0"/>
              <a:t>This bug affects hundreds of organizations and projects, and is assigned with a CVE ID due to the security </a:t>
            </a:r>
            <a:r>
              <a:rPr lang="en-US" altLang="zh-CN" baseline="0" dirty="0" err="1"/>
              <a:t>impract</a:t>
            </a:r>
            <a:r>
              <a:rPr lang="en-US" altLang="zh-CN" baseline="0" dirty="0"/>
              <a:t>.</a:t>
            </a:r>
          </a:p>
          <a:p>
            <a:endParaRPr lang="en-US" altLang="zh-CN" baseline="0"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43</a:t>
            </a:fld>
            <a:endParaRPr kumimoji="1" lang="zh-CN" altLang="en-US"/>
          </a:p>
        </p:txBody>
      </p:sp>
    </p:spTree>
    <p:extLst>
      <p:ext uri="{BB962C8B-B14F-4D97-AF65-F5344CB8AC3E}">
        <p14:creationId xmlns:p14="http://schemas.microsoft.com/office/powerpoint/2010/main" val="3311485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In terms of scalability,</a:t>
            </a:r>
            <a:r>
              <a:rPr lang="en-US" altLang="zh-CN" baseline="0" dirty="0"/>
              <a:t> we observe that </a:t>
            </a:r>
            <a:r>
              <a:rPr lang="en-US" altLang="zh-CN" sz="1200" b="0" i="0" u="none" strike="noStrike" kern="1200" baseline="0" dirty="0">
                <a:solidFill>
                  <a:schemeClr val="tx1"/>
                </a:solidFill>
                <a:latin typeface="+mn-lt"/>
                <a:ea typeface="+mn-ea"/>
                <a:cs typeface="+mn-cs"/>
              </a:rPr>
              <a:t> the time and memory cost of Pinpoint grows almost linearly in practice.</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For </a:t>
            </a:r>
            <a:r>
              <a:rPr lang="en-US" altLang="zh-CN" sz="1200" b="0" i="0" u="none" strike="noStrike" kern="1200" baseline="0" dirty="0" err="1">
                <a:solidFill>
                  <a:schemeClr val="tx1"/>
                </a:solidFill>
                <a:latin typeface="+mn-lt"/>
                <a:ea typeface="+mn-ea"/>
                <a:cs typeface="+mn-cs"/>
              </a:rPr>
              <a:t>mysql</a:t>
            </a:r>
            <a:r>
              <a:rPr lang="en-US" altLang="zh-CN" sz="1200" b="0" i="0" u="none" strike="noStrike" kern="1200" baseline="0" dirty="0">
                <a:solidFill>
                  <a:schemeClr val="tx1"/>
                </a:solidFill>
                <a:latin typeface="+mn-lt"/>
                <a:ea typeface="+mn-ea"/>
                <a:cs typeface="+mn-cs"/>
              </a:rPr>
              <a:t>, a 2MLoC project, pinpoint takes 1.5 hours to finish.</a:t>
            </a:r>
          </a:p>
          <a:p>
            <a:r>
              <a:rPr lang="en-US" altLang="zh-CN" sz="1200" b="0" i="0" u="none" strike="noStrike" kern="1200" baseline="0" dirty="0">
                <a:solidFill>
                  <a:schemeClr val="tx1"/>
                </a:solidFill>
                <a:latin typeface="+mn-lt"/>
                <a:ea typeface="+mn-ea"/>
                <a:cs typeface="+mn-cs"/>
              </a:rPr>
              <a:t>For Firefox, a 8MLoC project, pinpoint takes about 4 hours to finish.</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So, Pinpoint is very scalable</a:t>
            </a:r>
          </a:p>
          <a:p>
            <a:endParaRPr lang="en-US" altLang="zh-CN" sz="1200" b="0" i="0" u="none" strike="noStrike" kern="1200" baseline="0" dirty="0">
              <a:solidFill>
                <a:schemeClr val="tx1"/>
              </a:solidFill>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44</a:t>
            </a:fld>
            <a:endParaRPr kumimoji="1" lang="zh-CN" altLang="en-US"/>
          </a:p>
        </p:txBody>
      </p:sp>
    </p:spTree>
    <p:extLst>
      <p:ext uri="{BB962C8B-B14F-4D97-AF65-F5344CB8AC3E}">
        <p14:creationId xmlns:p14="http://schemas.microsoft.com/office/powerpoint/2010/main" val="3825971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terms of precision,</a:t>
            </a:r>
            <a:r>
              <a:rPr kumimoji="1" lang="en-US" altLang="zh-CN" baseline="0" dirty="0"/>
              <a:t> pinpoint detected 12 real UAFs with 2 false positives.</a:t>
            </a:r>
          </a:p>
          <a:p>
            <a:endParaRPr kumimoji="1" lang="en-US" altLang="zh-CN" baseline="0" dirty="0"/>
          </a:p>
          <a:p>
            <a:r>
              <a:rPr kumimoji="1" lang="en-US" altLang="zh-CN" baseline="0" dirty="0"/>
              <a:t>SVF reports thousands of false warnings due to the imprecision of pointer analysis. For some projects, it may take more than 12 hours to finish.</a:t>
            </a:r>
            <a:endParaRPr kumimoji="1" lang="en-US" altLang="zh-CN" b="1" baseline="0" dirty="0"/>
          </a:p>
          <a:p>
            <a:endParaRPr kumimoji="1" lang="en-US" altLang="zh-CN" baseline="0" dirty="0"/>
          </a:p>
          <a:p>
            <a:r>
              <a:rPr kumimoji="1" lang="en-US" altLang="zh-CN" baseline="0" dirty="0"/>
              <a:t>We also compare pinpoint with two open source bug detector, clang and infer. Both of them sacrifice precision and recall for speed.</a:t>
            </a:r>
          </a:p>
          <a:p>
            <a:endParaRPr kumimoji="1" lang="en-US" altLang="zh-CN" baseline="0" dirty="0"/>
          </a:p>
          <a:p>
            <a:r>
              <a:rPr kumimoji="1" lang="en-US" altLang="zh-CN" baseline="0" dirty="0"/>
              <a:t>They can finish checking each project in one hour, but have high false positives and false negatives. For example, Clang reports 24 false positives with only 2 real bugs. Infer reports 35 false positives without any true bugs.</a:t>
            </a:r>
          </a:p>
          <a:p>
            <a:endParaRPr kumimoji="1" lang="en-US" altLang="zh-CN" baseline="0" dirty="0"/>
          </a:p>
          <a:p>
            <a:endParaRPr kumimoji="1" lang="en-US" altLang="zh-CN" baseline="0"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45</a:t>
            </a:fld>
            <a:endParaRPr kumimoji="1" lang="zh-CN" altLang="en-US"/>
          </a:p>
        </p:txBody>
      </p:sp>
    </p:spTree>
    <p:extLst>
      <p:ext uri="{BB962C8B-B14F-4D97-AF65-F5344CB8AC3E}">
        <p14:creationId xmlns:p14="http://schemas.microsoft.com/office/powerpoint/2010/main" val="4165666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Although we have shown very promising results,</a:t>
            </a:r>
          </a:p>
          <a:p>
            <a:r>
              <a:rPr kumimoji="1" lang="en-US" altLang="zh-CN" dirty="0"/>
              <a:t>we have to say not all problems have been addressed.</a:t>
            </a:r>
          </a:p>
          <a:p>
            <a:endParaRPr kumimoji="1" lang="en-US" altLang="zh-CN" dirty="0"/>
          </a:p>
          <a:p>
            <a:r>
              <a:rPr kumimoji="1" lang="en-US" altLang="zh-CN" dirty="0"/>
              <a:t>In the previous evaluation, we only check a single bug type and the size of the benchmark programs is up to 8MLOC</a:t>
            </a:r>
          </a:p>
          <a:p>
            <a:endParaRPr kumimoji="1" lang="en-US" altLang="zh-CN" dirty="0"/>
          </a:p>
          <a:p>
            <a:r>
              <a:rPr kumimoji="1" lang="en-US" altLang="zh-CN" dirty="0"/>
              <a:t>In practice, the amount of computation could be much larger. For example how about checking many bug types at the same time?</a:t>
            </a:r>
          </a:p>
          <a:p>
            <a:endParaRPr kumimoji="1" lang="en-US" altLang="zh-CN" dirty="0"/>
          </a:p>
          <a:p>
            <a:r>
              <a:rPr kumimoji="1" lang="en-US" altLang="zh-CN" dirty="0"/>
              <a:t>23m10</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46</a:t>
            </a:fld>
            <a:endParaRPr kumimoji="1" lang="zh-CN" altLang="en-US"/>
          </a:p>
        </p:txBody>
      </p:sp>
    </p:spTree>
    <p:extLst>
      <p:ext uri="{BB962C8B-B14F-4D97-AF65-F5344CB8AC3E}">
        <p14:creationId xmlns:p14="http://schemas.microsoft.com/office/powerpoint/2010/main" val="2632024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solve this problem, we propose our second work, which aims to improve the scalability for checking multiple value flow problems at the same time.</a:t>
            </a:r>
          </a:p>
          <a:p>
            <a:endParaRPr kumimoji="1" lang="en-US" altLang="zh-CN" dirty="0"/>
          </a:p>
          <a:p>
            <a:r>
              <a:rPr kumimoji="1" lang="en-US" altLang="zh-CN" dirty="0"/>
              <a:t>23m30</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47</a:t>
            </a:fld>
            <a:endParaRPr kumimoji="1" lang="zh-CN" altLang="en-US"/>
          </a:p>
        </p:txBody>
      </p:sp>
    </p:spTree>
    <p:extLst>
      <p:ext uri="{BB962C8B-B14F-4D97-AF65-F5344CB8AC3E}">
        <p14:creationId xmlns:p14="http://schemas.microsoft.com/office/powerpoint/2010/main" val="3254062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discussed before, value flow problems are very common in practice, including </a:t>
            </a:r>
          </a:p>
          <a:p>
            <a:r>
              <a:rPr kumimoji="1" lang="en-US" altLang="zh-CN" dirty="0"/>
              <a:t>the memory safety problems, such as null dereference and double free</a:t>
            </a:r>
          </a:p>
          <a:p>
            <a:r>
              <a:rPr kumimoji="1" lang="en-US" altLang="zh-CN" dirty="0"/>
              <a:t>resource usage problems, such as memory leak and socket leak</a:t>
            </a:r>
          </a:p>
          <a:p>
            <a:r>
              <a:rPr kumimoji="1" lang="en-US" altLang="zh-CN" dirty="0"/>
              <a:t>and security problems. such as the use of tainted data</a:t>
            </a:r>
          </a:p>
          <a:p>
            <a:endParaRPr kumimoji="1" lang="en-US" altLang="zh-CN" dirty="0"/>
          </a:p>
          <a:p>
            <a:r>
              <a:rPr kumimoji="1" lang="en-US" altLang="zh-CN" dirty="0"/>
              <a:t>Fortify, a commercial static code analyzer checks nearly 10 thousand value flow problems from hundreds of </a:t>
            </a:r>
            <a:r>
              <a:rPr kumimoji="1" lang="en-US" altLang="zh-CN" dirty="0" err="1"/>
              <a:t>uniq</a:t>
            </a:r>
            <a:r>
              <a:rPr kumimoji="1" lang="en-US" altLang="zh-CN" dirty="0"/>
              <a:t> categories.</a:t>
            </a:r>
          </a:p>
          <a:p>
            <a:endParaRPr kumimoji="1" lang="en-US" altLang="zh-CN" dirty="0"/>
          </a:p>
          <a:p>
            <a:r>
              <a:rPr kumimoji="1" lang="en-US" altLang="zh-CN" dirty="0"/>
              <a:t>24min</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48</a:t>
            </a:fld>
            <a:endParaRPr kumimoji="1" lang="zh-CN" altLang="en-US"/>
          </a:p>
        </p:txBody>
      </p:sp>
    </p:spTree>
    <p:extLst>
      <p:ext uri="{BB962C8B-B14F-4D97-AF65-F5344CB8AC3E}">
        <p14:creationId xmlns:p14="http://schemas.microsoft.com/office/powerpoint/2010/main" val="3735789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 in an industrial setting, static analyzers often need to check many problems at the same time, which will be very time and memory consuming because more program states need to explore and there will be more computation redundancy.</a:t>
            </a:r>
          </a:p>
          <a:p>
            <a:endParaRPr kumimoji="1" lang="en-US" altLang="zh-CN" dirty="0"/>
          </a:p>
          <a:p>
            <a:r>
              <a:rPr kumimoji="1" lang="en-US" altLang="zh-CN" dirty="0"/>
              <a:t>For instance, Pinpoint, our previous work, exhausts 256G memory for checking only 8 value flow problems.</a:t>
            </a:r>
          </a:p>
          <a:p>
            <a:endParaRPr kumimoji="1" lang="en-US" altLang="zh-CN" dirty="0"/>
          </a:p>
          <a:p>
            <a:r>
              <a:rPr kumimoji="1" lang="en-US" altLang="zh-CN" dirty="0"/>
              <a:t>The main problem is that the analysis logic of checking different problems are independently between each other, which leads to redundant graph traversals on the DDG and unnecessary invocations of the expensive SMT solver.</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49</a:t>
            </a:fld>
            <a:endParaRPr kumimoji="1" lang="zh-CN" altLang="en-US"/>
          </a:p>
        </p:txBody>
      </p:sp>
    </p:spTree>
    <p:extLst>
      <p:ext uri="{BB962C8B-B14F-4D97-AF65-F5344CB8AC3E}">
        <p14:creationId xmlns:p14="http://schemas.microsoft.com/office/powerpoint/2010/main" val="1646812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Because of these benefits, almost all well-known software companies over the world, like Facebook and Google, use static bug finding to ensure the software quality.</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a:t>
            </a:fld>
            <a:endParaRPr kumimoji="1" lang="zh-CN" altLang="en-US"/>
          </a:p>
        </p:txBody>
      </p:sp>
    </p:spTree>
    <p:extLst>
      <p:ext uri="{BB962C8B-B14F-4D97-AF65-F5344CB8AC3E}">
        <p14:creationId xmlns:p14="http://schemas.microsoft.com/office/powerpoint/2010/main" val="1366694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2</a:t>
            </a:r>
            <a:r>
              <a:rPr kumimoji="1" lang="en-US" altLang="zh-CN" baseline="30000" dirty="0"/>
              <a:t>nd</a:t>
            </a:r>
            <a:r>
              <a:rPr kumimoji="1" lang="en-US" altLang="zh-CN" dirty="0"/>
              <a:t> work is an inter-property-aware analysis, which uses the analysis results of checking one problem to speed up the analysis of other problems.</a:t>
            </a:r>
          </a:p>
          <a:p>
            <a:endParaRPr kumimoji="1" lang="en-US" altLang="zh-CN" dirty="0"/>
          </a:p>
          <a:p>
            <a:r>
              <a:rPr kumimoji="1" lang="en-US" altLang="zh-CN" dirty="0"/>
              <a:t>The basic idea is to utilize the mutual synergy among different value flow problems to reduce unnecessary graph traversals and SMT solving.</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50</a:t>
            </a:fld>
            <a:endParaRPr kumimoji="1" lang="zh-CN" altLang="en-US"/>
          </a:p>
        </p:txBody>
      </p:sp>
    </p:spTree>
    <p:extLst>
      <p:ext uri="{BB962C8B-B14F-4D97-AF65-F5344CB8AC3E}">
        <p14:creationId xmlns:p14="http://schemas.microsoft.com/office/powerpoint/2010/main" val="1138090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observe that the mutual synergy among different value flow problems are mainly in the forms of path overlapping and path contradiction.</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path overlapping, let us look at the example, where we aim to detect memory leak bugs and free global </a:t>
            </a:r>
            <a:r>
              <a:rPr lang="en-US" altLang="zh-CN" sz="1200" kern="1200" dirty="0" err="1">
                <a:solidFill>
                  <a:schemeClr val="tx1"/>
                </a:solidFill>
                <a:effectLst/>
                <a:latin typeface="+mn-lt"/>
                <a:ea typeface="+mn-ea"/>
                <a:cs typeface="+mn-cs"/>
              </a:rPr>
              <a:t>var</a:t>
            </a:r>
            <a:r>
              <a:rPr lang="en-US" altLang="zh-CN" sz="1200" kern="1200" dirty="0">
                <a:solidFill>
                  <a:schemeClr val="tx1"/>
                </a:solidFill>
                <a:effectLst/>
                <a:latin typeface="+mn-lt"/>
                <a:ea typeface="+mn-ea"/>
                <a:cs typeface="+mn-cs"/>
              </a:rPr>
              <a:t> bugs on the DDG on the right. </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To detect ml, we need to search path from a heap pointer to free statements. To detect </a:t>
            </a:r>
            <a:r>
              <a:rPr lang="en-US" altLang="zh-CN" sz="1200" kern="1200" dirty="0" err="1">
                <a:solidFill>
                  <a:schemeClr val="tx1"/>
                </a:solidFill>
                <a:effectLst/>
                <a:latin typeface="+mn-lt"/>
                <a:ea typeface="+mn-ea"/>
                <a:cs typeface="+mn-cs"/>
              </a:rPr>
              <a:t>fgv</a:t>
            </a:r>
            <a:r>
              <a:rPr lang="en-US" altLang="zh-CN" sz="1200" kern="1200" dirty="0">
                <a:solidFill>
                  <a:schemeClr val="tx1"/>
                </a:solidFill>
                <a:effectLst/>
                <a:latin typeface="+mn-lt"/>
                <a:ea typeface="+mn-ea"/>
                <a:cs typeface="+mn-cs"/>
              </a:rPr>
              <a:t> bugs, we need to search path from a global variable to free statements.</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Assume that we first check the memory leak bug by searching paths from the heap pointer a. during the graph traversal, we record the information that the vertex c cannot reach any free statements.</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use this information to speed up the analysis of the </a:t>
            </a:r>
            <a:r>
              <a:rPr lang="en-US" altLang="zh-CN" sz="1200" kern="1200" dirty="0" err="1">
                <a:solidFill>
                  <a:schemeClr val="tx1"/>
                </a:solidFill>
                <a:effectLst/>
                <a:latin typeface="+mn-lt"/>
                <a:ea typeface="+mn-ea"/>
                <a:cs typeface="+mn-cs"/>
              </a:rPr>
              <a:t>fgv</a:t>
            </a:r>
            <a:r>
              <a:rPr lang="en-US" altLang="zh-CN" sz="1200" kern="1200" dirty="0">
                <a:solidFill>
                  <a:schemeClr val="tx1"/>
                </a:solidFill>
                <a:effectLst/>
                <a:latin typeface="+mn-lt"/>
                <a:ea typeface="+mn-ea"/>
                <a:cs typeface="+mn-cs"/>
              </a:rPr>
              <a:t> bugs</a:t>
            </a: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when checking the </a:t>
            </a:r>
            <a:r>
              <a:rPr lang="en-US" altLang="zh-CN" sz="1200" kern="1200" dirty="0" err="1">
                <a:solidFill>
                  <a:schemeClr val="tx1"/>
                </a:solidFill>
                <a:effectLst/>
                <a:latin typeface="+mn-lt"/>
                <a:ea typeface="+mn-ea"/>
                <a:cs typeface="+mn-cs"/>
              </a:rPr>
              <a:t>fgv</a:t>
            </a:r>
            <a:r>
              <a:rPr lang="en-US" altLang="zh-CN" sz="1200" kern="1200" dirty="0">
                <a:solidFill>
                  <a:schemeClr val="tx1"/>
                </a:solidFill>
                <a:effectLst/>
                <a:latin typeface="+mn-lt"/>
                <a:ea typeface="+mn-ea"/>
                <a:cs typeface="+mn-cs"/>
              </a:rPr>
              <a:t> bug from the vertex b, we can directly stop at the vertex c, because we know that c cannot reach any free statement.</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51</a:t>
            </a:fld>
            <a:endParaRPr kumimoji="1" lang="zh-CN" altLang="en-US"/>
          </a:p>
        </p:txBody>
      </p:sp>
    </p:spTree>
    <p:extLst>
      <p:ext uri="{BB962C8B-B14F-4D97-AF65-F5344CB8AC3E}">
        <p14:creationId xmlns:p14="http://schemas.microsoft.com/office/powerpoint/2010/main" val="204947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an example of path contradiction, where we attempt to check ML bugs and NPD bugs. For both bugs, we need to search path from the vertex a, because a is the return value of function malloc. The function may return a heap pointer when it succeeds allocating a memory space or a null pointer when it fails.</a:t>
            </a:r>
          </a:p>
          <a:p>
            <a:endParaRPr kumimoji="1" lang="en-US" altLang="zh-CN" dirty="0"/>
          </a:p>
          <a:p>
            <a:r>
              <a:rPr kumimoji="1" lang="en-US" altLang="zh-CN" dirty="0"/>
              <a:t>We use the condition a!=0 to represent the heap pointer, and a=0 to represent the null pointer.</a:t>
            </a:r>
          </a:p>
          <a:p>
            <a:endParaRPr kumimoji="1" lang="en-US" altLang="zh-CN" dirty="0"/>
          </a:p>
          <a:p>
            <a:r>
              <a:rPr kumimoji="1" lang="en-US" altLang="zh-CN" dirty="0"/>
              <a:t>During the path traversal, we need to check whether the path condition conflicts with these bug-specific conditions.</a:t>
            </a:r>
          </a:p>
          <a:p>
            <a:endParaRPr kumimoji="1" lang="en-US" altLang="zh-CN" dirty="0"/>
          </a:p>
          <a:p>
            <a:r>
              <a:rPr kumimoji="1" lang="en-US" altLang="zh-CN" dirty="0"/>
              <a:t>For instance, when traverse the graph for checking the ND bug, at the vertex b, we will use a SMT solver to check whether the path condition </a:t>
            </a:r>
            <a:r>
              <a:rPr kumimoji="1" lang="en-US" altLang="zh-CN" dirty="0" err="1"/>
              <a:t>gammar</a:t>
            </a:r>
            <a:r>
              <a:rPr kumimoji="1" lang="en-US" altLang="zh-CN" dirty="0"/>
              <a:t> conflicts with the null condition;</a:t>
            </a:r>
          </a:p>
          <a:p>
            <a:endParaRPr kumimoji="1" lang="en-US" altLang="zh-CN" dirty="0"/>
          </a:p>
          <a:p>
            <a:r>
              <a:rPr kumimoji="1" lang="en-US" altLang="zh-CN" dirty="0"/>
              <a:t>Assume that the path condition </a:t>
            </a:r>
            <a:r>
              <a:rPr kumimoji="1" lang="en-US" altLang="zh-CN" dirty="0" err="1"/>
              <a:t>gammar</a:t>
            </a:r>
            <a:r>
              <a:rPr kumimoji="1" lang="en-US" altLang="zh-CN" dirty="0"/>
              <a:t> is SAT, but conflicts with the null pointer condition.</a:t>
            </a:r>
          </a:p>
          <a:p>
            <a:endParaRPr kumimoji="1" lang="en-US" altLang="zh-CN" dirty="0"/>
          </a:p>
          <a:p>
            <a:r>
              <a:rPr kumimoji="1" lang="en-US" altLang="zh-CN" dirty="0"/>
              <a:t>According to this information,</a:t>
            </a:r>
          </a:p>
          <a:p>
            <a:r>
              <a:rPr kumimoji="1" lang="en-US" altLang="zh-CN" dirty="0"/>
              <a:t>when checking ML by searching paths from the vertex a, we can directly determine the path condition </a:t>
            </a:r>
            <a:r>
              <a:rPr kumimoji="1" lang="en-US" altLang="zh-CN" dirty="0" err="1"/>
              <a:t>gammar</a:t>
            </a:r>
            <a:r>
              <a:rPr kumimoji="1" lang="en-US" altLang="zh-CN" dirty="0"/>
              <a:t> does not conflict with the heap pointer condition without invoking the expensive SMT solver.</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52</a:t>
            </a:fld>
            <a:endParaRPr kumimoji="1" lang="zh-CN" altLang="en-US"/>
          </a:p>
        </p:txBody>
      </p:sp>
    </p:spTree>
    <p:extLst>
      <p:ext uri="{BB962C8B-B14F-4D97-AF65-F5344CB8AC3E}">
        <p14:creationId xmlns:p14="http://schemas.microsoft.com/office/powerpoint/2010/main" val="787786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thesis, we propose 8 optimization rules to sufficiently utilize the mutual synergy among different value flow problems, so that the static bug detector can efficiently check them together.</a:t>
            </a:r>
          </a:p>
          <a:p>
            <a:endParaRPr kumimoji="1" lang="en-US" altLang="zh-CN" dirty="0"/>
          </a:p>
          <a:p>
            <a:r>
              <a:rPr kumimoji="1" lang="en-US" altLang="zh-CN" dirty="0"/>
              <a:t>Due to time limit, I will not detail them one by one.</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53</a:t>
            </a:fld>
            <a:endParaRPr kumimoji="1" lang="zh-CN" altLang="en-US"/>
          </a:p>
        </p:txBody>
      </p:sp>
    </p:spTree>
    <p:extLst>
      <p:ext uri="{BB962C8B-B14F-4D97-AF65-F5344CB8AC3E}">
        <p14:creationId xmlns:p14="http://schemas.microsoft.com/office/powerpoint/2010/main" val="13243087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work flow of our approach, the input is the specification of value flow problems to check.</a:t>
            </a:r>
          </a:p>
          <a:p>
            <a:r>
              <a:rPr kumimoji="1" lang="en-US" altLang="zh-CN" dirty="0"/>
              <a:t>Each specification mainly consists of three parts: the source vertices and the sink vertices that determine what kind of value flow paths we need to search on the data dependence graph, as well as the specific conditions each bug type needs to satisfy.</a:t>
            </a:r>
          </a:p>
          <a:p>
            <a:endParaRPr kumimoji="1" lang="en-US" altLang="zh-CN" dirty="0"/>
          </a:p>
          <a:p>
            <a:r>
              <a:rPr kumimoji="1" lang="en-US" altLang="zh-CN" dirty="0"/>
              <a:t>With the specifications, we make optimization plans so that the subsequent graph traversal engine can utilize the mutual synergy for sharing or pruning paths for detecting different value flow problems.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54</a:t>
            </a:fld>
            <a:endParaRPr kumimoji="1" lang="zh-CN" altLang="en-US"/>
          </a:p>
        </p:txBody>
      </p:sp>
    </p:spTree>
    <p:extLst>
      <p:ext uri="{BB962C8B-B14F-4D97-AF65-F5344CB8AC3E}">
        <p14:creationId xmlns:p14="http://schemas.microsoft.com/office/powerpoint/2010/main" val="2671002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evaluation, we use similar benchmark programs from Spec and </a:t>
            </a:r>
            <a:r>
              <a:rPr kumimoji="1" lang="en-US" altLang="zh-CN" dirty="0" err="1"/>
              <a:t>Github</a:t>
            </a:r>
            <a:r>
              <a:rPr kumimoji="1" lang="en-US" altLang="zh-CN" dirty="0"/>
              <a:t> as before. and we compare our new approach with pinpoint in terms of time and memory cost.</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55</a:t>
            </a:fld>
            <a:endParaRPr kumimoji="1" lang="zh-CN" altLang="en-US"/>
          </a:p>
        </p:txBody>
      </p:sp>
    </p:spTree>
    <p:extLst>
      <p:ext uri="{BB962C8B-B14F-4D97-AF65-F5344CB8AC3E}">
        <p14:creationId xmlns:p14="http://schemas.microsoft.com/office/powerpoint/2010/main" val="17437627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figure on the left illustrate the results of comparing our new approach to Pinpoint. The x axis is the benchmark programs ordered by their sizes and the y axis is the time and memory cost. The black lines are the time and memory cost of pinpoint and the red lines are the cost of the new approach.</a:t>
            </a:r>
          </a:p>
          <a:p>
            <a:endParaRPr kumimoji="1" lang="en-US" altLang="zh-CN" dirty="0"/>
          </a:p>
          <a:p>
            <a:r>
              <a:rPr kumimoji="1" lang="en-US" altLang="zh-CN" dirty="0"/>
              <a:t>Compared to Pinpoint, the new approach is 8 times faster but only consumes 1/7 memory. Sometimes Pinpoint exhausts all 200GB of memory and raises an out-of-memory exception. In comparison, the new approach never exhausts the memory.</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56</a:t>
            </a:fld>
            <a:endParaRPr kumimoji="1" lang="zh-CN" altLang="en-US"/>
          </a:p>
        </p:txBody>
      </p:sp>
    </p:spTree>
    <p:extLst>
      <p:ext uri="{BB962C8B-B14F-4D97-AF65-F5344CB8AC3E}">
        <p14:creationId xmlns:p14="http://schemas.microsoft.com/office/powerpoint/2010/main" val="2463479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also draw the growing curves of the memory and time cost against the number of value flow problems to check.</a:t>
            </a:r>
          </a:p>
          <a:p>
            <a:endParaRPr kumimoji="1" lang="en-US" altLang="zh-CN" dirty="0"/>
          </a:p>
          <a:p>
            <a:r>
              <a:rPr kumimoji="1" lang="en-US" altLang="zh-CN" dirty="0"/>
              <a:t>We observe that the time and memory cost grow much slower than pinpoint, so, we believe the new approach is more scalable with regard to the number of value flow problems.</a:t>
            </a:r>
          </a:p>
          <a:p>
            <a:endParaRPr kumimoji="1" lang="en-US" altLang="zh-CN" dirty="0"/>
          </a:p>
          <a:p>
            <a:r>
              <a:rPr kumimoji="1" lang="en-US" altLang="zh-CN" dirty="0"/>
              <a:t>30</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57</a:t>
            </a:fld>
            <a:endParaRPr kumimoji="1" lang="zh-CN" altLang="en-US"/>
          </a:p>
        </p:txBody>
      </p:sp>
    </p:spTree>
    <p:extLst>
      <p:ext uri="{BB962C8B-B14F-4D97-AF65-F5344CB8AC3E}">
        <p14:creationId xmlns:p14="http://schemas.microsoft.com/office/powerpoint/2010/main" val="2185248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third work is to improve the parallelism of the system over conventional parallel designs.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58</a:t>
            </a:fld>
            <a:endParaRPr kumimoji="1" lang="zh-CN" altLang="en-US"/>
          </a:p>
        </p:txBody>
      </p:sp>
    </p:spTree>
    <p:extLst>
      <p:ext uri="{BB962C8B-B14F-4D97-AF65-F5344CB8AC3E}">
        <p14:creationId xmlns:p14="http://schemas.microsoft.com/office/powerpoint/2010/main" val="1063374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en-US" altLang="zh-CN" dirty="0"/>
              <a:t>In practice, to run in parallel, conventional approaches are often implemented in a bottom up manner.</a:t>
            </a:r>
          </a:p>
          <a:p>
            <a:endParaRPr kumimoji="1" lang="en-US" altLang="zh-CN" dirty="0"/>
          </a:p>
          <a:p>
            <a:r>
              <a:rPr kumimoji="1" lang="en-US" altLang="zh-CN" dirty="0"/>
              <a:t>In a bottom up analysis, </a:t>
            </a:r>
            <a:r>
              <a:rPr kumimoji="1" lang="en-US" altLang="zh-CN" dirty="0" err="1"/>
              <a:t>callees</a:t>
            </a:r>
            <a:r>
              <a:rPr kumimoji="1" lang="en-US" altLang="zh-CN" dirty="0"/>
              <a:t> are analyzed before callers and the analysis results of a </a:t>
            </a:r>
            <a:r>
              <a:rPr kumimoji="1" lang="en-US" altLang="zh-CN" dirty="0" err="1"/>
              <a:t>callee</a:t>
            </a:r>
            <a:r>
              <a:rPr kumimoji="1" lang="en-US" altLang="zh-CN" dirty="0"/>
              <a:t> function are recorded as function summaries, which summarize the function </a:t>
            </a:r>
            <a:r>
              <a:rPr kumimoji="1" lang="en-US" altLang="zh-CN" dirty="0" err="1"/>
              <a:t>hehavior</a:t>
            </a:r>
            <a:r>
              <a:rPr kumimoji="1" lang="en-US" altLang="zh-CN" dirty="0"/>
              <a:t>.</a:t>
            </a:r>
          </a:p>
          <a:p>
            <a:endParaRPr kumimoji="1" lang="en-US" altLang="zh-CN" dirty="0"/>
          </a:p>
          <a:p>
            <a:r>
              <a:rPr kumimoji="1" lang="en-US" altLang="zh-CN" dirty="0"/>
              <a:t>For example, we have three functions where f calls g and h. So we firstly analyze g and h, generating function summaries by recording whether they will return invalid pointers. With these summaries, we then analyze the caller function f to check whether the invalid pointer may be improperly used.</a:t>
            </a:r>
          </a:p>
          <a:p>
            <a:endParaRPr kumimoji="1" lang="en-US" altLang="zh-CN" dirty="0"/>
          </a:p>
          <a:p>
            <a:r>
              <a:rPr kumimoji="1" lang="en-US" altLang="zh-CN" dirty="0"/>
              <a:t>Bottom up analysis is easy to parallelize. This is because functions without calling dep can be analyzed in parallel. so in the example, we can analyze g h at the same time and then analyze f.</a:t>
            </a:r>
          </a:p>
          <a:p>
            <a:endParaRPr kumimoji="1" lang="en-US" altLang="zh-CN" dirty="0"/>
          </a:p>
          <a:p>
            <a:r>
              <a:rPr kumimoji="1" lang="en-US" altLang="zh-CN" dirty="0"/>
              <a:t>31m30</a:t>
            </a:r>
          </a:p>
          <a:p>
            <a:endParaRPr kumimoji="1" lang="en-US" altLang="zh-CN"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59</a:t>
            </a:fld>
            <a:endParaRPr kumimoji="1" lang="zh-CN" altLang="en-US"/>
          </a:p>
        </p:txBody>
      </p:sp>
    </p:spTree>
    <p:extLst>
      <p:ext uri="{BB962C8B-B14F-4D97-AF65-F5344CB8AC3E}">
        <p14:creationId xmlns:p14="http://schemas.microsoft.com/office/powerpoint/2010/main" val="250371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According to their reports, static bug finding has led to thousands of fixes of security and privacy bugs in </a:t>
            </a:r>
            <a:r>
              <a:rPr kumimoji="1" lang="en-US" altLang="zh-CN" dirty="0" err="1"/>
              <a:t>facebook</a:t>
            </a:r>
            <a:r>
              <a:rPr kumimoji="1" lang="en-US" altLang="zh-CN" dirty="0"/>
              <a:t>. it also prevents hundreds of bugs per day from entering the Google code base.</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a:t>
            </a:fld>
            <a:endParaRPr kumimoji="1" lang="zh-CN" altLang="en-US"/>
          </a:p>
        </p:txBody>
      </p:sp>
    </p:spTree>
    <p:extLst>
      <p:ext uri="{BB962C8B-B14F-4D97-AF65-F5344CB8AC3E}">
        <p14:creationId xmlns:p14="http://schemas.microsoft.com/office/powerpoint/2010/main" val="4224215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as pointed out by recent studies, the parallelism is limited. </a:t>
            </a:r>
          </a:p>
          <a:p>
            <a:endParaRPr kumimoji="1" lang="en-US" altLang="zh-CN" dirty="0"/>
          </a:p>
          <a:p>
            <a:r>
              <a:rPr kumimoji="1" lang="en-US" altLang="zh-CN" dirty="0"/>
              <a:t>As shown by the graph, the x-axis is the running time, and the y-axis is the CPU utilization rate. We can observe that the CPU utilization rate drops off at the second half of the analysis.</a:t>
            </a:r>
          </a:p>
          <a:p>
            <a:endParaRPr kumimoji="1" lang="en-US" altLang="zh-CN" dirty="0"/>
          </a:p>
          <a:p>
            <a:r>
              <a:rPr kumimoji="1" lang="en-US" altLang="zh-CN" dirty="0"/>
              <a:t>This is mainly because the call graph is usually a tree-like graph, the bottom-half of a call graph is usually very sparse and thus has sufficient parallelism.  The top half of a call graph is usually very dense. Thus, the parallelism is limited by the calling dependence.</a:t>
            </a:r>
          </a:p>
          <a:p>
            <a:endParaRPr kumimoji="1" lang="en-US" altLang="zh-CN" dirty="0"/>
          </a:p>
          <a:p>
            <a:r>
              <a:rPr kumimoji="1" lang="en-US" altLang="zh-CN" dirty="0"/>
              <a:t>A nature question here is that is there any chance to improve the parallelism so that the analysis can finish earlier.</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60</a:t>
            </a:fld>
            <a:endParaRPr kumimoji="1" lang="zh-CN" altLang="en-US"/>
          </a:p>
        </p:txBody>
      </p:sp>
    </p:spTree>
    <p:extLst>
      <p:ext uri="{BB962C8B-B14F-4D97-AF65-F5344CB8AC3E}">
        <p14:creationId xmlns:p14="http://schemas.microsoft.com/office/powerpoint/2010/main" val="2071147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Intuitively, it is not necessary to start the analysis of a function until we get all the analysis results of its </a:t>
            </a:r>
            <a:r>
              <a:rPr kumimoji="1" lang="en-US" altLang="zh-CN" dirty="0" err="1"/>
              <a:t>callees</a:t>
            </a:r>
            <a:r>
              <a:rPr kumimoji="1" lang="en-US" altLang="zh-CN" dirty="0"/>
              <a:t>.</a:t>
            </a:r>
          </a:p>
          <a:p>
            <a:endParaRPr kumimoji="1" lang="en-US" altLang="zh-CN" dirty="0"/>
          </a:p>
          <a:p>
            <a:r>
              <a:rPr kumimoji="1" lang="en-US" altLang="zh-CN" dirty="0"/>
              <a:t>Thus, our basic idea is to relax the calling dependence between functions. Ideally, we can partition the analysis task into multiple parts, so that they can be pipelined as shown by the graph.</a:t>
            </a:r>
          </a:p>
          <a:p>
            <a:endParaRPr kumimoji="1" lang="en-US" altLang="zh-CN" dirty="0"/>
          </a:p>
          <a:p>
            <a:r>
              <a:rPr kumimoji="1" lang="en-US" altLang="zh-CN" dirty="0"/>
              <a:t>The remaining problem to solve is how to partition the analysis of a function</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61</a:t>
            </a:fld>
            <a:endParaRPr kumimoji="1" lang="zh-CN" altLang="en-US"/>
          </a:p>
        </p:txBody>
      </p:sp>
    </p:spTree>
    <p:extLst>
      <p:ext uri="{BB962C8B-B14F-4D97-AF65-F5344CB8AC3E}">
        <p14:creationId xmlns:p14="http://schemas.microsoft.com/office/powerpoint/2010/main" val="27536048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 introducing the partition method, let us look at what kind of function summaries we need to generate for a value flow analysis.</a:t>
            </a:r>
          </a:p>
          <a:p>
            <a:endParaRPr kumimoji="1" lang="en-US" altLang="zh-CN" dirty="0"/>
          </a:p>
          <a:p>
            <a:r>
              <a:rPr kumimoji="1" lang="en-US" altLang="zh-CN" dirty="0"/>
              <a:t>Here, we use the null pointer analysis as an example.</a:t>
            </a:r>
          </a:p>
          <a:p>
            <a:endParaRPr kumimoji="1" lang="en-US" altLang="zh-CN" dirty="0"/>
          </a:p>
          <a:p>
            <a:r>
              <a:rPr kumimoji="1" lang="en-US" altLang="zh-CN" dirty="0"/>
              <a:t>Given a function, null pointer may come from three places, from a caller function via the function parameter, from the current function, or from </a:t>
            </a:r>
            <a:r>
              <a:rPr kumimoji="1" lang="en-US" altLang="zh-CN" dirty="0" err="1"/>
              <a:t>callees</a:t>
            </a:r>
            <a:r>
              <a:rPr kumimoji="1" lang="en-US" altLang="zh-CN" dirty="0"/>
              <a:t> via the function return value.</a:t>
            </a:r>
          </a:p>
          <a:p>
            <a:endParaRPr kumimoji="1" lang="en-US" altLang="zh-CN" dirty="0"/>
          </a:p>
          <a:p>
            <a:r>
              <a:rPr kumimoji="1" lang="en-US" altLang="zh-CN" dirty="0"/>
              <a:t>According to where a null pointer may come from, we generate three types of function summaries:</a:t>
            </a:r>
          </a:p>
          <a:p>
            <a:endParaRPr kumimoji="1" lang="en-US" altLang="zh-CN" dirty="0"/>
          </a:p>
          <a:p>
            <a:r>
              <a:rPr kumimoji="1" lang="en-US" altLang="zh-CN" dirty="0"/>
              <a:t>Type 1 summary is the value flow from the function parameters</a:t>
            </a:r>
          </a:p>
          <a:p>
            <a:endParaRPr kumimoji="1" lang="en-US" altLang="zh-CN" dirty="0"/>
          </a:p>
          <a:p>
            <a:r>
              <a:rPr kumimoji="1" lang="en-US" altLang="zh-CN" dirty="0"/>
              <a:t>Type 2 summary is the value flow from the null pointer in the current function</a:t>
            </a:r>
          </a:p>
          <a:p>
            <a:endParaRPr kumimoji="1" lang="en-US" altLang="zh-CN" dirty="0"/>
          </a:p>
          <a:p>
            <a:r>
              <a:rPr kumimoji="1" lang="en-US" altLang="zh-CN" dirty="0"/>
              <a:t>type 3 summary is the value flow from a null pointer returned by </a:t>
            </a:r>
            <a:r>
              <a:rPr kumimoji="1" lang="en-US" altLang="zh-CN" dirty="0" err="1"/>
              <a:t>callee</a:t>
            </a:r>
            <a:r>
              <a:rPr kumimoji="1" lang="en-US" altLang="zh-CN" dirty="0"/>
              <a:t> functions.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62</a:t>
            </a:fld>
            <a:endParaRPr kumimoji="1" lang="zh-CN" altLang="en-US"/>
          </a:p>
        </p:txBody>
      </p:sp>
    </p:spTree>
    <p:extLst>
      <p:ext uri="{BB962C8B-B14F-4D97-AF65-F5344CB8AC3E}">
        <p14:creationId xmlns:p14="http://schemas.microsoft.com/office/powerpoint/2010/main" val="712862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an example where function foo calls the function bar. The red part is the DDG of the function bar, and the black part is DDG of the function foo.</a:t>
            </a:r>
          </a:p>
          <a:p>
            <a:endParaRPr kumimoji="1" lang="en-US" altLang="zh-CN" dirty="0"/>
          </a:p>
          <a:p>
            <a:r>
              <a:rPr kumimoji="1" lang="en-US" altLang="zh-CN" dirty="0"/>
              <a:t>Following a conventional bottom-up analysis, we first analyze the </a:t>
            </a:r>
            <a:r>
              <a:rPr kumimoji="1" lang="en-US" altLang="zh-CN" dirty="0" err="1"/>
              <a:t>callee</a:t>
            </a:r>
            <a:r>
              <a:rPr kumimoji="1" lang="en-US" altLang="zh-CN" dirty="0"/>
              <a:t> function, and generate two summaries. the type-1 summary which is the value flow from the function parameter a to the return statement. the type 2 summary, which is the value flow from a null pointer to the return statement</a:t>
            </a:r>
          </a:p>
          <a:p>
            <a:endParaRPr kumimoji="1" lang="en-US" altLang="zh-CN" dirty="0"/>
          </a:p>
          <a:p>
            <a:r>
              <a:rPr kumimoji="1" lang="en-US" altLang="zh-CN" dirty="0"/>
              <a:t>Second, we analyze the function foo, using the function summaries, we generate a type 2 summary, and a type 3 summary. One is the value flow from the null pointer in the current function to ret p and the other is from the null pointer in the </a:t>
            </a:r>
            <a:r>
              <a:rPr kumimoji="1" lang="en-US" altLang="zh-CN" dirty="0" err="1"/>
              <a:t>callee</a:t>
            </a:r>
            <a:r>
              <a:rPr kumimoji="1" lang="en-US" altLang="zh-CN" dirty="0"/>
              <a:t> function to ret p</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63</a:t>
            </a:fld>
            <a:endParaRPr kumimoji="1" lang="zh-CN" altLang="en-US"/>
          </a:p>
        </p:txBody>
      </p:sp>
    </p:spTree>
    <p:extLst>
      <p:ext uri="{BB962C8B-B14F-4D97-AF65-F5344CB8AC3E}">
        <p14:creationId xmlns:p14="http://schemas.microsoft.com/office/powerpoint/2010/main" val="3523376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our approach, we partition the analysis task of a function into three parts, each part generates a type of function summaries.</a:t>
            </a:r>
          </a:p>
          <a:p>
            <a:endParaRPr kumimoji="1" lang="en-US" altLang="zh-CN" dirty="0"/>
          </a:p>
          <a:p>
            <a:r>
              <a:rPr kumimoji="1" lang="en-US" altLang="zh-CN" dirty="0"/>
              <a:t>Given a pair of functions where foo calls bar, a conventional approach conservatively assume that all the analysis tasks in the caller function depend on all analysis tasks of the </a:t>
            </a:r>
            <a:r>
              <a:rPr kumimoji="1" lang="en-US" altLang="zh-CN" dirty="0" err="1"/>
              <a:t>callee</a:t>
            </a:r>
            <a:r>
              <a:rPr kumimoji="1" lang="en-US" altLang="zh-CN" dirty="0"/>
              <a:t> function.</a:t>
            </a:r>
          </a:p>
          <a:p>
            <a:endParaRPr kumimoji="1" lang="en-US" altLang="zh-CN" dirty="0"/>
          </a:p>
          <a:p>
            <a:r>
              <a:rPr kumimoji="1" lang="en-US" altLang="zh-CN" dirty="0"/>
              <a:t>So, we need to finish all tasks in the </a:t>
            </a:r>
            <a:r>
              <a:rPr kumimoji="1" lang="en-US" altLang="zh-CN" dirty="0" err="1"/>
              <a:t>callees</a:t>
            </a:r>
            <a:r>
              <a:rPr kumimoji="1" lang="en-US" altLang="zh-CN" dirty="0"/>
              <a:t> and then start to analyze the callers.</a:t>
            </a:r>
          </a:p>
          <a:p>
            <a:endParaRPr kumimoji="1" lang="en-US" altLang="zh-CN"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64</a:t>
            </a:fld>
            <a:endParaRPr kumimoji="1" lang="zh-CN" altLang="en-US"/>
          </a:p>
        </p:txBody>
      </p:sp>
    </p:spTree>
    <p:extLst>
      <p:ext uri="{BB962C8B-B14F-4D97-AF65-F5344CB8AC3E}">
        <p14:creationId xmlns:p14="http://schemas.microsoft.com/office/powerpoint/2010/main" val="224735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we observe that not all such deps are necessary, as the red dependence relations actually can be removed.</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Thus, we have opportunities to improve the parallelism.</a:t>
            </a:r>
          </a:p>
          <a:p>
            <a:endParaRPr kumimoji="1" lang="en-US" altLang="zh-CN" dirty="0"/>
          </a:p>
          <a:p>
            <a:r>
              <a:rPr kumimoji="1" lang="en-US" altLang="zh-CN" dirty="0"/>
              <a:t>35min</a:t>
            </a:r>
          </a:p>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65</a:t>
            </a:fld>
            <a:endParaRPr kumimoji="1" lang="zh-CN" altLang="en-US"/>
          </a:p>
        </p:txBody>
      </p:sp>
    </p:spTree>
    <p:extLst>
      <p:ext uri="{BB962C8B-B14F-4D97-AF65-F5344CB8AC3E}">
        <p14:creationId xmlns:p14="http://schemas.microsoft.com/office/powerpoint/2010/main" val="37261086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 us look at the example. </a:t>
            </a:r>
          </a:p>
          <a:p>
            <a:endParaRPr kumimoji="1" lang="en-US" altLang="zh-CN" dirty="0"/>
          </a:p>
          <a:p>
            <a:r>
              <a:rPr kumimoji="1" lang="en-US" altLang="zh-CN" dirty="0"/>
              <a:t>We can observe that the type2 summary of foo depends on the summary of bar.</a:t>
            </a:r>
          </a:p>
          <a:p>
            <a:endParaRPr kumimoji="1" lang="en-US" altLang="zh-CN" dirty="0"/>
          </a:p>
          <a:p>
            <a:r>
              <a:rPr kumimoji="1" lang="en-US" altLang="zh-CN" dirty="0"/>
              <a:t>That is, the blue path in the figure goes through the yellow path from the function bar.</a:t>
            </a:r>
          </a:p>
          <a:p>
            <a:endParaRPr kumimoji="1" lang="en-US" altLang="zh-CN" dirty="0"/>
          </a:p>
          <a:p>
            <a:r>
              <a:rPr kumimoji="1" lang="en-US" altLang="zh-CN" dirty="0"/>
              <a:t>So the black dep is necessary.</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66</a:t>
            </a:fld>
            <a:endParaRPr kumimoji="1" lang="zh-CN" altLang="en-US"/>
          </a:p>
        </p:txBody>
      </p:sp>
    </p:spTree>
    <p:extLst>
      <p:ext uri="{BB962C8B-B14F-4D97-AF65-F5344CB8AC3E}">
        <p14:creationId xmlns:p14="http://schemas.microsoft.com/office/powerpoint/2010/main" val="3345348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blue path does not go through the type2 summary, the yellow path, of the function bar</a:t>
            </a:r>
          </a:p>
          <a:p>
            <a:endParaRPr kumimoji="1" lang="en-US" altLang="zh-CN" dirty="0"/>
          </a:p>
          <a:p>
            <a:r>
              <a:rPr kumimoji="1" lang="en-US" altLang="zh-CN" dirty="0"/>
              <a:t>so the red dep is not necessary and can be removed.</a:t>
            </a:r>
          </a:p>
          <a:p>
            <a:endParaRPr kumimoji="1" lang="en-US" altLang="zh-CN"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67</a:t>
            </a:fld>
            <a:endParaRPr kumimoji="1" lang="zh-CN" altLang="en-US"/>
          </a:p>
        </p:txBody>
      </p:sp>
    </p:spTree>
    <p:extLst>
      <p:ext uri="{BB962C8B-B14F-4D97-AF65-F5344CB8AC3E}">
        <p14:creationId xmlns:p14="http://schemas.microsoft.com/office/powerpoint/2010/main" val="27622419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After removing the red deps, we can schedule them in a pipeline manner </a:t>
            </a:r>
          </a:p>
          <a:p>
            <a:endParaRPr kumimoji="1" lang="en-US" altLang="zh-CN" dirty="0"/>
          </a:p>
          <a:p>
            <a:r>
              <a:rPr kumimoji="1" lang="en-US" altLang="zh-CN" dirty="0"/>
              <a:t>after generating the type 1 summary of bar, we can generate the type 1 and type2 summary of foo.</a:t>
            </a:r>
          </a:p>
          <a:p>
            <a:endParaRPr kumimoji="1" lang="en-US" altLang="zh-CN" dirty="0"/>
          </a:p>
          <a:p>
            <a:r>
              <a:rPr kumimoji="1" lang="en-US" altLang="zh-CN" dirty="0"/>
              <a:t>finally, we can generate the type 3 summary of foo after generating all summaries of bar</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68</a:t>
            </a:fld>
            <a:endParaRPr kumimoji="1" lang="zh-CN" altLang="en-US"/>
          </a:p>
        </p:txBody>
      </p:sp>
    </p:spTree>
    <p:extLst>
      <p:ext uri="{BB962C8B-B14F-4D97-AF65-F5344CB8AC3E}">
        <p14:creationId xmlns:p14="http://schemas.microsoft.com/office/powerpoint/2010/main" val="20665584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Thus, for this example, our approach does not need to wait the analysis of bar to start the analysis of foo.</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69</a:t>
            </a:fld>
            <a:endParaRPr kumimoji="1" lang="zh-CN" altLang="en-US"/>
          </a:p>
        </p:txBody>
      </p:sp>
    </p:spTree>
    <p:extLst>
      <p:ext uri="{BB962C8B-B14F-4D97-AF65-F5344CB8AC3E}">
        <p14:creationId xmlns:p14="http://schemas.microsoft.com/office/powerpoint/2010/main" val="31829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Although many bug detectors have been deployed and we already have many achievements, we still suffer from many many software bugs in our everyday life. According to the statistics from the CVE database, the number of software bugs are growing very quickly. From 2017, we have more than 15 thousand serious bugs every year.</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a:t>
            </a:fld>
            <a:endParaRPr kumimoji="1" lang="zh-CN" altLang="en-US"/>
          </a:p>
        </p:txBody>
      </p:sp>
    </p:spTree>
    <p:extLst>
      <p:ext uri="{BB962C8B-B14F-4D97-AF65-F5344CB8AC3E}">
        <p14:creationId xmlns:p14="http://schemas.microsoft.com/office/powerpoint/2010/main" val="23513310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thesis, we formalize the pipeline idea in the IFDS/IDE framework for a wide range of problems, such as the alias sets problem, the problem of securing information flow and so on.</a:t>
            </a:r>
          </a:p>
          <a:p>
            <a:endParaRPr kumimoji="1" lang="en-US" altLang="zh-CN" dirty="0"/>
          </a:p>
          <a:p>
            <a:r>
              <a:rPr kumimoji="1" lang="en-US" altLang="zh-CN" dirty="0"/>
              <a:t>These problems have a common feature that, they can be reduced to graph reachability problems, just like our value flow analysis.</a:t>
            </a:r>
          </a:p>
          <a:p>
            <a:endParaRPr kumimoji="1" lang="en-US" altLang="zh-CN" dirty="0"/>
          </a:p>
          <a:p>
            <a:r>
              <a:rPr kumimoji="1" lang="en-US" altLang="zh-CN" dirty="0"/>
              <a:t>36m30in</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70</a:t>
            </a:fld>
            <a:endParaRPr kumimoji="1" lang="zh-CN" altLang="en-US"/>
          </a:p>
        </p:txBody>
      </p:sp>
    </p:spTree>
    <p:extLst>
      <p:ext uri="{BB962C8B-B14F-4D97-AF65-F5344CB8AC3E}">
        <p14:creationId xmlns:p14="http://schemas.microsoft.com/office/powerpoint/2010/main" val="12749291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for evaluation, we use similar benchmark programs as before</a:t>
            </a:r>
          </a:p>
          <a:p>
            <a:endParaRPr kumimoji="1" lang="en-US" altLang="zh-CN" dirty="0"/>
          </a:p>
          <a:p>
            <a:r>
              <a:rPr kumimoji="1" lang="en-US" altLang="zh-CN" dirty="0"/>
              <a:t>and compare the pipeline method to the conventional parallel design in terms of </a:t>
            </a:r>
            <a:r>
              <a:rPr kumimoji="1" lang="en-US" altLang="zh-CN" dirty="0" err="1"/>
              <a:t>cpu</a:t>
            </a:r>
            <a:r>
              <a:rPr kumimoji="1" lang="en-US" altLang="zh-CN" dirty="0"/>
              <a:t> utilization rate and the speedup.</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71</a:t>
            </a:fld>
            <a:endParaRPr kumimoji="1" lang="zh-CN" altLang="en-US"/>
          </a:p>
        </p:txBody>
      </p:sp>
    </p:spTree>
    <p:extLst>
      <p:ext uri="{BB962C8B-B14F-4D97-AF65-F5344CB8AC3E}">
        <p14:creationId xmlns:p14="http://schemas.microsoft.com/office/powerpoint/2010/main" val="25739516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These figures show the </a:t>
            </a:r>
            <a:r>
              <a:rPr kumimoji="1" lang="en-US" altLang="zh-CN" dirty="0" err="1"/>
              <a:t>cpu</a:t>
            </a:r>
            <a:r>
              <a:rPr kumimoji="1" lang="en-US" altLang="zh-CN" dirty="0"/>
              <a:t> utilization rate for analyzing some of our benchmark programs.</a:t>
            </a:r>
          </a:p>
          <a:p>
            <a:endParaRPr kumimoji="1" lang="en-US" altLang="zh-CN" dirty="0"/>
          </a:p>
          <a:p>
            <a:r>
              <a:rPr kumimoji="1" lang="en-US" altLang="zh-CN" dirty="0"/>
              <a:t>The red curves are the </a:t>
            </a:r>
            <a:r>
              <a:rPr kumimoji="1" lang="en-US" altLang="zh-CN" dirty="0" err="1"/>
              <a:t>cpu</a:t>
            </a:r>
            <a:r>
              <a:rPr kumimoji="1" lang="en-US" altLang="zh-CN" dirty="0"/>
              <a:t> utilization rate  of our pipeline approach. The blue ones are that of the conventional approach.</a:t>
            </a:r>
          </a:p>
          <a:p>
            <a:endParaRPr kumimoji="1" lang="en-US" altLang="zh-CN" dirty="0"/>
          </a:p>
          <a:p>
            <a:r>
              <a:rPr kumimoji="1" lang="en-US" altLang="zh-CN" dirty="0"/>
              <a:t>It is clear that our approach has higher </a:t>
            </a:r>
            <a:r>
              <a:rPr kumimoji="1" lang="en-US" altLang="zh-CN" dirty="0" err="1"/>
              <a:t>cpu</a:t>
            </a:r>
            <a:r>
              <a:rPr kumimoji="1" lang="en-US" altLang="zh-CN" dirty="0"/>
              <a:t> utilization rate than the conventional one and thus can finish the analysis earlier.</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72</a:t>
            </a:fld>
            <a:endParaRPr kumimoji="1" lang="zh-CN" altLang="en-US"/>
          </a:p>
        </p:txBody>
      </p:sp>
    </p:spTree>
    <p:extLst>
      <p:ext uri="{BB962C8B-B14F-4D97-AF65-F5344CB8AC3E}">
        <p14:creationId xmlns:p14="http://schemas.microsoft.com/office/powerpoint/2010/main" val="25642844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figure shows the speedup against the number of threads. Different lines represent the speedup of different benchmark programs</a:t>
            </a:r>
          </a:p>
          <a:p>
            <a:endParaRPr kumimoji="1" lang="en-US" altLang="zh-CN" dirty="0"/>
          </a:p>
          <a:p>
            <a:r>
              <a:rPr kumimoji="1" lang="en-US" altLang="zh-CN" dirty="0"/>
              <a:t>With more threads, the benefits of our approach is more apparent, leading to 2 times to 3 times speedup. Such a speedup is not trivial, in practice, it is enough to make an originally impractical analysis practical. </a:t>
            </a:r>
          </a:p>
          <a:p>
            <a:endParaRPr kumimoji="1" lang="en-US" altLang="zh-CN" dirty="0"/>
          </a:p>
          <a:p>
            <a:r>
              <a:rPr kumimoji="1" lang="en-US" altLang="zh-CN" dirty="0"/>
              <a:t>For instance, originally an analysis may need 12 hours, with our approach, it may only need 4 hours to finish. This means that originally, the analysis cannot finish in a nightly building, but it can finish after adopting our approach.</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73</a:t>
            </a:fld>
            <a:endParaRPr kumimoji="1" lang="zh-CN" altLang="en-US"/>
          </a:p>
        </p:txBody>
      </p:sp>
    </p:spTree>
    <p:extLst>
      <p:ext uri="{BB962C8B-B14F-4D97-AF65-F5344CB8AC3E}">
        <p14:creationId xmlns:p14="http://schemas.microsoft.com/office/powerpoint/2010/main" val="12253740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the pipeline approach, there are two factors that may affect its performance.</a:t>
            </a:r>
          </a:p>
          <a:p>
            <a:endParaRPr kumimoji="1" lang="en-US" altLang="zh-CN" dirty="0"/>
          </a:p>
          <a:p>
            <a:r>
              <a:rPr kumimoji="1" lang="en-US" altLang="zh-CN" dirty="0"/>
              <a:t>First, we have shown that with more threads , our approach is more effective. If we only have one thread available, neither of our approach and the conventional parallel design can perform parallel analysis. So they will have similar performance.</a:t>
            </a:r>
          </a:p>
          <a:p>
            <a:endParaRPr kumimoji="1" lang="en-US" altLang="zh-CN" dirty="0"/>
          </a:p>
          <a:p>
            <a:r>
              <a:rPr kumimoji="1" lang="en-US" altLang="zh-CN" dirty="0"/>
              <a:t>Second, the effectiveness of our approach is also affected by the sparsity of the call graph. Recall that our pipeline approach relax calling dependence to improve the parallelism. So if a call graph is very sparse and has little call dependence, then the benefits of our approach will not that apparent.</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74</a:t>
            </a:fld>
            <a:endParaRPr kumimoji="1" lang="zh-CN" altLang="en-US"/>
          </a:p>
        </p:txBody>
      </p:sp>
    </p:spTree>
    <p:extLst>
      <p:ext uri="{BB962C8B-B14F-4D97-AF65-F5344CB8AC3E}">
        <p14:creationId xmlns:p14="http://schemas.microsoft.com/office/powerpoint/2010/main" val="32746057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thesis, we make three major contributions to scale up the sparse value flow analysis for finding bugs in industrial sized code.</a:t>
            </a:r>
          </a:p>
          <a:p>
            <a:endParaRPr kumimoji="1" lang="en-US" altLang="zh-CN" dirty="0"/>
          </a:p>
          <a:p>
            <a:r>
              <a:rPr kumimoji="1" lang="en-US" altLang="zh-CN" dirty="0"/>
              <a:t>The first contribution is to escape from the pointer trap so that we can build precise DDG efficiently.</a:t>
            </a:r>
          </a:p>
          <a:p>
            <a:endParaRPr kumimoji="1" lang="en-US" altLang="zh-CN" dirty="0"/>
          </a:p>
          <a:p>
            <a:r>
              <a:rPr kumimoji="1" lang="en-US" altLang="zh-CN" dirty="0"/>
              <a:t>The 2nd one is to conquer the extensional scalability problem by utilizing the mutual synergy among different value flow problems, so that we can check them together efficiently.</a:t>
            </a:r>
          </a:p>
          <a:p>
            <a:endParaRPr kumimoji="1" lang="en-US" altLang="zh-CN" dirty="0"/>
          </a:p>
          <a:p>
            <a:r>
              <a:rPr kumimoji="1" lang="en-US" altLang="zh-CN" dirty="0"/>
              <a:t>The 3rd one is to break the limit of the parallelism by relaxing the calling dependence, so that we can better benefit from multi cores in modern computers.</a:t>
            </a:r>
          </a:p>
          <a:p>
            <a:endParaRPr kumimoji="1" lang="en-US" altLang="zh-CN" dirty="0"/>
          </a:p>
          <a:p>
            <a:r>
              <a:rPr kumimoji="1" lang="en-US" altLang="zh-CN" dirty="0"/>
              <a:t>39min30</a:t>
            </a:r>
          </a:p>
        </p:txBody>
      </p:sp>
      <p:sp>
        <p:nvSpPr>
          <p:cNvPr id="4" name="灯片编号占位符 3"/>
          <p:cNvSpPr>
            <a:spLocks noGrp="1"/>
          </p:cNvSpPr>
          <p:nvPr>
            <p:ph type="sldNum" sz="quarter" idx="5"/>
          </p:nvPr>
        </p:nvSpPr>
        <p:spPr/>
        <p:txBody>
          <a:bodyPr/>
          <a:lstStyle/>
          <a:p>
            <a:fld id="{3C6BE57E-E0A4-6F40-839E-248FE5CB01F5}" type="slidenum">
              <a:rPr kumimoji="1" lang="zh-CN" altLang="en-US" smtClean="0"/>
              <a:t>75</a:t>
            </a:fld>
            <a:endParaRPr kumimoji="1" lang="zh-CN" altLang="en-US"/>
          </a:p>
        </p:txBody>
      </p:sp>
    </p:spTree>
    <p:extLst>
      <p:ext uri="{BB962C8B-B14F-4D97-AF65-F5344CB8AC3E}">
        <p14:creationId xmlns:p14="http://schemas.microsoft.com/office/powerpoint/2010/main" val="32615444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the the publications I contribute to during my </a:t>
            </a:r>
            <a:r>
              <a:rPr kumimoji="1" lang="en-US" altLang="zh-CN" dirty="0" err="1"/>
              <a:t>Phd</a:t>
            </a:r>
            <a:r>
              <a:rPr kumimoji="1" lang="en-US" altLang="zh-CN" dirty="0"/>
              <a:t> study. The first three are thesis-related publications. </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76</a:t>
            </a:fld>
            <a:endParaRPr kumimoji="1" lang="zh-CN" altLang="en-US"/>
          </a:p>
        </p:txBody>
      </p:sp>
    </p:spTree>
    <p:extLst>
      <p:ext uri="{BB962C8B-B14F-4D97-AF65-F5344CB8AC3E}">
        <p14:creationId xmlns:p14="http://schemas.microsoft.com/office/powerpoint/2010/main" val="33231406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I want to thank my advisor Prof Zhang, the chair person Prof Zeng, and all the committee members to attend my defense at this difficult time.</a:t>
            </a:r>
          </a:p>
          <a:p>
            <a:endParaRPr kumimoji="1" lang="en-US" altLang="zh-CN" dirty="0"/>
          </a:p>
          <a:p>
            <a:r>
              <a:rPr kumimoji="1" lang="en-US" altLang="zh-CN" dirty="0"/>
              <a:t>I also want thank all my friends for their help during my </a:t>
            </a:r>
            <a:r>
              <a:rPr kumimoji="1" lang="en-US" altLang="zh-CN" dirty="0" err="1"/>
              <a:t>phd</a:t>
            </a:r>
            <a:r>
              <a:rPr kumimoji="1" lang="en-US" altLang="zh-CN" dirty="0"/>
              <a:t> study. They may be not in the photo, but of course they are in my heart.</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77</a:t>
            </a:fld>
            <a:endParaRPr kumimoji="1" lang="zh-CN" altLang="en-US"/>
          </a:p>
        </p:txBody>
      </p:sp>
    </p:spTree>
    <p:extLst>
      <p:ext uri="{BB962C8B-B14F-4D97-AF65-F5344CB8AC3E}">
        <p14:creationId xmlns:p14="http://schemas.microsoft.com/office/powerpoint/2010/main" val="27053840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Thanks again for attending my defense. Thanks very much.</a:t>
            </a:r>
          </a:p>
          <a:p>
            <a:endParaRPr kumimoji="1" lang="en-US" altLang="zh-CN" dirty="0"/>
          </a:p>
          <a:p>
            <a:r>
              <a:rPr kumimoji="1" lang="en-US" altLang="zh-CN" dirty="0"/>
              <a:t>40min</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78</a:t>
            </a:fld>
            <a:endParaRPr kumimoji="1" lang="zh-CN" altLang="en-US"/>
          </a:p>
        </p:txBody>
      </p:sp>
    </p:spTree>
    <p:extLst>
      <p:ext uri="{BB962C8B-B14F-4D97-AF65-F5344CB8AC3E}">
        <p14:creationId xmlns:p14="http://schemas.microsoft.com/office/powerpoint/2010/main" val="18045371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79</a:t>
            </a:fld>
            <a:endParaRPr kumimoji="1" lang="zh-CN" altLang="en-US"/>
          </a:p>
        </p:txBody>
      </p:sp>
    </p:spTree>
    <p:extLst>
      <p:ext uri="{BB962C8B-B14F-4D97-AF65-F5344CB8AC3E}">
        <p14:creationId xmlns:p14="http://schemas.microsoft.com/office/powerpoint/2010/main" val="124754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These bugs may take away our lives, such as the software bugs in the Boeing 737Max aircraft</a:t>
            </a:r>
          </a:p>
          <a:p>
            <a:endParaRPr kumimoji="1" lang="en-US" altLang="zh-CN" dirty="0"/>
          </a:p>
          <a:p>
            <a:r>
              <a:rPr kumimoji="1" lang="en-US" altLang="zh-CN" dirty="0"/>
              <a:t>These bugs may take away a lot of money, such as the Gangnam style bug in </a:t>
            </a:r>
            <a:r>
              <a:rPr kumimoji="1" lang="en-US" altLang="zh-CN" dirty="0" err="1"/>
              <a:t>Youtube</a:t>
            </a:r>
            <a:r>
              <a:rPr kumimoji="1" lang="en-US" altLang="zh-CN" dirty="0"/>
              <a:t> and the </a:t>
            </a:r>
            <a:r>
              <a:rPr kumimoji="1" lang="en-US" altLang="zh-CN" dirty="0" err="1"/>
              <a:t>Paypal</a:t>
            </a:r>
            <a:r>
              <a:rPr kumimoji="1" lang="en-US" altLang="zh-CN" dirty="0"/>
              <a:t> bug that accidentally credits 92 quadrillion dollars</a:t>
            </a:r>
          </a:p>
          <a:p>
            <a:endParaRPr kumimoji="1" lang="en-US" altLang="zh-CN" dirty="0"/>
          </a:p>
          <a:p>
            <a:r>
              <a:rPr kumimoji="1" lang="en-US" altLang="zh-CN" dirty="0"/>
              <a:t>These bugs also may leak our privacy, just like the infamous </a:t>
            </a:r>
            <a:r>
              <a:rPr kumimoji="1" lang="en-US" altLang="zh-CN" dirty="0" err="1"/>
              <a:t>heartbleed</a:t>
            </a:r>
            <a:r>
              <a:rPr kumimoji="1" lang="en-US" altLang="zh-CN" dirty="0"/>
              <a:t> bug detected in 2014, which affects over half million websites and more than 10K cisco and juniper units.</a:t>
            </a:r>
            <a:endParaRPr kumimoji="1" lang="zh-CN" altLang="en-US" dirty="0"/>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8</a:t>
            </a:fld>
            <a:endParaRPr kumimoji="1" lang="zh-CN" altLang="en-US"/>
          </a:p>
        </p:txBody>
      </p:sp>
    </p:spTree>
    <p:extLst>
      <p:ext uri="{BB962C8B-B14F-4D97-AF65-F5344CB8AC3E}">
        <p14:creationId xmlns:p14="http://schemas.microsoft.com/office/powerpoint/2010/main" val="466726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pple Braille" charset="0"/>
                <a:ea typeface="Apple Braille" charset="0"/>
                <a:cs typeface="Apple Braille" charset="0"/>
              </a:rPr>
              <a:t>Unfortunately,</a:t>
            </a:r>
            <a:r>
              <a:rPr lang="en-US" altLang="zh-CN" baseline="0" dirty="0">
                <a:latin typeface="Apple Braille" charset="0"/>
                <a:ea typeface="Apple Braille" charset="0"/>
                <a:cs typeface="Apple Braille" charset="0"/>
              </a:rPr>
              <a:t> we observe that it is still difficult to automatically detect these bugs using static bug finding tools, because they often have to make a lot of tradeoffs among the speed, recall and precision.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latin typeface="Apple Braille" charset="0"/>
              <a:ea typeface="Apple Braille" charset="0"/>
              <a:cs typeface="Apple Braille"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latin typeface="Apple Braille" charset="0"/>
                <a:ea typeface="Apple Braille" charset="0"/>
                <a:cs typeface="Apple Braille" charset="0"/>
              </a:rPr>
              <a:t>Some techniques sacrifice the speed to achieve high recall and precision, just as shown by the radar chart where longer distance from an </a:t>
            </a:r>
            <a:r>
              <a:rPr lang="en-US" altLang="zh-CN" sz="1200" b="0" i="0" kern="1200" dirty="0">
                <a:solidFill>
                  <a:schemeClr val="tx1"/>
                </a:solidFill>
                <a:effectLst/>
                <a:latin typeface="+mn-lt"/>
                <a:ea typeface="+mn-ea"/>
                <a:cs typeface="+mn-cs"/>
              </a:rPr>
              <a:t>angle</a:t>
            </a:r>
            <a:r>
              <a:rPr lang="en-US" altLang="zh-CN" baseline="0" dirty="0">
                <a:latin typeface="Apple Braille" charset="0"/>
                <a:ea typeface="Apple Braille" charset="0"/>
                <a:cs typeface="Apple Braille" charset="0"/>
              </a:rPr>
              <a:t> means more sacrifice in that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latin typeface="Apple Braille" charset="0"/>
              <a:ea typeface="Apple Braille" charset="0"/>
              <a:cs typeface="Apple Braille"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latin typeface="Apple Braille" charset="0"/>
                <a:ea typeface="Apple Braille" charset="0"/>
                <a:cs typeface="Apple Braille" charset="0"/>
              </a:rPr>
              <a:t>Such techniques include the formal methods that tries to prove the correctness of a program, path-sensitive analysis that infers the feasibility of program paths. These approaches are very expensive.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latin typeface="Apple Braille" charset="0"/>
              <a:ea typeface="Apple Braille" charset="0"/>
              <a:cs typeface="Apple Braille"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latin typeface="Apple Braille" charset="0"/>
                <a:ea typeface="Apple Braille" charset="0"/>
                <a:cs typeface="Apple Braille" charset="0"/>
              </a:rPr>
              <a:t>For example, </a:t>
            </a:r>
            <a:r>
              <a:rPr lang="en-US" altLang="zh-CN" baseline="0" dirty="0" err="1">
                <a:latin typeface="Apple Braille" charset="0"/>
                <a:ea typeface="Apple Braille" charset="0"/>
                <a:cs typeface="Apple Braille" charset="0"/>
              </a:rPr>
              <a:t>Bliz</a:t>
            </a:r>
            <a:r>
              <a:rPr lang="en-US" altLang="zh-CN" baseline="0" dirty="0">
                <a:latin typeface="Apple Braille" charset="0"/>
                <a:ea typeface="Apple Braille" charset="0"/>
                <a:cs typeface="Apple Braille" charset="0"/>
              </a:rPr>
              <a:t> and Magic only scale to hundreds of lines of code. Saturn, a path sensitive analyzer, may take 23hours to check 5 million lines of code. Clang, a symbolic-execution-based analyzer, may take 36 hours to check 1MLoC when full path-sensitivity is enabled.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latin typeface="Apple Braille" charset="0"/>
              <a:ea typeface="Apple Braille" charset="0"/>
              <a:cs typeface="Apple Braille"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latin typeface="Apple Braille" charset="0"/>
                <a:ea typeface="Apple Braille" charset="0"/>
                <a:cs typeface="Apple Braille" charset="0"/>
              </a:rPr>
              <a:t>4min</a:t>
            </a:r>
          </a:p>
        </p:txBody>
      </p:sp>
      <p:sp>
        <p:nvSpPr>
          <p:cNvPr id="4" name="灯片编号占位符 3"/>
          <p:cNvSpPr>
            <a:spLocks noGrp="1"/>
          </p:cNvSpPr>
          <p:nvPr>
            <p:ph type="sldNum" sz="quarter" idx="5"/>
          </p:nvPr>
        </p:nvSpPr>
        <p:spPr/>
        <p:txBody>
          <a:bodyPr/>
          <a:lstStyle/>
          <a:p>
            <a:fld id="{36520AB5-D4B9-C44C-BDCD-AAFCE93516A7}" type="slidenum">
              <a:rPr kumimoji="1" lang="zh-CN" altLang="en-US" smtClean="0"/>
              <a:t>9</a:t>
            </a:fld>
            <a:endParaRPr kumimoji="1" lang="zh-CN" altLang="en-US"/>
          </a:p>
        </p:txBody>
      </p:sp>
    </p:spTree>
    <p:extLst>
      <p:ext uri="{BB962C8B-B14F-4D97-AF65-F5344CB8AC3E}">
        <p14:creationId xmlns:p14="http://schemas.microsoft.com/office/powerpoint/2010/main" val="266059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DA44B0-F746-9B4E-9752-AA3852342D7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B91BA71-1DBD-C542-A7C8-8E24B4814E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1837F1F-27EF-8646-930D-09E3FF0A5A41}"/>
              </a:ext>
            </a:extLst>
          </p:cNvPr>
          <p:cNvSpPr>
            <a:spLocks noGrp="1"/>
          </p:cNvSpPr>
          <p:nvPr>
            <p:ph type="dt" sz="half" idx="10"/>
          </p:nvPr>
        </p:nvSpPr>
        <p:spPr/>
        <p:txBody>
          <a:bodyPr/>
          <a:lstStyle/>
          <a:p>
            <a:fld id="{2CD3F511-2258-5C45-A227-5BA8AB746E28}" type="datetime1">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33508001-ACDA-9E41-BF31-AF2643583BA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0228902-E61F-7B48-8898-DD1189D1DBE4}"/>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1664271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70423-6F91-1140-BE8E-E406CE1132C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8211B8D-5DAF-3A4E-99F8-D34A1C98C425}"/>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0720BA38-A38A-0344-A014-19B25DF2BBDB}"/>
              </a:ext>
            </a:extLst>
          </p:cNvPr>
          <p:cNvSpPr>
            <a:spLocks noGrp="1"/>
          </p:cNvSpPr>
          <p:nvPr>
            <p:ph type="dt" sz="half" idx="10"/>
          </p:nvPr>
        </p:nvSpPr>
        <p:spPr/>
        <p:txBody>
          <a:bodyPr/>
          <a:lstStyle/>
          <a:p>
            <a:fld id="{021D452C-0BC4-5E49-B013-BFF65AFE71CF}" type="datetime1">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D9B70E6A-2C11-2E44-9BD0-A04C0FD3EB9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5EA2457-F8D7-8441-82AB-4B41EA2EAF08}"/>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658191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CD142C9-83AC-3A49-8B6B-412B7939F67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666AD80-F720-0743-9057-7847A0D0DEA4}"/>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F3BEA13-4284-1A4A-BF3A-8F9DA26DD21E}"/>
              </a:ext>
            </a:extLst>
          </p:cNvPr>
          <p:cNvSpPr>
            <a:spLocks noGrp="1"/>
          </p:cNvSpPr>
          <p:nvPr>
            <p:ph type="dt" sz="half" idx="10"/>
          </p:nvPr>
        </p:nvSpPr>
        <p:spPr/>
        <p:txBody>
          <a:bodyPr/>
          <a:lstStyle/>
          <a:p>
            <a:fld id="{10E14071-36A7-B64F-9FB6-C54903D84346}" type="datetime1">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D7580BC4-CD02-E04B-99BD-A3B19FC635F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9D587D9-A43C-994F-A7A1-354F417DC502}"/>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1805540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B027B6-D76F-7D48-B679-BE0CB9E70186}"/>
              </a:ext>
            </a:extLst>
          </p:cNvPr>
          <p:cNvSpPr>
            <a:spLocks noGrp="1"/>
          </p:cNvSpPr>
          <p:nvPr>
            <p:ph type="title" hasCustomPrompt="1"/>
          </p:nvPr>
        </p:nvSpPr>
        <p:spPr/>
        <p:txBody>
          <a:bodyPr>
            <a:normAutofit/>
          </a:bodyPr>
          <a:lstStyle>
            <a:lvl1pPr>
              <a:defRPr sz="3600">
                <a:solidFill>
                  <a:schemeClr val="accent1">
                    <a:lumMod val="75000"/>
                  </a:schemeClr>
                </a:solidFill>
                <a:latin typeface="Helvetica" pitchFamily="2" charset="0"/>
              </a:defRPr>
            </a:lvl1pPr>
          </a:lstStyle>
          <a:p>
            <a:r>
              <a:rPr kumimoji="1" lang="en-US" altLang="zh-CN" dirty="0" err="1"/>
              <a:t>abc</a:t>
            </a:r>
            <a:endParaRPr kumimoji="1" lang="zh-CN" altLang="en-US" dirty="0"/>
          </a:p>
        </p:txBody>
      </p:sp>
      <p:sp>
        <p:nvSpPr>
          <p:cNvPr id="3" name="内容占位符 2">
            <a:extLst>
              <a:ext uri="{FF2B5EF4-FFF2-40B4-BE49-F238E27FC236}">
                <a16:creationId xmlns:a16="http://schemas.microsoft.com/office/drawing/2014/main" id="{C7A259C6-33C2-E940-9509-A4E871155451}"/>
              </a:ext>
            </a:extLst>
          </p:cNvPr>
          <p:cNvSpPr>
            <a:spLocks noGrp="1"/>
          </p:cNvSpPr>
          <p:nvPr>
            <p:ph idx="1" hasCustomPrompt="1"/>
          </p:nvPr>
        </p:nvSpPr>
        <p:spPr/>
        <p:txBody>
          <a:bodyPr>
            <a:normAutofit/>
          </a:bodyPr>
          <a:lstStyle>
            <a:lvl1pPr>
              <a:defRPr sz="2000">
                <a:latin typeface="Helvetica" pitchFamily="2" charset="0"/>
              </a:defRPr>
            </a:lvl1pPr>
            <a:lvl2pPr>
              <a:defRPr sz="1600">
                <a:latin typeface="Helvetica" pitchFamily="2" charset="0"/>
              </a:defRPr>
            </a:lvl2pPr>
            <a:lvl3pPr>
              <a:defRPr sz="1600">
                <a:latin typeface="Helvetica" pitchFamily="2" charset="0"/>
              </a:defRPr>
            </a:lvl3pPr>
          </a:lstStyle>
          <a:p>
            <a:r>
              <a:rPr kumimoji="1" lang="en-US" altLang="zh-CN" dirty="0" err="1"/>
              <a:t>asc</a:t>
            </a:r>
            <a:endParaRPr kumimoji="1" lang="en-US" altLang="zh-CN" dirty="0"/>
          </a:p>
          <a:p>
            <a:pPr lvl="1"/>
            <a:r>
              <a:rPr kumimoji="1" lang="en-US" altLang="zh-CN" dirty="0" err="1"/>
              <a:t>sdf</a:t>
            </a:r>
            <a:endParaRPr kumimoji="1" lang="en-US" altLang="zh-CN" dirty="0"/>
          </a:p>
          <a:p>
            <a:pPr lvl="2"/>
            <a:r>
              <a:rPr kumimoji="1" lang="en-US" altLang="zh-CN" dirty="0"/>
              <a:t>x</a:t>
            </a:r>
            <a:endParaRPr kumimoji="1" lang="zh-CN" altLang="en-US" dirty="0"/>
          </a:p>
        </p:txBody>
      </p:sp>
      <p:sp>
        <p:nvSpPr>
          <p:cNvPr id="4" name="日期占位符 3">
            <a:extLst>
              <a:ext uri="{FF2B5EF4-FFF2-40B4-BE49-F238E27FC236}">
                <a16:creationId xmlns:a16="http://schemas.microsoft.com/office/drawing/2014/main" id="{F186C609-37AB-3744-9B5F-7483B2CC9438}"/>
              </a:ext>
            </a:extLst>
          </p:cNvPr>
          <p:cNvSpPr>
            <a:spLocks noGrp="1"/>
          </p:cNvSpPr>
          <p:nvPr>
            <p:ph type="dt" sz="half" idx="10"/>
          </p:nvPr>
        </p:nvSpPr>
        <p:spPr/>
        <p:txBody>
          <a:bodyPr/>
          <a:lstStyle/>
          <a:p>
            <a:fld id="{42459F33-12E5-4A42-B990-052D1389B874}" type="datetime1">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A13EF2A6-8F7F-0747-A530-575B16D8498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9610177-5579-0A44-B5D7-14D228947459}"/>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3525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A9640-6B04-D94A-B5BA-63863F77A37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DA718BE-B976-1843-973D-53BE1F5A55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55C6D50-516F-624E-A77C-12949D19DFCE}"/>
              </a:ext>
            </a:extLst>
          </p:cNvPr>
          <p:cNvSpPr>
            <a:spLocks noGrp="1"/>
          </p:cNvSpPr>
          <p:nvPr>
            <p:ph type="dt" sz="half" idx="10"/>
          </p:nvPr>
        </p:nvSpPr>
        <p:spPr/>
        <p:txBody>
          <a:bodyPr/>
          <a:lstStyle/>
          <a:p>
            <a:fld id="{16C7781D-729E-EC44-B123-43378F85317A}" type="datetime1">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D6F16F56-6797-8F40-9BA2-A487E410FC9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167099-3166-7C45-8189-FD302DA100A8}"/>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172157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CCD77-5915-B946-B92C-49C6FBD76BD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DA42F42-95A0-6A42-968F-BBFA651402B0}"/>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0F61CD45-3BA3-7344-9876-EF1D1E0F99FA}"/>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1491ED3-F5F9-2E40-8DDC-959C225E9E6C}"/>
              </a:ext>
            </a:extLst>
          </p:cNvPr>
          <p:cNvSpPr>
            <a:spLocks noGrp="1"/>
          </p:cNvSpPr>
          <p:nvPr>
            <p:ph type="dt" sz="half" idx="10"/>
          </p:nvPr>
        </p:nvSpPr>
        <p:spPr/>
        <p:txBody>
          <a:bodyPr/>
          <a:lstStyle/>
          <a:p>
            <a:fld id="{578EE0B7-E866-604D-9428-30EEE0D1B2B5}" type="datetime1">
              <a:rPr kumimoji="1" lang="zh-CN" altLang="en-US" smtClean="0"/>
              <a:t>2020/5/20</a:t>
            </a:fld>
            <a:endParaRPr kumimoji="1" lang="zh-CN" altLang="en-US"/>
          </a:p>
        </p:txBody>
      </p:sp>
      <p:sp>
        <p:nvSpPr>
          <p:cNvPr id="6" name="页脚占位符 5">
            <a:extLst>
              <a:ext uri="{FF2B5EF4-FFF2-40B4-BE49-F238E27FC236}">
                <a16:creationId xmlns:a16="http://schemas.microsoft.com/office/drawing/2014/main" id="{D3C0D742-A85B-CE43-B89A-D6BA21499EF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04E4213-72B8-F54F-BF57-ECDBD4FE67B3}"/>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3380542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E205B-A73F-984C-A9B8-DCFAEAFF85D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65AAC07-DD75-B34D-AAB4-ADD005617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D8413538-14D2-DE48-969E-FBD7F2CAE3CD}"/>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489F56E0-D524-0C4A-A587-097F2C8C49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42358BCF-8FF4-D240-976B-2B33BB0CDFC3}"/>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D5869311-B17C-E543-96CD-8F4D6EC02588}"/>
              </a:ext>
            </a:extLst>
          </p:cNvPr>
          <p:cNvSpPr>
            <a:spLocks noGrp="1"/>
          </p:cNvSpPr>
          <p:nvPr>
            <p:ph type="dt" sz="half" idx="10"/>
          </p:nvPr>
        </p:nvSpPr>
        <p:spPr/>
        <p:txBody>
          <a:bodyPr/>
          <a:lstStyle/>
          <a:p>
            <a:fld id="{3DAA80C4-EA2A-664B-8209-D71EBCBF7449}" type="datetime1">
              <a:rPr kumimoji="1" lang="zh-CN" altLang="en-US" smtClean="0"/>
              <a:t>2020/5/20</a:t>
            </a:fld>
            <a:endParaRPr kumimoji="1" lang="zh-CN" altLang="en-US"/>
          </a:p>
        </p:txBody>
      </p:sp>
      <p:sp>
        <p:nvSpPr>
          <p:cNvPr id="8" name="页脚占位符 7">
            <a:extLst>
              <a:ext uri="{FF2B5EF4-FFF2-40B4-BE49-F238E27FC236}">
                <a16:creationId xmlns:a16="http://schemas.microsoft.com/office/drawing/2014/main" id="{C4318C89-80FB-8D41-B724-A2D615F8CDE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289819F-CB04-484E-BEA5-5900BE3F0421}"/>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2557581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F6099-2A14-4D45-928E-0A099F08EC7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ABB701C-5062-6441-BCBB-01A9CFE9118B}"/>
              </a:ext>
            </a:extLst>
          </p:cNvPr>
          <p:cNvSpPr>
            <a:spLocks noGrp="1"/>
          </p:cNvSpPr>
          <p:nvPr>
            <p:ph type="dt" sz="half" idx="10"/>
          </p:nvPr>
        </p:nvSpPr>
        <p:spPr/>
        <p:txBody>
          <a:bodyPr/>
          <a:lstStyle/>
          <a:p>
            <a:fld id="{9BA1354D-43DE-6043-8EDA-6FA542E61211}" type="datetime1">
              <a:rPr kumimoji="1" lang="zh-CN" altLang="en-US" smtClean="0"/>
              <a:t>2020/5/20</a:t>
            </a:fld>
            <a:endParaRPr kumimoji="1" lang="zh-CN" altLang="en-US"/>
          </a:p>
        </p:txBody>
      </p:sp>
      <p:sp>
        <p:nvSpPr>
          <p:cNvPr id="4" name="页脚占位符 3">
            <a:extLst>
              <a:ext uri="{FF2B5EF4-FFF2-40B4-BE49-F238E27FC236}">
                <a16:creationId xmlns:a16="http://schemas.microsoft.com/office/drawing/2014/main" id="{C319B789-7860-CE4F-8499-1B026DCCD82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1F15C5E-2C0E-524E-A3BE-D067F46752F4}"/>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4109005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AE29AC-E651-494C-9B0F-3F8285FDF0BE}"/>
              </a:ext>
            </a:extLst>
          </p:cNvPr>
          <p:cNvSpPr>
            <a:spLocks noGrp="1"/>
          </p:cNvSpPr>
          <p:nvPr>
            <p:ph type="dt" sz="half" idx="10"/>
          </p:nvPr>
        </p:nvSpPr>
        <p:spPr/>
        <p:txBody>
          <a:bodyPr/>
          <a:lstStyle/>
          <a:p>
            <a:fld id="{DDDEFCDA-8EBD-804E-AB54-23B7A4E1710E}" type="datetime1">
              <a:rPr kumimoji="1" lang="zh-CN" altLang="en-US" smtClean="0"/>
              <a:t>2020/5/20</a:t>
            </a:fld>
            <a:endParaRPr kumimoji="1" lang="zh-CN" altLang="en-US"/>
          </a:p>
        </p:txBody>
      </p:sp>
      <p:sp>
        <p:nvSpPr>
          <p:cNvPr id="3" name="页脚占位符 2">
            <a:extLst>
              <a:ext uri="{FF2B5EF4-FFF2-40B4-BE49-F238E27FC236}">
                <a16:creationId xmlns:a16="http://schemas.microsoft.com/office/drawing/2014/main" id="{CC0E94B8-D83D-534A-BA15-1F7F5D1C9D4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4D750469-275F-9D4F-AFCC-2DAA63CAEF54}"/>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2980592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AD098-3E00-1C41-AA2E-B3C293894CCD}"/>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F04AAA9-D532-324E-A0A1-922E0C24B5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607B83EA-A91F-DE47-BD0E-7C2AC4D5A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454436CE-DF4E-1545-AED7-932479D094D4}"/>
              </a:ext>
            </a:extLst>
          </p:cNvPr>
          <p:cNvSpPr>
            <a:spLocks noGrp="1"/>
          </p:cNvSpPr>
          <p:nvPr>
            <p:ph type="dt" sz="half" idx="10"/>
          </p:nvPr>
        </p:nvSpPr>
        <p:spPr/>
        <p:txBody>
          <a:bodyPr/>
          <a:lstStyle/>
          <a:p>
            <a:fld id="{1C33926E-ED37-4E4C-8700-B4C591D2039A}" type="datetime1">
              <a:rPr kumimoji="1" lang="zh-CN" altLang="en-US" smtClean="0"/>
              <a:t>2020/5/20</a:t>
            </a:fld>
            <a:endParaRPr kumimoji="1" lang="zh-CN" altLang="en-US"/>
          </a:p>
        </p:txBody>
      </p:sp>
      <p:sp>
        <p:nvSpPr>
          <p:cNvPr id="6" name="页脚占位符 5">
            <a:extLst>
              <a:ext uri="{FF2B5EF4-FFF2-40B4-BE49-F238E27FC236}">
                <a16:creationId xmlns:a16="http://schemas.microsoft.com/office/drawing/2014/main" id="{E9A64587-C267-C74F-99A0-EBA993189A7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77D5A8A-3815-CF49-9D8D-05406BFE234B}"/>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178598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407487-F047-3448-B854-B9316F8C3A9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BCE40B4A-F865-6D43-A2B4-EC2483BABF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92094F4-786E-9340-A100-FA3A4D2A33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5227364-6A34-B54D-986A-BE1DB6034AFB}"/>
              </a:ext>
            </a:extLst>
          </p:cNvPr>
          <p:cNvSpPr>
            <a:spLocks noGrp="1"/>
          </p:cNvSpPr>
          <p:nvPr>
            <p:ph type="dt" sz="half" idx="10"/>
          </p:nvPr>
        </p:nvSpPr>
        <p:spPr/>
        <p:txBody>
          <a:bodyPr/>
          <a:lstStyle/>
          <a:p>
            <a:fld id="{C6677020-DDAB-8A4D-AFBC-6C2AD5134B78}" type="datetime1">
              <a:rPr kumimoji="1" lang="zh-CN" altLang="en-US" smtClean="0"/>
              <a:t>2020/5/20</a:t>
            </a:fld>
            <a:endParaRPr kumimoji="1" lang="zh-CN" altLang="en-US"/>
          </a:p>
        </p:txBody>
      </p:sp>
      <p:sp>
        <p:nvSpPr>
          <p:cNvPr id="6" name="页脚占位符 5">
            <a:extLst>
              <a:ext uri="{FF2B5EF4-FFF2-40B4-BE49-F238E27FC236}">
                <a16:creationId xmlns:a16="http://schemas.microsoft.com/office/drawing/2014/main" id="{203B140E-E627-A44D-B073-8C85B5AFD69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FB96E1E-0839-504A-912A-3911C6F7A140}"/>
              </a:ext>
            </a:extLst>
          </p:cNvPr>
          <p:cNvSpPr>
            <a:spLocks noGrp="1"/>
          </p:cNvSpPr>
          <p:nvPr>
            <p:ph type="sldNum" sz="quarter" idx="12"/>
          </p:nvPr>
        </p:nvSpPr>
        <p:spPr/>
        <p:txBody>
          <a:body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1011065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28E2F10-3C11-BB48-8F39-CB37DF096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FD506B6-EC2A-7448-A752-A7AEC9488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653E17D-92C2-9242-A56D-2CB83B55AE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C36F51-CBA6-E844-9ACD-8FA33FD65A4B}" type="datetime1">
              <a:rPr kumimoji="1" lang="zh-CN" altLang="en-US" smtClean="0"/>
              <a:t>2020/5/20</a:t>
            </a:fld>
            <a:endParaRPr kumimoji="1" lang="zh-CN" altLang="en-US"/>
          </a:p>
        </p:txBody>
      </p:sp>
      <p:sp>
        <p:nvSpPr>
          <p:cNvPr id="5" name="页脚占位符 4">
            <a:extLst>
              <a:ext uri="{FF2B5EF4-FFF2-40B4-BE49-F238E27FC236}">
                <a16:creationId xmlns:a16="http://schemas.microsoft.com/office/drawing/2014/main" id="{B1B43CF8-A0C2-0D46-BAAB-BC061C9612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BDDEE50-A3C0-C347-9CB4-CD149506D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D9380-AD50-0C4E-BD20-74B8F0FD34CE}" type="slidenum">
              <a:rPr kumimoji="1" lang="zh-CN" altLang="en-US" smtClean="0"/>
              <a:t>‹#›</a:t>
            </a:fld>
            <a:endParaRPr kumimoji="1" lang="zh-CN" altLang="en-US"/>
          </a:p>
        </p:txBody>
      </p:sp>
    </p:spTree>
    <p:extLst>
      <p:ext uri="{BB962C8B-B14F-4D97-AF65-F5344CB8AC3E}">
        <p14:creationId xmlns:p14="http://schemas.microsoft.com/office/powerpoint/2010/main" val="2275310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tiff"/><Relationship Id="rId13" Type="http://schemas.openxmlformats.org/officeDocument/2006/relationships/image" Target="../media/image31.png"/><Relationship Id="rId3" Type="http://schemas.openxmlformats.org/officeDocument/2006/relationships/image" Target="../media/image21.tiff"/><Relationship Id="rId7" Type="http://schemas.openxmlformats.org/officeDocument/2006/relationships/image" Target="../media/image25.tiff"/><Relationship Id="rId12"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tiff"/><Relationship Id="rId11" Type="http://schemas.openxmlformats.org/officeDocument/2006/relationships/image" Target="../media/image29.png"/><Relationship Id="rId5" Type="http://schemas.openxmlformats.org/officeDocument/2006/relationships/image" Target="../media/image23.tiff"/><Relationship Id="rId10" Type="http://schemas.openxmlformats.org/officeDocument/2006/relationships/image" Target="../media/image28.png"/><Relationship Id="rId4" Type="http://schemas.openxmlformats.org/officeDocument/2006/relationships/image" Target="../media/image22.tiff"/><Relationship Id="rId9" Type="http://schemas.openxmlformats.org/officeDocument/2006/relationships/image" Target="../media/image27.tiff"/><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tiff"/><Relationship Id="rId3" Type="http://schemas.openxmlformats.org/officeDocument/2006/relationships/notesSlide" Target="../notesSlides/notesSlide17.xml"/><Relationship Id="rId7" Type="http://schemas.openxmlformats.org/officeDocument/2006/relationships/image" Target="../media/image36.tiff"/><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9.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45.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5.tiff"/><Relationship Id="rId4" Type="http://schemas.openxmlformats.org/officeDocument/2006/relationships/image" Target="../media/image54.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3.xml.rels><?xml version="1.0" encoding="UTF-8" standalone="yes"?>
<Relationships xmlns="http://schemas.openxmlformats.org/package/2006/relationships"><Relationship Id="rId8" Type="http://schemas.openxmlformats.org/officeDocument/2006/relationships/image" Target="../media/image60.tiff"/><Relationship Id="rId13" Type="http://schemas.openxmlformats.org/officeDocument/2006/relationships/image" Target="../media/image65.png"/><Relationship Id="rId3" Type="http://schemas.openxmlformats.org/officeDocument/2006/relationships/notesSlide" Target="../notesSlides/notesSlide43.xml"/><Relationship Id="rId7" Type="http://schemas.openxmlformats.org/officeDocument/2006/relationships/image" Target="../media/image59.tiff"/><Relationship Id="rId12"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8.tiff"/><Relationship Id="rId11" Type="http://schemas.openxmlformats.org/officeDocument/2006/relationships/image" Target="../media/image63.png"/><Relationship Id="rId5" Type="http://schemas.openxmlformats.org/officeDocument/2006/relationships/image" Target="../media/image57.tiff"/><Relationship Id="rId15" Type="http://schemas.openxmlformats.org/officeDocument/2006/relationships/image" Target="../media/image67.png"/><Relationship Id="rId10" Type="http://schemas.openxmlformats.org/officeDocument/2006/relationships/image" Target="../media/image62.tiff"/><Relationship Id="rId4" Type="http://schemas.openxmlformats.org/officeDocument/2006/relationships/image" Target="../media/image56.tiff"/><Relationship Id="rId9" Type="http://schemas.openxmlformats.org/officeDocument/2006/relationships/image" Target="../media/image61.tiff"/><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chart" Target="../charts/chart4.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6.tiff"/><Relationship Id="rId5" Type="http://schemas.openxmlformats.org/officeDocument/2006/relationships/image" Target="../media/image75.tiff"/><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notesSlide" Target="../notesSlides/notesSlide59.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81.tiff"/><Relationship Id="rId5" Type="http://schemas.openxmlformats.org/officeDocument/2006/relationships/image" Target="../media/image80.tiff"/><Relationship Id="rId4" Type="http://schemas.openxmlformats.org/officeDocument/2006/relationships/image" Target="../media/image79.emf"/><Relationship Id="rId9" Type="http://schemas.openxmlformats.org/officeDocument/2006/relationships/image" Target="../media/image84.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86.tiff"/><Relationship Id="rId5" Type="http://schemas.openxmlformats.org/officeDocument/2006/relationships/image" Target="../media/image83.tiff"/><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79.emf"/><Relationship Id="rId4" Type="http://schemas.openxmlformats.org/officeDocument/2006/relationships/image" Target="../media/image87.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tiff"/><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tiff"/><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64325-1862-F745-B911-340D71433886}"/>
              </a:ext>
            </a:extLst>
          </p:cNvPr>
          <p:cNvSpPr>
            <a:spLocks noGrp="1"/>
          </p:cNvSpPr>
          <p:nvPr>
            <p:ph type="ctrTitle"/>
          </p:nvPr>
        </p:nvSpPr>
        <p:spPr>
          <a:xfrm>
            <a:off x="1341966" y="1236132"/>
            <a:ext cx="9508067" cy="1447800"/>
          </a:xfrm>
        </p:spPr>
        <p:txBody>
          <a:bodyPr>
            <a:normAutofit/>
          </a:bodyPr>
          <a:lstStyle/>
          <a:p>
            <a:r>
              <a:rPr kumimoji="1" lang="en-US" altLang="zh-CN" sz="3600" dirty="0">
                <a:solidFill>
                  <a:schemeClr val="accent1">
                    <a:lumMod val="75000"/>
                  </a:schemeClr>
                </a:solidFill>
                <a:latin typeface="Helvetica" pitchFamily="2" charset="0"/>
              </a:rPr>
              <a:t>Scalable and Precise Static Bug Finding for Industrial-Sized Code</a:t>
            </a:r>
            <a:endParaRPr kumimoji="1" lang="zh-CN" altLang="en-US" sz="3600" dirty="0">
              <a:solidFill>
                <a:schemeClr val="accent1">
                  <a:lumMod val="75000"/>
                </a:schemeClr>
              </a:solidFill>
              <a:latin typeface="Helvetica" pitchFamily="2" charset="0"/>
            </a:endParaRPr>
          </a:p>
        </p:txBody>
      </p:sp>
      <p:sp>
        <p:nvSpPr>
          <p:cNvPr id="3" name="副标题 2">
            <a:extLst>
              <a:ext uri="{FF2B5EF4-FFF2-40B4-BE49-F238E27FC236}">
                <a16:creationId xmlns:a16="http://schemas.microsoft.com/office/drawing/2014/main" id="{29675414-E268-C846-AF79-31D0C2F5CF3B}"/>
              </a:ext>
            </a:extLst>
          </p:cNvPr>
          <p:cNvSpPr>
            <a:spLocks noGrp="1"/>
          </p:cNvSpPr>
          <p:nvPr>
            <p:ph type="subTitle" idx="1"/>
          </p:nvPr>
        </p:nvSpPr>
        <p:spPr>
          <a:xfrm>
            <a:off x="1498598" y="4079372"/>
            <a:ext cx="9144000" cy="1902973"/>
          </a:xfrm>
        </p:spPr>
        <p:txBody>
          <a:bodyPr>
            <a:normAutofit/>
          </a:bodyPr>
          <a:lstStyle/>
          <a:p>
            <a:r>
              <a:rPr kumimoji="1" lang="en-US" altLang="zh-CN" sz="1800" i="1" dirty="0">
                <a:solidFill>
                  <a:schemeClr val="accent1"/>
                </a:solidFill>
                <a:latin typeface="Iowan Old Style Titling" panose="02040602040506020204" pitchFamily="18" charset="0"/>
              </a:rPr>
              <a:t>Supervisor: </a:t>
            </a:r>
            <a:r>
              <a:rPr kumimoji="1" lang="en-US" altLang="zh-CN" sz="1800" dirty="0">
                <a:latin typeface="Helvetica" pitchFamily="2" charset="0"/>
              </a:rPr>
              <a:t>Prof. Charles Zhang</a:t>
            </a:r>
          </a:p>
          <a:p>
            <a:r>
              <a:rPr kumimoji="1" lang="en-US" altLang="zh-CN" sz="1800" i="1" dirty="0">
                <a:solidFill>
                  <a:schemeClr val="accent1"/>
                </a:solidFill>
                <a:latin typeface="Iowan Old Style Titling" panose="02040602040506020204" pitchFamily="18" charset="0"/>
              </a:rPr>
              <a:t>Chair: </a:t>
            </a:r>
            <a:r>
              <a:rPr kumimoji="1" lang="en-US" altLang="zh-CN" sz="1800" dirty="0">
                <a:latin typeface="Helvetica" pitchFamily="2" charset="0"/>
              </a:rPr>
              <a:t>Prof. </a:t>
            </a:r>
            <a:r>
              <a:rPr kumimoji="1" lang="en-US" altLang="zh-CN" sz="1800" dirty="0" err="1">
                <a:latin typeface="Helvetica" pitchFamily="2" charset="0"/>
              </a:rPr>
              <a:t>Qinglu</a:t>
            </a:r>
            <a:r>
              <a:rPr kumimoji="1" lang="en-US" altLang="zh-CN" sz="1800" dirty="0">
                <a:latin typeface="Helvetica" pitchFamily="2" charset="0"/>
              </a:rPr>
              <a:t> Zeng</a:t>
            </a:r>
          </a:p>
          <a:p>
            <a:r>
              <a:rPr kumimoji="1" lang="en-US" altLang="zh-CN" sz="1800" i="1" dirty="0">
                <a:solidFill>
                  <a:schemeClr val="accent1"/>
                </a:solidFill>
                <a:latin typeface="Iowan Old Style Titling" panose="02040602040506020204" pitchFamily="18" charset="0"/>
              </a:rPr>
              <a:t>Committee Members:</a:t>
            </a:r>
          </a:p>
          <a:p>
            <a:r>
              <a:rPr kumimoji="1" lang="en-US" altLang="zh-CN" sz="1800" dirty="0">
                <a:latin typeface="Helvetica" pitchFamily="2" charset="0"/>
              </a:rPr>
              <a:t>Prof. </a:t>
            </a:r>
            <a:r>
              <a:rPr kumimoji="1" lang="en-US" altLang="zh-CN" sz="1800" dirty="0" err="1">
                <a:latin typeface="Helvetica" pitchFamily="2" charset="0"/>
              </a:rPr>
              <a:t>Xiangyu</a:t>
            </a:r>
            <a:r>
              <a:rPr kumimoji="1" lang="en-US" altLang="zh-CN" sz="1800" dirty="0">
                <a:latin typeface="Helvetica" pitchFamily="2" charset="0"/>
              </a:rPr>
              <a:t> Zhang (Purdue University), Prof. </a:t>
            </a:r>
            <a:r>
              <a:rPr kumimoji="1" lang="en-US" altLang="zh-CN" sz="1800" dirty="0" err="1">
                <a:latin typeface="Helvetica" pitchFamily="2" charset="0"/>
              </a:rPr>
              <a:t>Weichuan</a:t>
            </a:r>
            <a:r>
              <a:rPr kumimoji="1" lang="en-US" altLang="zh-CN" sz="1800" dirty="0">
                <a:latin typeface="Helvetica" pitchFamily="2" charset="0"/>
              </a:rPr>
              <a:t> Yu (ECE)</a:t>
            </a:r>
          </a:p>
          <a:p>
            <a:r>
              <a:rPr kumimoji="1" lang="en-US" altLang="zh-CN" sz="1800" dirty="0">
                <a:latin typeface="Helvetica" pitchFamily="2" charset="0"/>
              </a:rPr>
              <a:t>Prof. </a:t>
            </a:r>
            <a:r>
              <a:rPr kumimoji="1" lang="en-US" altLang="zh-CN" sz="1800" dirty="0" err="1">
                <a:latin typeface="Helvetica" pitchFamily="2" charset="0"/>
              </a:rPr>
              <a:t>Shing</a:t>
            </a:r>
            <a:r>
              <a:rPr kumimoji="1" lang="en-US" altLang="zh-CN" sz="1800" dirty="0">
                <a:latin typeface="Helvetica" pitchFamily="2" charset="0"/>
              </a:rPr>
              <a:t>-Chi Cheung, Prof. Shuai Wang</a:t>
            </a:r>
            <a:endParaRPr kumimoji="1" lang="zh-CN" altLang="en-US" sz="1800" dirty="0">
              <a:latin typeface="Helvetica" pitchFamily="2" charset="0"/>
            </a:endParaRPr>
          </a:p>
        </p:txBody>
      </p:sp>
      <p:pic>
        <p:nvPicPr>
          <p:cNvPr id="7" name="图片 6">
            <a:extLst>
              <a:ext uri="{FF2B5EF4-FFF2-40B4-BE49-F238E27FC236}">
                <a16:creationId xmlns:a16="http://schemas.microsoft.com/office/drawing/2014/main" id="{045577AB-092D-6F42-9FC1-585AE5F18EC8}"/>
              </a:ext>
            </a:extLst>
          </p:cNvPr>
          <p:cNvPicPr>
            <a:picLocks noChangeAspect="1"/>
          </p:cNvPicPr>
          <p:nvPr/>
        </p:nvPicPr>
        <p:blipFill>
          <a:blip r:embed="rId3"/>
          <a:stretch>
            <a:fillRect/>
          </a:stretch>
        </p:blipFill>
        <p:spPr>
          <a:xfrm>
            <a:off x="205316" y="0"/>
            <a:ext cx="7327900" cy="1117600"/>
          </a:xfrm>
          <a:prstGeom prst="rect">
            <a:avLst/>
          </a:prstGeom>
        </p:spPr>
      </p:pic>
      <p:sp>
        <p:nvSpPr>
          <p:cNvPr id="8" name="文本框 7">
            <a:extLst>
              <a:ext uri="{FF2B5EF4-FFF2-40B4-BE49-F238E27FC236}">
                <a16:creationId xmlns:a16="http://schemas.microsoft.com/office/drawing/2014/main" id="{86F8593C-DFE7-4F44-B619-F8866D87EFF6}"/>
              </a:ext>
            </a:extLst>
          </p:cNvPr>
          <p:cNvSpPr txBox="1"/>
          <p:nvPr/>
        </p:nvSpPr>
        <p:spPr>
          <a:xfrm>
            <a:off x="4803906" y="2894586"/>
            <a:ext cx="2533386" cy="400110"/>
          </a:xfrm>
          <a:prstGeom prst="rect">
            <a:avLst/>
          </a:prstGeom>
          <a:noFill/>
        </p:spPr>
        <p:txBody>
          <a:bodyPr wrap="none" rtlCol="0">
            <a:spAutoFit/>
          </a:bodyPr>
          <a:lstStyle/>
          <a:p>
            <a:pPr algn="ctr"/>
            <a:r>
              <a:rPr kumimoji="1" lang="en-US" altLang="zh-CN" sz="2000" dirty="0">
                <a:solidFill>
                  <a:schemeClr val="tx1">
                    <a:lumMod val="50000"/>
                    <a:lumOff val="50000"/>
                  </a:schemeClr>
                </a:solidFill>
                <a:latin typeface="Helvetica" pitchFamily="2" charset="0"/>
              </a:rPr>
              <a:t>PhD Thesis Defense</a:t>
            </a:r>
          </a:p>
        </p:txBody>
      </p:sp>
      <p:sp>
        <p:nvSpPr>
          <p:cNvPr id="9" name="矩形 8">
            <a:extLst>
              <a:ext uri="{FF2B5EF4-FFF2-40B4-BE49-F238E27FC236}">
                <a16:creationId xmlns:a16="http://schemas.microsoft.com/office/drawing/2014/main" id="{4D16C4FF-B05C-7642-9F99-A0EBCF9051F0}"/>
              </a:ext>
            </a:extLst>
          </p:cNvPr>
          <p:cNvSpPr/>
          <p:nvPr/>
        </p:nvSpPr>
        <p:spPr>
          <a:xfrm>
            <a:off x="5281760" y="6130282"/>
            <a:ext cx="1577676" cy="369332"/>
          </a:xfrm>
          <a:prstGeom prst="rect">
            <a:avLst/>
          </a:prstGeom>
        </p:spPr>
        <p:txBody>
          <a:bodyPr wrap="none">
            <a:spAutoFit/>
          </a:bodyPr>
          <a:lstStyle/>
          <a:p>
            <a:pPr algn="ctr"/>
            <a:r>
              <a:rPr kumimoji="1" lang="en-US" altLang="zh-CN" dirty="0">
                <a:solidFill>
                  <a:schemeClr val="tx1">
                    <a:lumMod val="50000"/>
                    <a:lumOff val="50000"/>
                  </a:schemeClr>
                </a:solidFill>
                <a:latin typeface="Helvetica" pitchFamily="2" charset="0"/>
              </a:rPr>
              <a:t>Apr 23</a:t>
            </a:r>
            <a:r>
              <a:rPr kumimoji="1" lang="en-US" altLang="zh-CN" baseline="30000" dirty="0">
                <a:solidFill>
                  <a:schemeClr val="tx1">
                    <a:lumMod val="50000"/>
                    <a:lumOff val="50000"/>
                  </a:schemeClr>
                </a:solidFill>
                <a:latin typeface="Helvetica" pitchFamily="2" charset="0"/>
              </a:rPr>
              <a:t>rd</a:t>
            </a:r>
            <a:r>
              <a:rPr kumimoji="1" lang="en-US" altLang="zh-CN" dirty="0">
                <a:solidFill>
                  <a:schemeClr val="tx1">
                    <a:lumMod val="50000"/>
                    <a:lumOff val="50000"/>
                  </a:schemeClr>
                </a:solidFill>
                <a:latin typeface="Helvetica" pitchFamily="2" charset="0"/>
              </a:rPr>
              <a:t> 2020</a:t>
            </a:r>
          </a:p>
        </p:txBody>
      </p:sp>
      <p:sp>
        <p:nvSpPr>
          <p:cNvPr id="10" name="矩形 9">
            <a:extLst>
              <a:ext uri="{FF2B5EF4-FFF2-40B4-BE49-F238E27FC236}">
                <a16:creationId xmlns:a16="http://schemas.microsoft.com/office/drawing/2014/main" id="{98DA0689-95EA-0848-BD67-E9096D281E00}"/>
              </a:ext>
            </a:extLst>
          </p:cNvPr>
          <p:cNvSpPr/>
          <p:nvPr/>
        </p:nvSpPr>
        <p:spPr>
          <a:xfrm>
            <a:off x="5240884" y="3303604"/>
            <a:ext cx="1659429" cy="369332"/>
          </a:xfrm>
          <a:prstGeom prst="rect">
            <a:avLst/>
          </a:prstGeom>
        </p:spPr>
        <p:txBody>
          <a:bodyPr wrap="none">
            <a:spAutoFit/>
          </a:bodyPr>
          <a:lstStyle/>
          <a:p>
            <a:pPr algn="ctr"/>
            <a:r>
              <a:rPr kumimoji="1" lang="en-US" altLang="zh-CN" dirty="0">
                <a:latin typeface="Helvetica" pitchFamily="2" charset="0"/>
              </a:rPr>
              <a:t>SHI, QINGKAI</a:t>
            </a:r>
            <a:endParaRPr kumimoji="1" lang="zh-CN" altLang="en-US" dirty="0">
              <a:latin typeface="Helvetica" pitchFamily="2" charset="0"/>
            </a:endParaRPr>
          </a:p>
        </p:txBody>
      </p:sp>
    </p:spTree>
    <p:extLst>
      <p:ext uri="{BB962C8B-B14F-4D97-AF65-F5344CB8AC3E}">
        <p14:creationId xmlns:p14="http://schemas.microsoft.com/office/powerpoint/2010/main" val="1061146531"/>
      </p:ext>
    </p:extLst>
  </p:cSld>
  <p:clrMapOvr>
    <a:masterClrMapping/>
  </p:clrMapOvr>
  <mc:AlternateContent xmlns:mc="http://schemas.openxmlformats.org/markup-compatibility/2006" xmlns:p14="http://schemas.microsoft.com/office/powerpoint/2010/main">
    <mc:Choice Requires="p14">
      <p:transition spd="slow" p14:dur="2000" advTm="17058"/>
    </mc:Choice>
    <mc:Fallback xmlns="">
      <p:transition spd="slow" advTm="170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6750F-2BC0-9443-B0F7-1E2796AA82DA}"/>
              </a:ext>
            </a:extLst>
          </p:cNvPr>
          <p:cNvSpPr>
            <a:spLocks noGrp="1"/>
          </p:cNvSpPr>
          <p:nvPr>
            <p:ph type="title"/>
          </p:nvPr>
        </p:nvSpPr>
        <p:spPr/>
        <p:txBody>
          <a:bodyPr/>
          <a:lstStyle/>
          <a:p>
            <a:r>
              <a:rPr kumimoji="1" lang="en-US" altLang="zh-CN" dirty="0"/>
              <a:t>Heart Still Bleeding</a:t>
            </a:r>
            <a:endParaRPr kumimoji="1" lang="zh-CN" altLang="en-US" dirty="0"/>
          </a:p>
        </p:txBody>
      </p:sp>
      <p:pic>
        <p:nvPicPr>
          <p:cNvPr id="10" name="图片 9">
            <a:extLst>
              <a:ext uri="{FF2B5EF4-FFF2-40B4-BE49-F238E27FC236}">
                <a16:creationId xmlns:a16="http://schemas.microsoft.com/office/drawing/2014/main" id="{897EFF95-AEFF-8942-82A8-195B6E565B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7345" y="2389006"/>
            <a:ext cx="3525535" cy="3068521"/>
          </a:xfrm>
          <a:prstGeom prst="rect">
            <a:avLst/>
          </a:prstGeom>
        </p:spPr>
      </p:pic>
      <p:sp>
        <p:nvSpPr>
          <p:cNvPr id="12" name="文本框 11">
            <a:extLst>
              <a:ext uri="{FF2B5EF4-FFF2-40B4-BE49-F238E27FC236}">
                <a16:creationId xmlns:a16="http://schemas.microsoft.com/office/drawing/2014/main" id="{32176177-1553-0D41-9BA9-DD83881EC28B}"/>
              </a:ext>
            </a:extLst>
          </p:cNvPr>
          <p:cNvSpPr txBox="1"/>
          <p:nvPr/>
        </p:nvSpPr>
        <p:spPr>
          <a:xfrm>
            <a:off x="590348" y="5457527"/>
            <a:ext cx="926857" cy="400110"/>
          </a:xfrm>
          <a:prstGeom prst="rect">
            <a:avLst/>
          </a:prstGeom>
          <a:noFill/>
        </p:spPr>
        <p:txBody>
          <a:bodyPr wrap="none" rtlCol="0">
            <a:spAutoFit/>
          </a:bodyPr>
          <a:lstStyle/>
          <a:p>
            <a:r>
              <a:rPr kumimoji="1" lang="en-US" altLang="zh-CN" sz="2000" dirty="0">
                <a:latin typeface="Helvetica" pitchFamily="2" charset="0"/>
              </a:rPr>
              <a:t>Speed</a:t>
            </a:r>
            <a:endParaRPr kumimoji="1" lang="zh-CN" altLang="en-US" sz="2000" dirty="0">
              <a:latin typeface="Helvetica" pitchFamily="2" charset="0"/>
            </a:endParaRPr>
          </a:p>
        </p:txBody>
      </p:sp>
      <p:sp>
        <p:nvSpPr>
          <p:cNvPr id="13" name="文本框 12">
            <a:extLst>
              <a:ext uri="{FF2B5EF4-FFF2-40B4-BE49-F238E27FC236}">
                <a16:creationId xmlns:a16="http://schemas.microsoft.com/office/drawing/2014/main" id="{C26D5976-C63E-E94C-BA35-AD232D8A1FD2}"/>
              </a:ext>
            </a:extLst>
          </p:cNvPr>
          <p:cNvSpPr txBox="1"/>
          <p:nvPr/>
        </p:nvSpPr>
        <p:spPr>
          <a:xfrm>
            <a:off x="4882270" y="5453021"/>
            <a:ext cx="1241045" cy="400110"/>
          </a:xfrm>
          <a:prstGeom prst="rect">
            <a:avLst/>
          </a:prstGeom>
          <a:noFill/>
        </p:spPr>
        <p:txBody>
          <a:bodyPr wrap="none" rtlCol="0">
            <a:spAutoFit/>
          </a:bodyPr>
          <a:lstStyle/>
          <a:p>
            <a:r>
              <a:rPr kumimoji="1" lang="en-US" altLang="zh-CN" sz="2000" dirty="0">
                <a:latin typeface="Helvetica" pitchFamily="2" charset="0"/>
              </a:rPr>
              <a:t>Precision</a:t>
            </a:r>
            <a:endParaRPr kumimoji="1" lang="zh-CN" altLang="en-US" sz="2000" dirty="0">
              <a:latin typeface="Helvetica" pitchFamily="2" charset="0"/>
            </a:endParaRPr>
          </a:p>
        </p:txBody>
      </p:sp>
      <p:sp>
        <p:nvSpPr>
          <p:cNvPr id="14" name="文本框 13">
            <a:extLst>
              <a:ext uri="{FF2B5EF4-FFF2-40B4-BE49-F238E27FC236}">
                <a16:creationId xmlns:a16="http://schemas.microsoft.com/office/drawing/2014/main" id="{4304A529-4CDC-CC46-B51F-3ABF7D9B026C}"/>
              </a:ext>
            </a:extLst>
          </p:cNvPr>
          <p:cNvSpPr txBox="1"/>
          <p:nvPr/>
        </p:nvSpPr>
        <p:spPr>
          <a:xfrm>
            <a:off x="2740309" y="1960109"/>
            <a:ext cx="899605" cy="400110"/>
          </a:xfrm>
          <a:prstGeom prst="rect">
            <a:avLst/>
          </a:prstGeom>
          <a:noFill/>
        </p:spPr>
        <p:txBody>
          <a:bodyPr wrap="none" rtlCol="0">
            <a:spAutoFit/>
          </a:bodyPr>
          <a:lstStyle/>
          <a:p>
            <a:r>
              <a:rPr kumimoji="1" lang="en-US" altLang="zh-CN" sz="2000" dirty="0">
                <a:latin typeface="Helvetica" pitchFamily="2" charset="0"/>
              </a:rPr>
              <a:t>Recall</a:t>
            </a:r>
            <a:endParaRPr kumimoji="1" lang="zh-CN" altLang="en-US" sz="2000" dirty="0">
              <a:latin typeface="Helvetica" pitchFamily="2" charset="0"/>
            </a:endParaRPr>
          </a:p>
        </p:txBody>
      </p:sp>
      <p:sp>
        <p:nvSpPr>
          <p:cNvPr id="5" name="任意形状 4">
            <a:extLst>
              <a:ext uri="{FF2B5EF4-FFF2-40B4-BE49-F238E27FC236}">
                <a16:creationId xmlns:a16="http://schemas.microsoft.com/office/drawing/2014/main" id="{8099C8C4-B103-B94F-8B2B-D79EB006A45E}"/>
              </a:ext>
            </a:extLst>
          </p:cNvPr>
          <p:cNvSpPr/>
          <p:nvPr/>
        </p:nvSpPr>
        <p:spPr>
          <a:xfrm>
            <a:off x="1771049" y="3514370"/>
            <a:ext cx="2175309" cy="1694046"/>
          </a:xfrm>
          <a:custGeom>
            <a:avLst/>
            <a:gdLst>
              <a:gd name="connsiteX0" fmla="*/ 0 w 2175309"/>
              <a:gd name="connsiteY0" fmla="*/ 1694046 h 1694046"/>
              <a:gd name="connsiteX1" fmla="*/ 2175309 w 2175309"/>
              <a:gd name="connsiteY1" fmla="*/ 1270534 h 1694046"/>
              <a:gd name="connsiteX2" fmla="*/ 1472665 w 2175309"/>
              <a:gd name="connsiteY2" fmla="*/ 0 h 1694046"/>
              <a:gd name="connsiteX3" fmla="*/ 0 w 2175309"/>
              <a:gd name="connsiteY3" fmla="*/ 1694046 h 1694046"/>
            </a:gdLst>
            <a:ahLst/>
            <a:cxnLst>
              <a:cxn ang="0">
                <a:pos x="connsiteX0" y="connsiteY0"/>
              </a:cxn>
              <a:cxn ang="0">
                <a:pos x="connsiteX1" y="connsiteY1"/>
              </a:cxn>
              <a:cxn ang="0">
                <a:pos x="connsiteX2" y="connsiteY2"/>
              </a:cxn>
              <a:cxn ang="0">
                <a:pos x="connsiteX3" y="connsiteY3"/>
              </a:cxn>
            </a:cxnLst>
            <a:rect l="l" t="t" r="r" b="b"/>
            <a:pathLst>
              <a:path w="2175309" h="1694046">
                <a:moveTo>
                  <a:pt x="0" y="1694046"/>
                </a:moveTo>
                <a:lnTo>
                  <a:pt x="2175309" y="1270534"/>
                </a:lnTo>
                <a:lnTo>
                  <a:pt x="1472665" y="0"/>
                </a:lnTo>
                <a:lnTo>
                  <a:pt x="0" y="1694046"/>
                </a:lnTo>
                <a:close/>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4E843D09-D6C2-014F-BA35-9A1A595B3A08}"/>
              </a:ext>
            </a:extLst>
          </p:cNvPr>
          <p:cNvSpPr txBox="1"/>
          <p:nvPr/>
        </p:nvSpPr>
        <p:spPr>
          <a:xfrm>
            <a:off x="6123315" y="1556832"/>
            <a:ext cx="5230485" cy="440120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Helvetica" pitchFamily="2" charset="0"/>
              </a:rPr>
              <a:t>Coarse-grained analysis</a:t>
            </a:r>
          </a:p>
          <a:p>
            <a:pPr marL="342900" indent="-342900">
              <a:buFont typeface="Arial" panose="020B0604020202020204" pitchFamily="34" charset="0"/>
              <a:buChar char="•"/>
            </a:pPr>
            <a:endParaRPr kumimoji="1" lang="en-US" altLang="zh-CN" sz="2000" dirty="0">
              <a:latin typeface="Helvetica" pitchFamily="2" charset="0"/>
              <a:ea typeface="Arial Hebrew" charset="-79"/>
              <a:cs typeface="Arial Hebrew" charset="-79"/>
              <a:sym typeface="+mn-lt"/>
            </a:endParaRPr>
          </a:p>
          <a:p>
            <a:pPr marL="800100" lvl="1" indent="-342900">
              <a:buFont typeface="Arial" panose="020B0604020202020204" pitchFamily="34" charset="0"/>
              <a:buChar char="•"/>
            </a:pPr>
            <a:r>
              <a:rPr kumimoji="1" lang="en-US" altLang="zh-CN" sz="2000" dirty="0">
                <a:latin typeface="Helvetica" pitchFamily="2" charset="0"/>
                <a:ea typeface="Arial Hebrew" charset="-79"/>
                <a:cs typeface="Arial Hebrew" charset="-79"/>
                <a:sym typeface="+mn-lt"/>
              </a:rPr>
              <a:t>Function-level analysis</a:t>
            </a:r>
          </a:p>
          <a:p>
            <a:pPr marL="800100" lvl="1" indent="-342900">
              <a:buFont typeface="Arial" panose="020B0604020202020204" pitchFamily="34" charset="0"/>
              <a:buChar char="•"/>
            </a:pPr>
            <a:endParaRPr kumimoji="1" lang="en-US" altLang="zh-CN" sz="2000" dirty="0">
              <a:latin typeface="Helvetica" pitchFamily="2" charset="0"/>
              <a:ea typeface="Arial Hebrew" charset="-79"/>
              <a:cs typeface="Arial Hebrew" charset="-79"/>
              <a:sym typeface="+mn-lt"/>
            </a:endParaRPr>
          </a:p>
          <a:p>
            <a:pPr marL="800100" lvl="1" indent="-342900">
              <a:buFont typeface="Arial" panose="020B0604020202020204" pitchFamily="34" charset="0"/>
              <a:buChar char="•"/>
            </a:pPr>
            <a:r>
              <a:rPr kumimoji="1" lang="en-US" altLang="zh-CN" sz="2000" dirty="0">
                <a:latin typeface="Helvetica" pitchFamily="2" charset="0"/>
                <a:ea typeface="Arial Hebrew" charset="-79"/>
                <a:cs typeface="Arial Hebrew" charset="-79"/>
                <a:sym typeface="+mn-lt"/>
              </a:rPr>
              <a:t>File-level analysis</a:t>
            </a:r>
          </a:p>
          <a:p>
            <a:pPr marL="800100" lvl="1" indent="-342900">
              <a:buFont typeface="Arial" panose="020B0604020202020204" pitchFamily="34" charset="0"/>
              <a:buChar char="•"/>
            </a:pPr>
            <a:endParaRPr kumimoji="1" lang="en-US" altLang="zh-CN" sz="2000" dirty="0">
              <a:latin typeface="Helvetica" pitchFamily="2" charset="0"/>
              <a:ea typeface="Arial Hebrew" charset="-79"/>
              <a:cs typeface="Arial Hebrew" charset="-79"/>
              <a:sym typeface="+mn-lt"/>
            </a:endParaRPr>
          </a:p>
          <a:p>
            <a:pPr marL="800100" lvl="1" indent="-342900">
              <a:buFont typeface="Arial" panose="020B0604020202020204" pitchFamily="34" charset="0"/>
              <a:buChar char="•"/>
            </a:pPr>
            <a:r>
              <a:rPr kumimoji="1" lang="en-US" altLang="zh-CN" sz="2000" dirty="0">
                <a:latin typeface="Helvetica" pitchFamily="2" charset="0"/>
                <a:ea typeface="Arial Hebrew" charset="-79"/>
                <a:cs typeface="Arial Hebrew" charset="-79"/>
                <a:sym typeface="+mn-lt"/>
              </a:rPr>
              <a:t>Path-insensitive analysis</a:t>
            </a:r>
          </a:p>
          <a:p>
            <a:pPr marL="800100" lvl="1" indent="-342900">
              <a:buFont typeface="Arial" panose="020B0604020202020204" pitchFamily="34" charset="0"/>
              <a:buChar char="•"/>
            </a:pPr>
            <a:endParaRPr kumimoji="1" lang="en-US" altLang="zh-CN" sz="2000" dirty="0">
              <a:latin typeface="Helvetica" pitchFamily="2" charset="0"/>
              <a:ea typeface="Arial Hebrew" charset="-79"/>
              <a:cs typeface="Arial Hebrew" charset="-79"/>
              <a:sym typeface="+mn-lt"/>
            </a:endParaRPr>
          </a:p>
          <a:p>
            <a:pPr marL="1257300" lvl="2" indent="-342900">
              <a:buFont typeface="Wingdings" pitchFamily="2" charset="2"/>
              <a:buChar char="ü"/>
            </a:pPr>
            <a:r>
              <a:rPr lang="en-US" altLang="zh-CN" sz="2000" dirty="0">
                <a:latin typeface="Helvetica" pitchFamily="2" charset="0"/>
                <a:ea typeface="Arial Hebrew" charset="-79"/>
                <a:cs typeface="Arial Hebrew" charset="-79"/>
                <a:sym typeface="+mn-lt"/>
              </a:rPr>
              <a:t>Saber</a:t>
            </a:r>
          </a:p>
          <a:p>
            <a:pPr marL="1714500" lvl="3" indent="-342900">
              <a:buFont typeface="Arial" panose="020B0604020202020204" pitchFamily="34" charset="0"/>
              <a:buChar char="•"/>
            </a:pPr>
            <a:r>
              <a:rPr lang="en-US" altLang="zh-CN" sz="2000" dirty="0">
                <a:latin typeface="Helvetica" pitchFamily="2" charset="0"/>
                <a:ea typeface="Arial Hebrew" charset="-79"/>
                <a:cs typeface="Arial Hebrew" charset="-79"/>
                <a:sym typeface="+mn-lt"/>
              </a:rPr>
              <a:t>&gt; 2/3 false positives</a:t>
            </a:r>
          </a:p>
          <a:p>
            <a:pPr marL="1714500" lvl="3" indent="-342900">
              <a:buFont typeface="Arial" panose="020B0604020202020204" pitchFamily="34" charset="0"/>
              <a:buChar char="•"/>
            </a:pPr>
            <a:endParaRPr lang="en-US" altLang="zh-CN" sz="2000" dirty="0">
              <a:latin typeface="Helvetica" pitchFamily="2" charset="0"/>
              <a:ea typeface="Arial Hebrew" charset="-79"/>
              <a:cs typeface="Arial Hebrew" charset="-79"/>
              <a:sym typeface="+mn-lt"/>
            </a:endParaRPr>
          </a:p>
          <a:p>
            <a:pPr marL="1257300" lvl="2" indent="-342900">
              <a:buFont typeface="Wingdings" pitchFamily="2" charset="2"/>
              <a:buChar char="ü"/>
            </a:pPr>
            <a:r>
              <a:rPr lang="en-US" altLang="zh-CN" sz="2000" dirty="0">
                <a:latin typeface="Helvetica" pitchFamily="2" charset="0"/>
                <a:ea typeface="Arial Hebrew" charset="-79"/>
                <a:cs typeface="Arial Hebrew" charset="-79"/>
                <a:sym typeface="+mn-lt"/>
              </a:rPr>
              <a:t>Infer</a:t>
            </a:r>
          </a:p>
          <a:p>
            <a:pPr marL="1714500" lvl="3" indent="-342900">
              <a:buFont typeface="Arial" panose="020B0604020202020204" pitchFamily="34" charset="0"/>
              <a:buChar char="•"/>
            </a:pPr>
            <a:r>
              <a:rPr lang="en-US" altLang="zh-CN" sz="2000" dirty="0">
                <a:latin typeface="Helvetica" pitchFamily="2" charset="0"/>
                <a:ea typeface="Arial Hebrew" charset="-79"/>
                <a:cs typeface="Arial Hebrew" charset="-79"/>
                <a:sym typeface="+mn-lt"/>
              </a:rPr>
              <a:t>&gt; 3/4 false positives</a:t>
            </a:r>
          </a:p>
          <a:p>
            <a:pPr marL="1714500" lvl="3" indent="-342900">
              <a:buFont typeface="Arial" panose="020B0604020202020204" pitchFamily="34" charset="0"/>
              <a:buChar char="•"/>
            </a:pPr>
            <a:endParaRPr lang="zh-CN" altLang="en-US" sz="2000" dirty="0">
              <a:latin typeface="Helvetica" pitchFamily="2" charset="0"/>
              <a:ea typeface="Arial Hebrew" charset="-79"/>
              <a:cs typeface="Arial Hebrew" charset="-79"/>
              <a:sym typeface="+mn-lt"/>
            </a:endParaRPr>
          </a:p>
        </p:txBody>
      </p:sp>
      <p:sp>
        <p:nvSpPr>
          <p:cNvPr id="21" name="文本框 20">
            <a:extLst>
              <a:ext uri="{FF2B5EF4-FFF2-40B4-BE49-F238E27FC236}">
                <a16:creationId xmlns:a16="http://schemas.microsoft.com/office/drawing/2014/main" id="{3716A465-9677-CF48-88A6-39050313E57D}"/>
              </a:ext>
            </a:extLst>
          </p:cNvPr>
          <p:cNvSpPr txBox="1"/>
          <p:nvPr/>
        </p:nvSpPr>
        <p:spPr>
          <a:xfrm>
            <a:off x="6444799" y="6287023"/>
            <a:ext cx="4929555" cy="369332"/>
          </a:xfrm>
          <a:prstGeom prst="rect">
            <a:avLst/>
          </a:prstGeom>
          <a:noFill/>
        </p:spPr>
        <p:txBody>
          <a:bodyPr wrap="none" rtlCol="0">
            <a:spAutoFit/>
          </a:bodyPr>
          <a:lstStyle/>
          <a:p>
            <a:r>
              <a:rPr lang="en-US" altLang="zh-CN" dirty="0">
                <a:solidFill>
                  <a:schemeClr val="bg1">
                    <a:lumMod val="50000"/>
                  </a:schemeClr>
                </a:solidFill>
                <a:latin typeface="Helvetica" pitchFamily="2" charset="0"/>
                <a:ea typeface="Arial Hebrew" charset="-79"/>
                <a:cs typeface="Arial Hebrew" charset="-79"/>
                <a:sym typeface="+mn-lt"/>
              </a:rPr>
              <a:t>[Sui et al 2016, </a:t>
            </a:r>
            <a:r>
              <a:rPr kumimoji="1" lang="en-US" altLang="zh-CN" dirty="0">
                <a:solidFill>
                  <a:schemeClr val="bg1">
                    <a:lumMod val="50000"/>
                  </a:schemeClr>
                </a:solidFill>
                <a:latin typeface="Helvetica" pitchFamily="2" charset="0"/>
                <a:ea typeface="Arial Hebrew" charset="-79"/>
                <a:cs typeface="Arial Hebrew" charset="-79"/>
                <a:sym typeface="+mn-lt"/>
              </a:rPr>
              <a:t>Shi et al. 2018, Fan et al 2019</a:t>
            </a:r>
            <a:r>
              <a:rPr lang="en-US" altLang="zh-CN" dirty="0">
                <a:solidFill>
                  <a:schemeClr val="bg1">
                    <a:lumMod val="50000"/>
                  </a:schemeClr>
                </a:solidFill>
                <a:latin typeface="Helvetica" pitchFamily="2" charset="0"/>
                <a:ea typeface="Arial Hebrew" charset="-79"/>
                <a:cs typeface="Arial Hebrew" charset="-79"/>
                <a:sym typeface="+mn-lt"/>
              </a:rPr>
              <a:t>]</a:t>
            </a:r>
            <a:endParaRPr kumimoji="1" lang="zh-CN" altLang="en-US" dirty="0"/>
          </a:p>
        </p:txBody>
      </p:sp>
    </p:spTree>
    <p:extLst>
      <p:ext uri="{BB962C8B-B14F-4D97-AF65-F5344CB8AC3E}">
        <p14:creationId xmlns:p14="http://schemas.microsoft.com/office/powerpoint/2010/main" val="2616822228"/>
      </p:ext>
    </p:extLst>
  </p:cSld>
  <p:clrMapOvr>
    <a:masterClrMapping/>
  </p:clrMapOvr>
  <mc:AlternateContent xmlns:mc="http://schemas.openxmlformats.org/markup-compatibility/2006" xmlns:p14="http://schemas.microsoft.com/office/powerpoint/2010/main">
    <mc:Choice Requires="p14">
      <p:transition spd="slow" p14:dur="2000" advTm="24816"/>
    </mc:Choice>
    <mc:Fallback xmlns="">
      <p:transition spd="slow" advTm="248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F9091-27AF-574A-8261-6AAADAEC820B}"/>
              </a:ext>
            </a:extLst>
          </p:cNvPr>
          <p:cNvSpPr>
            <a:spLocks noGrp="1"/>
          </p:cNvSpPr>
          <p:nvPr>
            <p:ph type="title"/>
          </p:nvPr>
        </p:nvSpPr>
        <p:spPr/>
        <p:txBody>
          <a:bodyPr/>
          <a:lstStyle/>
          <a:p>
            <a:r>
              <a:rPr kumimoji="1" lang="en-US" altLang="zh-CN" dirty="0"/>
              <a:t>Design Requirements to Stop Heart Bleeding</a:t>
            </a:r>
            <a:endParaRPr kumimoji="1" lang="zh-CN" altLang="en-US" dirty="0"/>
          </a:p>
        </p:txBody>
      </p:sp>
      <p:sp>
        <p:nvSpPr>
          <p:cNvPr id="4" name="灯片编号占位符 3">
            <a:extLst>
              <a:ext uri="{FF2B5EF4-FFF2-40B4-BE49-F238E27FC236}">
                <a16:creationId xmlns:a16="http://schemas.microsoft.com/office/drawing/2014/main" id="{8720EF0C-942E-7240-B2F1-ACF7F8664DCF}"/>
              </a:ext>
            </a:extLst>
          </p:cNvPr>
          <p:cNvSpPr>
            <a:spLocks noGrp="1"/>
          </p:cNvSpPr>
          <p:nvPr>
            <p:ph type="sldNum" sz="quarter" idx="12"/>
          </p:nvPr>
        </p:nvSpPr>
        <p:spPr/>
        <p:txBody>
          <a:bodyPr/>
          <a:lstStyle/>
          <a:p>
            <a:fld id="{C53D9380-AD50-0C4E-BD20-74B8F0FD34CE}" type="slidenum">
              <a:rPr kumimoji="1" lang="zh-CN" altLang="en-US" smtClean="0"/>
              <a:t>11</a:t>
            </a:fld>
            <a:endParaRPr kumimoji="1" lang="zh-CN" altLang="en-US"/>
          </a:p>
        </p:txBody>
      </p:sp>
      <p:sp>
        <p:nvSpPr>
          <p:cNvPr id="5" name="文本框 4">
            <a:extLst>
              <a:ext uri="{FF2B5EF4-FFF2-40B4-BE49-F238E27FC236}">
                <a16:creationId xmlns:a16="http://schemas.microsoft.com/office/drawing/2014/main" id="{1D037866-9A97-B54E-BACE-DB63348B805F}"/>
              </a:ext>
            </a:extLst>
          </p:cNvPr>
          <p:cNvSpPr txBox="1"/>
          <p:nvPr/>
        </p:nvSpPr>
        <p:spPr>
          <a:xfrm>
            <a:off x="1126964" y="1818727"/>
            <a:ext cx="4438868" cy="923330"/>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Big Size</a:t>
            </a:r>
          </a:p>
          <a:p>
            <a:endParaRPr kumimoji="1" lang="en-US" altLang="zh-CN" sz="1600" dirty="0">
              <a:latin typeface="Helvetica" pitchFamily="2" charset="0"/>
              <a:ea typeface="Arial Hebrew" charset="-79"/>
              <a:cs typeface="Arial Hebrew" charset="-79"/>
            </a:endParaRPr>
          </a:p>
          <a:p>
            <a:r>
              <a:rPr lang="en-US" altLang="zh-CN" dirty="0">
                <a:latin typeface="Helvetica" pitchFamily="2" charset="0"/>
                <a:ea typeface="Arial Hebrew" charset="-79"/>
                <a:cs typeface="Arial Hebrew" charset="-79"/>
              </a:rPr>
              <a:t>1/2 </a:t>
            </a:r>
            <a:r>
              <a:rPr lang="en-US" altLang="zh-CN" dirty="0" err="1">
                <a:latin typeface="Helvetica" pitchFamily="2" charset="0"/>
                <a:ea typeface="Arial Hebrew" charset="-79"/>
                <a:cs typeface="Arial Hebrew" charset="-79"/>
              </a:rPr>
              <a:t>MLoC</a:t>
            </a:r>
            <a:r>
              <a:rPr lang="en-US" altLang="zh-CN" dirty="0">
                <a:latin typeface="Helvetica" pitchFamily="2" charset="0"/>
                <a:ea typeface="Arial Hebrew" charset="-79"/>
                <a:cs typeface="Arial Hebrew" charset="-79"/>
              </a:rPr>
              <a:t>, 92 directories, 3500 functions</a:t>
            </a:r>
          </a:p>
        </p:txBody>
      </p:sp>
      <p:sp>
        <p:nvSpPr>
          <p:cNvPr id="6" name="文本框 5">
            <a:extLst>
              <a:ext uri="{FF2B5EF4-FFF2-40B4-BE49-F238E27FC236}">
                <a16:creationId xmlns:a16="http://schemas.microsoft.com/office/drawing/2014/main" id="{E930D61B-3CF8-9F41-AF94-9F207757430E}"/>
              </a:ext>
            </a:extLst>
          </p:cNvPr>
          <p:cNvSpPr txBox="1"/>
          <p:nvPr/>
        </p:nvSpPr>
        <p:spPr>
          <a:xfrm>
            <a:off x="6601576" y="3322122"/>
            <a:ext cx="4702630" cy="1200329"/>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High Recall</a:t>
            </a:r>
          </a:p>
          <a:p>
            <a:endParaRPr kumimoji="1" lang="en-US" altLang="zh-CN" sz="1600" dirty="0">
              <a:latin typeface="Helvetica" pitchFamily="2" charset="0"/>
              <a:ea typeface="Arial Hebrew" charset="-79"/>
              <a:cs typeface="Arial Hebrew" charset="-79"/>
            </a:endParaRPr>
          </a:p>
          <a:p>
            <a:r>
              <a:rPr kumimoji="1" lang="en-US" altLang="zh-CN" dirty="0">
                <a:latin typeface="Helvetica" pitchFamily="2" charset="0"/>
                <a:ea typeface="Arial Hebrew" charset="-79"/>
                <a:cs typeface="Arial Hebrew" charset="-79"/>
              </a:rPr>
              <a:t>Understand pointer operations and deep function calling contexts</a:t>
            </a:r>
            <a:endParaRPr kumimoji="1" lang="zh-CN" altLang="en-US" dirty="0">
              <a:latin typeface="Helvetica" pitchFamily="2" charset="0"/>
              <a:ea typeface="Arial Hebrew" charset="-79"/>
              <a:cs typeface="Arial Hebrew" charset="-79"/>
            </a:endParaRPr>
          </a:p>
        </p:txBody>
      </p:sp>
      <p:sp>
        <p:nvSpPr>
          <p:cNvPr id="7" name="文本框 6">
            <a:extLst>
              <a:ext uri="{FF2B5EF4-FFF2-40B4-BE49-F238E27FC236}">
                <a16:creationId xmlns:a16="http://schemas.microsoft.com/office/drawing/2014/main" id="{D06F068A-A4B8-7143-A362-7D28C18178D1}"/>
              </a:ext>
            </a:extLst>
          </p:cNvPr>
          <p:cNvSpPr txBox="1"/>
          <p:nvPr/>
        </p:nvSpPr>
        <p:spPr>
          <a:xfrm>
            <a:off x="6601576" y="1818727"/>
            <a:ext cx="4702630" cy="923330"/>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Very Fast (5-10 Hours)</a:t>
            </a:r>
          </a:p>
          <a:p>
            <a:endParaRPr kumimoji="1" lang="en-US" altLang="zh-CN" sz="1600" dirty="0">
              <a:latin typeface="Helvetica" pitchFamily="2" charset="0"/>
              <a:ea typeface="Arial Hebrew" charset="-79"/>
              <a:cs typeface="Arial Hebrew" charset="-79"/>
            </a:endParaRPr>
          </a:p>
          <a:p>
            <a:r>
              <a:rPr kumimoji="1" lang="en-US" altLang="zh-CN" dirty="0">
                <a:latin typeface="Helvetica" pitchFamily="2" charset="0"/>
                <a:ea typeface="Arial Hebrew" charset="-79"/>
                <a:cs typeface="Arial Hebrew" charset="-79"/>
              </a:rPr>
              <a:t>Scale to millions of lines of code</a:t>
            </a:r>
            <a:endParaRPr kumimoji="1" lang="zh-CN" altLang="en-US" dirty="0">
              <a:latin typeface="Helvetica" pitchFamily="2" charset="0"/>
              <a:ea typeface="Arial Hebrew" charset="-79"/>
              <a:cs typeface="Arial Hebrew" charset="-79"/>
            </a:endParaRPr>
          </a:p>
        </p:txBody>
      </p:sp>
      <p:sp>
        <p:nvSpPr>
          <p:cNvPr id="8" name="文本框 7">
            <a:extLst>
              <a:ext uri="{FF2B5EF4-FFF2-40B4-BE49-F238E27FC236}">
                <a16:creationId xmlns:a16="http://schemas.microsoft.com/office/drawing/2014/main" id="{63954055-EA05-5545-81B4-2334B79386E8}"/>
              </a:ext>
            </a:extLst>
          </p:cNvPr>
          <p:cNvSpPr txBox="1"/>
          <p:nvPr/>
        </p:nvSpPr>
        <p:spPr>
          <a:xfrm>
            <a:off x="6601576" y="5090958"/>
            <a:ext cx="4933932" cy="923330"/>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Good Precision (&lt; 30% False Positives)</a:t>
            </a:r>
          </a:p>
          <a:p>
            <a:endParaRPr kumimoji="1" lang="en-US" altLang="zh-CN" sz="1600" dirty="0">
              <a:latin typeface="Helvetica" pitchFamily="2" charset="0"/>
              <a:ea typeface="Arial Hebrew" charset="-79"/>
              <a:cs typeface="Arial Hebrew" charset="-79"/>
            </a:endParaRPr>
          </a:p>
          <a:p>
            <a:r>
              <a:rPr kumimoji="1" lang="en-US" altLang="zh-CN" dirty="0">
                <a:latin typeface="Helvetica" pitchFamily="2" charset="0"/>
                <a:ea typeface="Arial Hebrew" charset="-79"/>
                <a:cs typeface="Arial Hebrew" charset="-79"/>
              </a:rPr>
              <a:t>Understand complex path conditions</a:t>
            </a:r>
            <a:endParaRPr kumimoji="1" lang="zh-CN" altLang="en-US" dirty="0">
              <a:latin typeface="Helvetica" pitchFamily="2" charset="0"/>
              <a:ea typeface="Arial Hebrew" charset="-79"/>
              <a:cs typeface="Arial Hebrew" charset="-79"/>
            </a:endParaRPr>
          </a:p>
        </p:txBody>
      </p:sp>
      <p:cxnSp>
        <p:nvCxnSpPr>
          <p:cNvPr id="9" name="直线连接符 8">
            <a:extLst>
              <a:ext uri="{FF2B5EF4-FFF2-40B4-BE49-F238E27FC236}">
                <a16:creationId xmlns:a16="http://schemas.microsoft.com/office/drawing/2014/main" id="{1A8E081D-26D4-7E42-982B-972AF1FF0AC4}"/>
              </a:ext>
            </a:extLst>
          </p:cNvPr>
          <p:cNvCxnSpPr>
            <a:cxnSpLocks/>
          </p:cNvCxnSpPr>
          <p:nvPr/>
        </p:nvCxnSpPr>
        <p:spPr>
          <a:xfrm>
            <a:off x="5929086" y="1690688"/>
            <a:ext cx="0" cy="4388379"/>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E8A6FF69-81EC-C84D-BF49-83DA1A2FCE86}"/>
              </a:ext>
            </a:extLst>
          </p:cNvPr>
          <p:cNvSpPr txBox="1"/>
          <p:nvPr/>
        </p:nvSpPr>
        <p:spPr>
          <a:xfrm>
            <a:off x="1126964" y="3322122"/>
            <a:ext cx="4128624" cy="1200329"/>
          </a:xfrm>
          <a:prstGeom prst="rect">
            <a:avLst/>
          </a:prstGeom>
          <a:solidFill>
            <a:schemeClr val="bg1"/>
          </a:solidFill>
        </p:spPr>
        <p:txBody>
          <a:bodyPr wrap="square" rtlCol="0">
            <a:spAutoFit/>
          </a:bodyPr>
          <a:lstStyle/>
          <a:p>
            <a:r>
              <a:rPr kumimoji="1" lang="en-US" altLang="zh-CN" sz="2000" b="1" dirty="0">
                <a:latin typeface="Helvetica" pitchFamily="2" charset="0"/>
                <a:ea typeface="Arial Hebrew" charset="-79"/>
                <a:cs typeface="Arial Hebrew" charset="-79"/>
              </a:rPr>
              <a:t>High Complexity</a:t>
            </a:r>
          </a:p>
          <a:p>
            <a:endParaRPr kumimoji="1" lang="en-US" altLang="zh-CN" sz="1600" dirty="0">
              <a:latin typeface="Helvetica" pitchFamily="2" charset="0"/>
              <a:ea typeface="Arial Hebrew" charset="-79"/>
              <a:cs typeface="Arial Hebrew" charset="-79"/>
            </a:endParaRPr>
          </a:p>
          <a:p>
            <a:r>
              <a:rPr lang="en-US" altLang="zh-CN" dirty="0">
                <a:latin typeface="Helvetica" pitchFamily="2" charset="0"/>
                <a:ea typeface="Arial Hebrew" charset="-79"/>
                <a:cs typeface="Arial Hebrew" charset="-79"/>
              </a:rPr>
              <a:t>7 files, over 13,000 lines, 44 functions with intensive pointer operations</a:t>
            </a:r>
          </a:p>
        </p:txBody>
      </p:sp>
      <p:sp>
        <p:nvSpPr>
          <p:cNvPr id="11" name="文本框 10">
            <a:extLst>
              <a:ext uri="{FF2B5EF4-FFF2-40B4-BE49-F238E27FC236}">
                <a16:creationId xmlns:a16="http://schemas.microsoft.com/office/drawing/2014/main" id="{D2917E2D-5210-8A4E-B1A5-0C638551C8F9}"/>
              </a:ext>
            </a:extLst>
          </p:cNvPr>
          <p:cNvSpPr txBox="1"/>
          <p:nvPr/>
        </p:nvSpPr>
        <p:spPr>
          <a:xfrm>
            <a:off x="1126964" y="5095027"/>
            <a:ext cx="4128624" cy="923330"/>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Needle in a Haystack </a:t>
            </a:r>
          </a:p>
          <a:p>
            <a:endParaRPr kumimoji="1" lang="en-US" altLang="zh-CN" sz="1600" dirty="0">
              <a:latin typeface="Helvetica" pitchFamily="2" charset="0"/>
              <a:ea typeface="Arial Hebrew" charset="-79"/>
              <a:cs typeface="Arial Hebrew" charset="-79"/>
            </a:endParaRPr>
          </a:p>
          <a:p>
            <a:r>
              <a:rPr lang="en-US" altLang="zh-CN" dirty="0" err="1">
                <a:latin typeface="Helvetica" pitchFamily="2" charset="0"/>
                <a:ea typeface="Arial Hebrew" charset="-79"/>
                <a:cs typeface="Arial Hebrew" charset="-79"/>
              </a:rPr>
              <a:t>memcpy</a:t>
            </a:r>
            <a:r>
              <a:rPr lang="en-US" altLang="zh-CN" dirty="0">
                <a:latin typeface="Helvetica" pitchFamily="2" charset="0"/>
                <a:ea typeface="Arial Hebrew" charset="-79"/>
                <a:cs typeface="Arial Hebrew" charset="-79"/>
              </a:rPr>
              <a:t>: 647 places in over 100 files</a:t>
            </a:r>
          </a:p>
        </p:txBody>
      </p:sp>
      <p:sp>
        <p:nvSpPr>
          <p:cNvPr id="12" name="矩形 11">
            <a:extLst>
              <a:ext uri="{FF2B5EF4-FFF2-40B4-BE49-F238E27FC236}">
                <a16:creationId xmlns:a16="http://schemas.microsoft.com/office/drawing/2014/main" id="{5033FE4F-E039-4642-BB46-6AA0897A6C4A}"/>
              </a:ext>
            </a:extLst>
          </p:cNvPr>
          <p:cNvSpPr/>
          <p:nvPr/>
        </p:nvSpPr>
        <p:spPr>
          <a:xfrm>
            <a:off x="6622723" y="6385225"/>
            <a:ext cx="3995004"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err="1">
                <a:solidFill>
                  <a:schemeClr val="bg1">
                    <a:lumMod val="50000"/>
                  </a:schemeClr>
                </a:solidFill>
                <a:latin typeface="Helvetica" pitchFamily="2" charset="0"/>
                <a:ea typeface="Arial Hebrew" charset="-79"/>
                <a:cs typeface="Arial Hebrew" charset="-79"/>
                <a:sym typeface="+mn-lt"/>
              </a:rPr>
              <a:t>Bessey</a:t>
            </a:r>
            <a:r>
              <a:rPr lang="en-US" altLang="zh-CN" sz="1600" dirty="0">
                <a:solidFill>
                  <a:schemeClr val="bg1">
                    <a:lumMod val="50000"/>
                  </a:schemeClr>
                </a:solidFill>
                <a:latin typeface="Helvetica" pitchFamily="2" charset="0"/>
                <a:ea typeface="Arial Hebrew" charset="-79"/>
                <a:cs typeface="Arial Hebrew" charset="-79"/>
                <a:sym typeface="+mn-lt"/>
              </a:rPr>
              <a:t> et al. 2010; Sadowski et al. 2018]</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spTree>
    <p:custDataLst>
      <p:tags r:id="rId1"/>
    </p:custDataLst>
    <p:extLst>
      <p:ext uri="{BB962C8B-B14F-4D97-AF65-F5344CB8AC3E}">
        <p14:creationId xmlns:p14="http://schemas.microsoft.com/office/powerpoint/2010/main" val="2263405280"/>
      </p:ext>
    </p:extLst>
  </p:cSld>
  <p:clrMapOvr>
    <a:masterClrMapping/>
  </p:clrMapOvr>
  <mc:AlternateContent xmlns:mc="http://schemas.openxmlformats.org/markup-compatibility/2006" xmlns:p14="http://schemas.microsoft.com/office/powerpoint/2010/main">
    <mc:Choice Requires="p14">
      <p:transition spd="slow" p14:dur="2000" advTm="69846"/>
    </mc:Choice>
    <mc:Fallback xmlns="">
      <p:transition spd="slow" advTm="698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F9091-27AF-574A-8261-6AAADAEC820B}"/>
              </a:ext>
            </a:extLst>
          </p:cNvPr>
          <p:cNvSpPr>
            <a:spLocks noGrp="1"/>
          </p:cNvSpPr>
          <p:nvPr>
            <p:ph type="title"/>
          </p:nvPr>
        </p:nvSpPr>
        <p:spPr/>
        <p:txBody>
          <a:bodyPr/>
          <a:lstStyle/>
          <a:p>
            <a:r>
              <a:rPr kumimoji="1" lang="en-US" altLang="zh-CN" dirty="0"/>
              <a:t>Design Requirements to Stop Heart Bleeding</a:t>
            </a:r>
            <a:endParaRPr kumimoji="1" lang="zh-CN" altLang="en-US" dirty="0"/>
          </a:p>
        </p:txBody>
      </p:sp>
      <p:sp>
        <p:nvSpPr>
          <p:cNvPr id="4" name="灯片编号占位符 3">
            <a:extLst>
              <a:ext uri="{FF2B5EF4-FFF2-40B4-BE49-F238E27FC236}">
                <a16:creationId xmlns:a16="http://schemas.microsoft.com/office/drawing/2014/main" id="{8720EF0C-942E-7240-B2F1-ACF7F8664DCF}"/>
              </a:ext>
            </a:extLst>
          </p:cNvPr>
          <p:cNvSpPr>
            <a:spLocks noGrp="1"/>
          </p:cNvSpPr>
          <p:nvPr>
            <p:ph type="sldNum" sz="quarter" idx="12"/>
          </p:nvPr>
        </p:nvSpPr>
        <p:spPr/>
        <p:txBody>
          <a:bodyPr/>
          <a:lstStyle/>
          <a:p>
            <a:fld id="{C53D9380-AD50-0C4E-BD20-74B8F0FD34CE}" type="slidenum">
              <a:rPr kumimoji="1" lang="zh-CN" altLang="en-US" smtClean="0"/>
              <a:t>12</a:t>
            </a:fld>
            <a:endParaRPr kumimoji="1" lang="zh-CN" altLang="en-US"/>
          </a:p>
        </p:txBody>
      </p:sp>
      <p:sp>
        <p:nvSpPr>
          <p:cNvPr id="6" name="文本框 5">
            <a:extLst>
              <a:ext uri="{FF2B5EF4-FFF2-40B4-BE49-F238E27FC236}">
                <a16:creationId xmlns:a16="http://schemas.microsoft.com/office/drawing/2014/main" id="{E930D61B-3CF8-9F41-AF94-9F207757430E}"/>
              </a:ext>
            </a:extLst>
          </p:cNvPr>
          <p:cNvSpPr txBox="1"/>
          <p:nvPr/>
        </p:nvSpPr>
        <p:spPr>
          <a:xfrm>
            <a:off x="6601576" y="3322122"/>
            <a:ext cx="4702630" cy="1200329"/>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High Recall</a:t>
            </a:r>
          </a:p>
          <a:p>
            <a:endParaRPr kumimoji="1" lang="en-US" altLang="zh-CN" sz="1600" dirty="0">
              <a:latin typeface="Helvetica" pitchFamily="2" charset="0"/>
              <a:ea typeface="Arial Hebrew" charset="-79"/>
              <a:cs typeface="Arial Hebrew" charset="-79"/>
            </a:endParaRPr>
          </a:p>
          <a:p>
            <a:r>
              <a:rPr kumimoji="1" lang="en-US" altLang="zh-CN" dirty="0">
                <a:latin typeface="Helvetica" pitchFamily="2" charset="0"/>
                <a:ea typeface="Arial Hebrew" charset="-79"/>
                <a:cs typeface="Arial Hebrew" charset="-79"/>
              </a:rPr>
              <a:t>Understand memory operations and deep calling contexts</a:t>
            </a:r>
            <a:endParaRPr kumimoji="1" lang="zh-CN" altLang="en-US" dirty="0">
              <a:latin typeface="Helvetica" pitchFamily="2" charset="0"/>
              <a:ea typeface="Arial Hebrew" charset="-79"/>
              <a:cs typeface="Arial Hebrew" charset="-79"/>
            </a:endParaRPr>
          </a:p>
        </p:txBody>
      </p:sp>
      <p:sp>
        <p:nvSpPr>
          <p:cNvPr id="7" name="文本框 6">
            <a:extLst>
              <a:ext uri="{FF2B5EF4-FFF2-40B4-BE49-F238E27FC236}">
                <a16:creationId xmlns:a16="http://schemas.microsoft.com/office/drawing/2014/main" id="{D06F068A-A4B8-7143-A362-7D28C18178D1}"/>
              </a:ext>
            </a:extLst>
          </p:cNvPr>
          <p:cNvSpPr txBox="1"/>
          <p:nvPr/>
        </p:nvSpPr>
        <p:spPr>
          <a:xfrm>
            <a:off x="6601576" y="1818727"/>
            <a:ext cx="4702630" cy="923330"/>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Very Fast (5-10 Hours)</a:t>
            </a:r>
          </a:p>
          <a:p>
            <a:endParaRPr kumimoji="1" lang="en-US" altLang="zh-CN" sz="1600" dirty="0">
              <a:latin typeface="Helvetica" pitchFamily="2" charset="0"/>
              <a:ea typeface="Arial Hebrew" charset="-79"/>
              <a:cs typeface="Arial Hebrew" charset="-79"/>
            </a:endParaRPr>
          </a:p>
          <a:p>
            <a:r>
              <a:rPr kumimoji="1" lang="en-US" altLang="zh-CN" dirty="0">
                <a:latin typeface="Helvetica" pitchFamily="2" charset="0"/>
                <a:ea typeface="Arial Hebrew" charset="-79"/>
                <a:cs typeface="Arial Hebrew" charset="-79"/>
              </a:rPr>
              <a:t>Scale to millions of lines of code</a:t>
            </a:r>
            <a:endParaRPr kumimoji="1" lang="zh-CN" altLang="en-US" dirty="0">
              <a:latin typeface="Helvetica" pitchFamily="2" charset="0"/>
              <a:ea typeface="Arial Hebrew" charset="-79"/>
              <a:cs typeface="Arial Hebrew" charset="-79"/>
            </a:endParaRPr>
          </a:p>
        </p:txBody>
      </p:sp>
      <p:sp>
        <p:nvSpPr>
          <p:cNvPr id="8" name="文本框 7">
            <a:extLst>
              <a:ext uri="{FF2B5EF4-FFF2-40B4-BE49-F238E27FC236}">
                <a16:creationId xmlns:a16="http://schemas.microsoft.com/office/drawing/2014/main" id="{63954055-EA05-5545-81B4-2334B79386E8}"/>
              </a:ext>
            </a:extLst>
          </p:cNvPr>
          <p:cNvSpPr txBox="1"/>
          <p:nvPr/>
        </p:nvSpPr>
        <p:spPr>
          <a:xfrm>
            <a:off x="6601576" y="5090958"/>
            <a:ext cx="4933932" cy="923330"/>
          </a:xfrm>
          <a:prstGeom prst="rect">
            <a:avLst/>
          </a:prstGeom>
          <a:solidFill>
            <a:srgbClr val="FFFFFF"/>
          </a:solidFill>
        </p:spPr>
        <p:txBody>
          <a:bodyPr wrap="square" rtlCol="0">
            <a:spAutoFit/>
          </a:bodyPr>
          <a:lstStyle/>
          <a:p>
            <a:r>
              <a:rPr kumimoji="1" lang="en-US" altLang="zh-CN" sz="2000" b="1" dirty="0">
                <a:latin typeface="Helvetica" pitchFamily="2" charset="0"/>
                <a:ea typeface="Arial Hebrew" charset="-79"/>
                <a:cs typeface="Arial Hebrew" charset="-79"/>
              </a:rPr>
              <a:t>Good Precision (&lt; 30% False Positives)</a:t>
            </a:r>
          </a:p>
          <a:p>
            <a:endParaRPr kumimoji="1" lang="en-US" altLang="zh-CN" sz="1600" dirty="0">
              <a:latin typeface="Helvetica" pitchFamily="2" charset="0"/>
              <a:ea typeface="Arial Hebrew" charset="-79"/>
              <a:cs typeface="Arial Hebrew" charset="-79"/>
            </a:endParaRPr>
          </a:p>
          <a:p>
            <a:r>
              <a:rPr kumimoji="1" lang="en-US" altLang="zh-CN" dirty="0">
                <a:latin typeface="Helvetica" pitchFamily="2" charset="0"/>
                <a:ea typeface="Arial Hebrew" charset="-79"/>
                <a:cs typeface="Arial Hebrew" charset="-79"/>
              </a:rPr>
              <a:t>Understand complex path conditions</a:t>
            </a:r>
            <a:endParaRPr kumimoji="1" lang="zh-CN" altLang="en-US" dirty="0">
              <a:latin typeface="Helvetica" pitchFamily="2" charset="0"/>
              <a:ea typeface="Arial Hebrew" charset="-79"/>
              <a:cs typeface="Arial Hebrew" charset="-79"/>
            </a:endParaRPr>
          </a:p>
        </p:txBody>
      </p:sp>
      <p:sp>
        <p:nvSpPr>
          <p:cNvPr id="12" name="矩形 11">
            <a:extLst>
              <a:ext uri="{FF2B5EF4-FFF2-40B4-BE49-F238E27FC236}">
                <a16:creationId xmlns:a16="http://schemas.microsoft.com/office/drawing/2014/main" id="{5033FE4F-E039-4642-BB46-6AA0897A6C4A}"/>
              </a:ext>
            </a:extLst>
          </p:cNvPr>
          <p:cNvSpPr/>
          <p:nvPr/>
        </p:nvSpPr>
        <p:spPr>
          <a:xfrm>
            <a:off x="6622723" y="6385225"/>
            <a:ext cx="3995004"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err="1">
                <a:solidFill>
                  <a:schemeClr val="bg1">
                    <a:lumMod val="50000"/>
                  </a:schemeClr>
                </a:solidFill>
                <a:latin typeface="Helvetica" pitchFamily="2" charset="0"/>
                <a:ea typeface="Arial Hebrew" charset="-79"/>
                <a:cs typeface="Arial Hebrew" charset="-79"/>
                <a:sym typeface="+mn-lt"/>
              </a:rPr>
              <a:t>Bessey</a:t>
            </a:r>
            <a:r>
              <a:rPr lang="en-US" altLang="zh-CN" sz="1600" dirty="0">
                <a:solidFill>
                  <a:schemeClr val="bg1">
                    <a:lumMod val="50000"/>
                  </a:schemeClr>
                </a:solidFill>
                <a:latin typeface="Helvetica" pitchFamily="2" charset="0"/>
                <a:ea typeface="Arial Hebrew" charset="-79"/>
                <a:cs typeface="Arial Hebrew" charset="-79"/>
                <a:sym typeface="+mn-lt"/>
              </a:rPr>
              <a:t> et al. 2010; Sadowski et al. 2018]</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pic>
        <p:nvPicPr>
          <p:cNvPr id="13" name="图片 12">
            <a:extLst>
              <a:ext uri="{FF2B5EF4-FFF2-40B4-BE49-F238E27FC236}">
                <a16:creationId xmlns:a16="http://schemas.microsoft.com/office/drawing/2014/main" id="{5DAAFEE7-5E56-3441-85BF-754836BD1F9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7345" y="2389006"/>
            <a:ext cx="3525535" cy="3068521"/>
          </a:xfrm>
          <a:prstGeom prst="rect">
            <a:avLst/>
          </a:prstGeom>
        </p:spPr>
      </p:pic>
      <p:sp>
        <p:nvSpPr>
          <p:cNvPr id="14" name="文本框 13">
            <a:extLst>
              <a:ext uri="{FF2B5EF4-FFF2-40B4-BE49-F238E27FC236}">
                <a16:creationId xmlns:a16="http://schemas.microsoft.com/office/drawing/2014/main" id="{3EC2EE53-B484-0447-89F2-5953BBACD0CF}"/>
              </a:ext>
            </a:extLst>
          </p:cNvPr>
          <p:cNvSpPr txBox="1"/>
          <p:nvPr/>
        </p:nvSpPr>
        <p:spPr>
          <a:xfrm>
            <a:off x="590348" y="5457527"/>
            <a:ext cx="926857" cy="400110"/>
          </a:xfrm>
          <a:prstGeom prst="rect">
            <a:avLst/>
          </a:prstGeom>
          <a:noFill/>
        </p:spPr>
        <p:txBody>
          <a:bodyPr wrap="none" rtlCol="0">
            <a:spAutoFit/>
          </a:bodyPr>
          <a:lstStyle/>
          <a:p>
            <a:r>
              <a:rPr kumimoji="1" lang="en-US" altLang="zh-CN" sz="2000" dirty="0">
                <a:latin typeface="Helvetica" pitchFamily="2" charset="0"/>
              </a:rPr>
              <a:t>Speed</a:t>
            </a:r>
            <a:endParaRPr kumimoji="1" lang="zh-CN" altLang="en-US" sz="2000" dirty="0">
              <a:latin typeface="Helvetica" pitchFamily="2" charset="0"/>
            </a:endParaRPr>
          </a:p>
        </p:txBody>
      </p:sp>
      <p:sp>
        <p:nvSpPr>
          <p:cNvPr id="15" name="文本框 14">
            <a:extLst>
              <a:ext uri="{FF2B5EF4-FFF2-40B4-BE49-F238E27FC236}">
                <a16:creationId xmlns:a16="http://schemas.microsoft.com/office/drawing/2014/main" id="{594E1F53-8A98-934D-A7EB-80F510CB924C}"/>
              </a:ext>
            </a:extLst>
          </p:cNvPr>
          <p:cNvSpPr txBox="1"/>
          <p:nvPr/>
        </p:nvSpPr>
        <p:spPr>
          <a:xfrm>
            <a:off x="4882270" y="5453021"/>
            <a:ext cx="1241045" cy="400110"/>
          </a:xfrm>
          <a:prstGeom prst="rect">
            <a:avLst/>
          </a:prstGeom>
          <a:noFill/>
        </p:spPr>
        <p:txBody>
          <a:bodyPr wrap="none" rtlCol="0">
            <a:spAutoFit/>
          </a:bodyPr>
          <a:lstStyle/>
          <a:p>
            <a:r>
              <a:rPr kumimoji="1" lang="en-US" altLang="zh-CN" sz="2000" dirty="0">
                <a:latin typeface="Helvetica" pitchFamily="2" charset="0"/>
              </a:rPr>
              <a:t>Precision</a:t>
            </a:r>
            <a:endParaRPr kumimoji="1" lang="zh-CN" altLang="en-US" sz="2000" dirty="0">
              <a:latin typeface="Helvetica" pitchFamily="2" charset="0"/>
            </a:endParaRPr>
          </a:p>
        </p:txBody>
      </p:sp>
      <p:sp>
        <p:nvSpPr>
          <p:cNvPr id="16" name="文本框 15">
            <a:extLst>
              <a:ext uri="{FF2B5EF4-FFF2-40B4-BE49-F238E27FC236}">
                <a16:creationId xmlns:a16="http://schemas.microsoft.com/office/drawing/2014/main" id="{A3E66E09-8AC9-9640-A55E-6C52278D60AD}"/>
              </a:ext>
            </a:extLst>
          </p:cNvPr>
          <p:cNvSpPr txBox="1"/>
          <p:nvPr/>
        </p:nvSpPr>
        <p:spPr>
          <a:xfrm>
            <a:off x="2740309" y="1960109"/>
            <a:ext cx="899605" cy="400110"/>
          </a:xfrm>
          <a:prstGeom prst="rect">
            <a:avLst/>
          </a:prstGeom>
          <a:noFill/>
        </p:spPr>
        <p:txBody>
          <a:bodyPr wrap="none" rtlCol="0">
            <a:spAutoFit/>
          </a:bodyPr>
          <a:lstStyle/>
          <a:p>
            <a:r>
              <a:rPr kumimoji="1" lang="en-US" altLang="zh-CN" sz="2000" dirty="0">
                <a:latin typeface="Helvetica" pitchFamily="2" charset="0"/>
              </a:rPr>
              <a:t>Recall</a:t>
            </a:r>
            <a:endParaRPr kumimoji="1" lang="zh-CN" altLang="en-US" sz="2000" dirty="0">
              <a:latin typeface="Helvetica" pitchFamily="2" charset="0"/>
            </a:endParaRPr>
          </a:p>
        </p:txBody>
      </p:sp>
      <p:sp>
        <p:nvSpPr>
          <p:cNvPr id="3" name="三角形 2">
            <a:extLst>
              <a:ext uri="{FF2B5EF4-FFF2-40B4-BE49-F238E27FC236}">
                <a16:creationId xmlns:a16="http://schemas.microsoft.com/office/drawing/2014/main" id="{1C6D605E-AB3F-E54D-8ECE-D7A347090F32}"/>
              </a:ext>
            </a:extLst>
          </p:cNvPr>
          <p:cNvSpPr/>
          <p:nvPr/>
        </p:nvSpPr>
        <p:spPr>
          <a:xfrm>
            <a:off x="1872031" y="2849604"/>
            <a:ext cx="2636159" cy="2304100"/>
          </a:xfrm>
          <a:prstGeom prst="triangl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681069634"/>
      </p:ext>
    </p:extLst>
  </p:cSld>
  <p:clrMapOvr>
    <a:masterClrMapping/>
  </p:clrMapOvr>
  <mc:AlternateContent xmlns:mc="http://schemas.openxmlformats.org/markup-compatibility/2006" xmlns:p14="http://schemas.microsoft.com/office/powerpoint/2010/main">
    <mc:Choice Requires="p14">
      <p:transition spd="slow" p14:dur="2000" advTm="9137"/>
    </mc:Choice>
    <mc:Fallback xmlns="">
      <p:transition spd="slow" advTm="91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89EDB-C0E2-6E49-B757-467BEFA7AC5E}"/>
              </a:ext>
            </a:extLst>
          </p:cNvPr>
          <p:cNvSpPr>
            <a:spLocks noGrp="1"/>
          </p:cNvSpPr>
          <p:nvPr>
            <p:ph type="title"/>
          </p:nvPr>
        </p:nvSpPr>
        <p:spPr/>
        <p:txBody>
          <a:bodyPr/>
          <a:lstStyle/>
          <a:p>
            <a:r>
              <a:rPr kumimoji="1" lang="en-US" altLang="zh-CN" dirty="0"/>
              <a:t>Stop Heart from Bleeding</a:t>
            </a:r>
            <a:endParaRPr kumimoji="1" lang="zh-CN" altLang="en-US" dirty="0"/>
          </a:p>
        </p:txBody>
      </p:sp>
      <p:sp>
        <p:nvSpPr>
          <p:cNvPr id="23" name="文本框 22">
            <a:extLst>
              <a:ext uri="{FF2B5EF4-FFF2-40B4-BE49-F238E27FC236}">
                <a16:creationId xmlns:a16="http://schemas.microsoft.com/office/drawing/2014/main" id="{34D2D15B-6107-C741-B0FD-35AB6235C5FF}"/>
              </a:ext>
            </a:extLst>
          </p:cNvPr>
          <p:cNvSpPr txBox="1"/>
          <p:nvPr/>
        </p:nvSpPr>
        <p:spPr>
          <a:xfrm>
            <a:off x="1721036" y="1815380"/>
            <a:ext cx="8997180" cy="1368528"/>
          </a:xfrm>
          <a:prstGeom prst="snip2DiagRect">
            <a:avLst/>
          </a:prstGeom>
          <a:solidFill>
            <a:schemeClr val="tx2">
              <a:lumMod val="20000"/>
              <a:lumOff val="80000"/>
            </a:schemeClr>
          </a:solidFill>
        </p:spPr>
        <p:txBody>
          <a:bodyPr wrap="square" rtlCol="0">
            <a:spAutoFit/>
          </a:bodyPr>
          <a:lstStyle/>
          <a:p>
            <a:pPr>
              <a:lnSpc>
                <a:spcPct val="150000"/>
              </a:lnSpc>
            </a:pPr>
            <a:r>
              <a:rPr kumimoji="1" lang="en-US" altLang="zh-CN" sz="2400" b="1" dirty="0">
                <a:latin typeface="Helvetica" pitchFamily="2" charset="0"/>
              </a:rPr>
              <a:t>Escaping from the Pointer Trap</a:t>
            </a:r>
            <a:endParaRPr kumimoji="1" lang="en-US" altLang="zh-CN" sz="2400" dirty="0">
              <a:latin typeface="Helvetica" pitchFamily="2" charset="0"/>
            </a:endParaRPr>
          </a:p>
          <a:p>
            <a:pPr marL="742950" lvl="1" indent="-285750">
              <a:lnSpc>
                <a:spcPct val="150000"/>
              </a:lnSpc>
              <a:buFont typeface="Arial" panose="020B0604020202020204" pitchFamily="34" charset="0"/>
              <a:buChar char="•"/>
            </a:pPr>
            <a:r>
              <a:rPr kumimoji="1" lang="en-US" altLang="zh-CN" sz="2400" dirty="0">
                <a:latin typeface="Helvetica" pitchFamily="2" charset="0"/>
              </a:rPr>
              <a:t>Building precise program intermediate representation</a:t>
            </a:r>
            <a:endParaRPr kumimoji="1" lang="zh-CN" altLang="en-US" sz="2400" dirty="0">
              <a:latin typeface="Helvetica" pitchFamily="2" charset="0"/>
            </a:endParaRPr>
          </a:p>
        </p:txBody>
      </p:sp>
      <p:sp>
        <p:nvSpPr>
          <p:cNvPr id="24" name="文本框 23">
            <a:extLst>
              <a:ext uri="{FF2B5EF4-FFF2-40B4-BE49-F238E27FC236}">
                <a16:creationId xmlns:a16="http://schemas.microsoft.com/office/drawing/2014/main" id="{6183BA29-09BE-5441-9EE5-2E17D2AFBF90}"/>
              </a:ext>
            </a:extLst>
          </p:cNvPr>
          <p:cNvSpPr txBox="1"/>
          <p:nvPr/>
        </p:nvSpPr>
        <p:spPr>
          <a:xfrm>
            <a:off x="1721036" y="3436680"/>
            <a:ext cx="8997180" cy="1368528"/>
          </a:xfrm>
          <a:prstGeom prst="snip2DiagRect">
            <a:avLst/>
          </a:prstGeom>
          <a:solidFill>
            <a:schemeClr val="tx2">
              <a:lumMod val="20000"/>
              <a:lumOff val="80000"/>
            </a:schemeClr>
          </a:solidFill>
        </p:spPr>
        <p:txBody>
          <a:bodyPr wrap="square" rtlCol="0">
            <a:spAutoFit/>
          </a:bodyPr>
          <a:lstStyle/>
          <a:p>
            <a:pPr>
              <a:lnSpc>
                <a:spcPct val="150000"/>
              </a:lnSpc>
            </a:pPr>
            <a:r>
              <a:rPr kumimoji="1" lang="en-US" altLang="zh-CN" sz="2400" b="1" dirty="0">
                <a:latin typeface="Helvetica" pitchFamily="2" charset="0"/>
              </a:rPr>
              <a:t>Conquering the Extensional Scalability Problem</a:t>
            </a:r>
            <a:endParaRPr kumimoji="1" lang="en-US" altLang="zh-CN" sz="2400" dirty="0">
              <a:latin typeface="Helvetica" pitchFamily="2" charset="0"/>
            </a:endParaRPr>
          </a:p>
          <a:p>
            <a:pPr marL="742950" lvl="1" indent="-285750">
              <a:lnSpc>
                <a:spcPct val="150000"/>
              </a:lnSpc>
              <a:buFont typeface="Arial" panose="020B0604020202020204" pitchFamily="34" charset="0"/>
              <a:buChar char="•"/>
            </a:pPr>
            <a:r>
              <a:rPr kumimoji="1" lang="en-US" altLang="zh-CN" sz="2400" dirty="0">
                <a:latin typeface="Helvetica" pitchFamily="2" charset="0"/>
              </a:rPr>
              <a:t>Efficiently checking multiple bug types at the same time</a:t>
            </a:r>
            <a:endParaRPr kumimoji="1" lang="zh-CN" altLang="en-US" sz="2400" dirty="0">
              <a:latin typeface="Helvetica" pitchFamily="2" charset="0"/>
            </a:endParaRPr>
          </a:p>
        </p:txBody>
      </p:sp>
      <p:sp>
        <p:nvSpPr>
          <p:cNvPr id="25" name="文本框 24">
            <a:extLst>
              <a:ext uri="{FF2B5EF4-FFF2-40B4-BE49-F238E27FC236}">
                <a16:creationId xmlns:a16="http://schemas.microsoft.com/office/drawing/2014/main" id="{292117B4-D00C-E040-91BB-A9A9A0501050}"/>
              </a:ext>
            </a:extLst>
          </p:cNvPr>
          <p:cNvSpPr txBox="1"/>
          <p:nvPr/>
        </p:nvSpPr>
        <p:spPr>
          <a:xfrm>
            <a:off x="1721036" y="5087256"/>
            <a:ext cx="8997180" cy="1368528"/>
          </a:xfrm>
          <a:prstGeom prst="snip2DiagRect">
            <a:avLst/>
          </a:prstGeom>
          <a:solidFill>
            <a:schemeClr val="tx2">
              <a:lumMod val="20000"/>
              <a:lumOff val="80000"/>
            </a:schemeClr>
          </a:solidFill>
        </p:spPr>
        <p:txBody>
          <a:bodyPr wrap="none" rtlCol="0">
            <a:spAutoFit/>
          </a:bodyPr>
          <a:lstStyle/>
          <a:p>
            <a:pPr>
              <a:lnSpc>
                <a:spcPct val="150000"/>
              </a:lnSpc>
            </a:pPr>
            <a:r>
              <a:rPr kumimoji="1" lang="en-US" altLang="zh-CN" sz="2400" b="1" dirty="0">
                <a:latin typeface="Helvetica" pitchFamily="2" charset="0"/>
              </a:rPr>
              <a:t>Breaking the Limit of Parallelism</a:t>
            </a:r>
            <a:endParaRPr kumimoji="1" lang="en-US" altLang="zh-CN" sz="2400" dirty="0">
              <a:latin typeface="Helvetica" pitchFamily="2" charset="0"/>
            </a:endParaRPr>
          </a:p>
          <a:p>
            <a:pPr marL="742950" lvl="1" indent="-285750">
              <a:lnSpc>
                <a:spcPct val="150000"/>
              </a:lnSpc>
              <a:buFont typeface="Arial" panose="020B0604020202020204" pitchFamily="34" charset="0"/>
              <a:buChar char="•"/>
            </a:pPr>
            <a:r>
              <a:rPr kumimoji="1" lang="en-US" altLang="zh-CN" sz="2400" dirty="0">
                <a:latin typeface="Helvetica" pitchFamily="2" charset="0"/>
              </a:rPr>
              <a:t>Improving the parallelism to take advantage of multi-cores</a:t>
            </a:r>
            <a:endParaRPr kumimoji="1" lang="zh-CN" altLang="en-US" sz="2400" dirty="0">
              <a:latin typeface="Helvetica" pitchFamily="2" charset="0"/>
            </a:endParaRPr>
          </a:p>
        </p:txBody>
      </p:sp>
      <p:sp>
        <p:nvSpPr>
          <p:cNvPr id="27" name="灯片编号占位符 3">
            <a:extLst>
              <a:ext uri="{FF2B5EF4-FFF2-40B4-BE49-F238E27FC236}">
                <a16:creationId xmlns:a16="http://schemas.microsoft.com/office/drawing/2014/main" id="{E2088129-D5A1-5D4C-B17E-01A9124C560A}"/>
              </a:ext>
            </a:extLst>
          </p:cNvPr>
          <p:cNvSpPr>
            <a:spLocks noGrp="1"/>
          </p:cNvSpPr>
          <p:nvPr>
            <p:ph type="sldNum" sz="quarter" idx="12"/>
          </p:nvPr>
        </p:nvSpPr>
        <p:spPr>
          <a:xfrm>
            <a:off x="8610600" y="6356350"/>
            <a:ext cx="2743200" cy="365125"/>
          </a:xfrm>
        </p:spPr>
        <p:txBody>
          <a:bodyPr/>
          <a:lstStyle/>
          <a:p>
            <a:fld id="{C53D9380-AD50-0C4E-BD20-74B8F0FD34CE}" type="slidenum">
              <a:rPr kumimoji="1" lang="zh-CN" altLang="en-US" smtClean="0"/>
              <a:t>13</a:t>
            </a:fld>
            <a:endParaRPr kumimoji="1" lang="zh-CN" altLang="en-US"/>
          </a:p>
        </p:txBody>
      </p:sp>
    </p:spTree>
    <p:extLst>
      <p:ext uri="{BB962C8B-B14F-4D97-AF65-F5344CB8AC3E}">
        <p14:creationId xmlns:p14="http://schemas.microsoft.com/office/powerpoint/2010/main" val="49669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F584F-AD64-D147-BB1A-3325850EC704}"/>
              </a:ext>
            </a:extLst>
          </p:cNvPr>
          <p:cNvSpPr>
            <a:spLocks noGrp="1"/>
          </p:cNvSpPr>
          <p:nvPr>
            <p:ph type="title"/>
          </p:nvPr>
        </p:nvSpPr>
        <p:spPr/>
        <p:txBody>
          <a:bodyPr/>
          <a:lstStyle/>
          <a:p>
            <a:r>
              <a:rPr kumimoji="1" lang="en-US" altLang="zh-CN" dirty="0"/>
              <a:t>Research Impact - I</a:t>
            </a:r>
            <a:endParaRPr kumimoji="1" lang="zh-CN" altLang="en-US" dirty="0"/>
          </a:p>
        </p:txBody>
      </p:sp>
      <p:sp>
        <p:nvSpPr>
          <p:cNvPr id="3" name="内容占位符 2">
            <a:extLst>
              <a:ext uri="{FF2B5EF4-FFF2-40B4-BE49-F238E27FC236}">
                <a16:creationId xmlns:a16="http://schemas.microsoft.com/office/drawing/2014/main" id="{04C376CD-CD51-974D-A4F5-85009CCD7D28}"/>
              </a:ext>
            </a:extLst>
          </p:cNvPr>
          <p:cNvSpPr>
            <a:spLocks noGrp="1"/>
          </p:cNvSpPr>
          <p:nvPr>
            <p:ph idx="1"/>
          </p:nvPr>
        </p:nvSpPr>
        <p:spPr>
          <a:xfrm>
            <a:off x="838200" y="1825624"/>
            <a:ext cx="10515600" cy="4879975"/>
          </a:xfrm>
        </p:spPr>
        <p:txBody>
          <a:bodyPr>
            <a:normAutofit/>
          </a:bodyPr>
          <a:lstStyle/>
          <a:p>
            <a:r>
              <a:rPr kumimoji="1" lang="en-US" altLang="zh-CN" dirty="0"/>
              <a:t>Detecting </a:t>
            </a:r>
            <a:r>
              <a:rPr kumimoji="1" lang="en-US" altLang="zh-CN" sz="2400" dirty="0"/>
              <a:t>Hundreds</a:t>
            </a:r>
            <a:r>
              <a:rPr kumimoji="1" lang="en-US" altLang="zh-CN" dirty="0"/>
              <a:t> of Real Bugs in Open-Source Software</a:t>
            </a:r>
          </a:p>
          <a:p>
            <a:endParaRPr kumimoji="1" lang="en-US" altLang="zh-CN" sz="2200" dirty="0">
              <a:solidFill>
                <a:schemeClr val="tx1">
                  <a:lumMod val="50000"/>
                  <a:lumOff val="50000"/>
                </a:schemeClr>
              </a:solidFill>
              <a:latin typeface="Helvetica" pitchFamily="2" charset="0"/>
            </a:endParaRPr>
          </a:p>
          <a:p>
            <a:pPr lvl="1"/>
            <a:r>
              <a:rPr kumimoji="1" lang="en-US" altLang="zh-CN" sz="2000" dirty="0">
                <a:solidFill>
                  <a:schemeClr val="tx1">
                    <a:lumMod val="50000"/>
                    <a:lumOff val="50000"/>
                  </a:schemeClr>
                </a:solidFill>
                <a:latin typeface="Helvetica" pitchFamily="2" charset="0"/>
              </a:rPr>
              <a:t>Firefox, MySQL, Python, Apache, </a:t>
            </a:r>
            <a:r>
              <a:rPr kumimoji="1" lang="en-US" altLang="zh-CN" sz="2000" dirty="0" err="1">
                <a:solidFill>
                  <a:schemeClr val="tx1">
                    <a:lumMod val="50000"/>
                    <a:lumOff val="50000"/>
                  </a:schemeClr>
                </a:solidFill>
                <a:latin typeface="Helvetica" pitchFamily="2" charset="0"/>
              </a:rPr>
              <a:t>Redis</a:t>
            </a:r>
            <a:r>
              <a:rPr kumimoji="1" lang="en-US" altLang="zh-CN" sz="2000" dirty="0">
                <a:solidFill>
                  <a:schemeClr val="tx1">
                    <a:lumMod val="50000"/>
                    <a:lumOff val="50000"/>
                  </a:schemeClr>
                </a:solidFill>
                <a:latin typeface="Helvetica" pitchFamily="2" charset="0"/>
              </a:rPr>
              <a:t>, OpenSSL, …</a:t>
            </a:r>
          </a:p>
          <a:p>
            <a:pPr marL="0" indent="0">
              <a:buNone/>
            </a:pPr>
            <a:endParaRPr kumimoji="1" lang="en-US" altLang="zh-CN" dirty="0"/>
          </a:p>
          <a:p>
            <a:r>
              <a:rPr kumimoji="1" lang="en-US" altLang="zh-CN" dirty="0"/>
              <a:t>Being Assigned a </a:t>
            </a:r>
            <a:r>
              <a:rPr kumimoji="1" lang="en-US" altLang="zh-CN" sz="2400" dirty="0"/>
              <a:t>Dozen</a:t>
            </a:r>
            <a:r>
              <a:rPr kumimoji="1" lang="en-US" altLang="zh-CN" dirty="0"/>
              <a:t> of CVE IDs</a:t>
            </a:r>
          </a:p>
          <a:p>
            <a:endParaRPr kumimoji="1" lang="en-US" altLang="zh-CN" dirty="0"/>
          </a:p>
          <a:p>
            <a:pPr lvl="1"/>
            <a:r>
              <a:rPr kumimoji="1" lang="en-US" altLang="zh-CN" sz="2000" dirty="0">
                <a:solidFill>
                  <a:schemeClr val="tx1">
                    <a:lumMod val="50000"/>
                    <a:lumOff val="50000"/>
                  </a:schemeClr>
                </a:solidFill>
                <a:latin typeface="Helvetica" pitchFamily="2" charset="0"/>
              </a:rPr>
              <a:t>CVE-2017-14952, </a:t>
            </a:r>
          </a:p>
          <a:p>
            <a:pPr lvl="1"/>
            <a:r>
              <a:rPr kumimoji="1" lang="en-US" altLang="zh-CN" sz="2000" dirty="0">
                <a:solidFill>
                  <a:schemeClr val="tx1">
                    <a:lumMod val="50000"/>
                    <a:lumOff val="50000"/>
                  </a:schemeClr>
                </a:solidFill>
                <a:latin typeface="Helvetica" pitchFamily="2" charset="0"/>
              </a:rPr>
              <a:t>CVE-2017-14952, </a:t>
            </a:r>
          </a:p>
          <a:p>
            <a:pPr lvl="1"/>
            <a:r>
              <a:rPr kumimoji="1" lang="en-US" altLang="zh-CN" sz="2000" dirty="0">
                <a:solidFill>
                  <a:schemeClr val="tx1">
                    <a:lumMod val="50000"/>
                    <a:lumOff val="50000"/>
                  </a:schemeClr>
                </a:solidFill>
                <a:latin typeface="Helvetica" pitchFamily="2" charset="0"/>
              </a:rPr>
              <a:t>CVE-2017-15096, </a:t>
            </a:r>
          </a:p>
          <a:p>
            <a:pPr lvl="1"/>
            <a:r>
              <a:rPr kumimoji="1" lang="en-US" altLang="zh-CN" sz="2000" dirty="0">
                <a:solidFill>
                  <a:schemeClr val="tx1">
                    <a:lumMod val="50000"/>
                    <a:lumOff val="50000"/>
                  </a:schemeClr>
                </a:solidFill>
                <a:latin typeface="Helvetica" pitchFamily="2" charset="0"/>
              </a:rPr>
              <a:t>CVE-2018-20786, </a:t>
            </a:r>
          </a:p>
          <a:p>
            <a:pPr lvl="1"/>
            <a:r>
              <a:rPr kumimoji="1" lang="en-US" altLang="zh-CN" sz="2000" dirty="0">
                <a:solidFill>
                  <a:schemeClr val="tx1">
                    <a:lumMod val="50000"/>
                    <a:lumOff val="50000"/>
                  </a:schemeClr>
                </a:solidFill>
                <a:latin typeface="Helvetica" pitchFamily="2" charset="0"/>
              </a:rPr>
              <a:t>…</a:t>
            </a:r>
          </a:p>
        </p:txBody>
      </p:sp>
      <p:pic>
        <p:nvPicPr>
          <p:cNvPr id="8" name="图片 7">
            <a:extLst>
              <a:ext uri="{FF2B5EF4-FFF2-40B4-BE49-F238E27FC236}">
                <a16:creationId xmlns:a16="http://schemas.microsoft.com/office/drawing/2014/main" id="{B53F02CA-FC8B-9B42-B04E-44E17AA759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7054" y="3078163"/>
            <a:ext cx="3064653" cy="3098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249057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6F584F-AD64-D147-BB1A-3325850EC704}"/>
              </a:ext>
            </a:extLst>
          </p:cNvPr>
          <p:cNvSpPr>
            <a:spLocks noGrp="1"/>
          </p:cNvSpPr>
          <p:nvPr>
            <p:ph type="title"/>
          </p:nvPr>
        </p:nvSpPr>
        <p:spPr/>
        <p:txBody>
          <a:bodyPr/>
          <a:lstStyle/>
          <a:p>
            <a:r>
              <a:rPr kumimoji="1" lang="en-US" altLang="zh-CN" dirty="0"/>
              <a:t>Research Impact - II</a:t>
            </a:r>
            <a:endParaRPr kumimoji="1" lang="zh-CN" altLang="en-US" dirty="0"/>
          </a:p>
        </p:txBody>
      </p:sp>
      <p:sp>
        <p:nvSpPr>
          <p:cNvPr id="3" name="内容占位符 2">
            <a:extLst>
              <a:ext uri="{FF2B5EF4-FFF2-40B4-BE49-F238E27FC236}">
                <a16:creationId xmlns:a16="http://schemas.microsoft.com/office/drawing/2014/main" id="{04C376CD-CD51-974D-A4F5-85009CCD7D28}"/>
              </a:ext>
            </a:extLst>
          </p:cNvPr>
          <p:cNvSpPr>
            <a:spLocks noGrp="1"/>
          </p:cNvSpPr>
          <p:nvPr>
            <p:ph idx="1"/>
          </p:nvPr>
        </p:nvSpPr>
        <p:spPr/>
        <p:txBody>
          <a:bodyPr>
            <a:normAutofit/>
          </a:bodyPr>
          <a:lstStyle/>
          <a:p>
            <a:r>
              <a:rPr kumimoji="1" lang="en-US" altLang="zh-CN" sz="2400" dirty="0"/>
              <a:t>Improving the Software Security for Hundreds of Organizations</a:t>
            </a:r>
          </a:p>
          <a:p>
            <a:endParaRPr kumimoji="1" lang="en-US" altLang="zh-CN" sz="2400" dirty="0">
              <a:solidFill>
                <a:schemeClr val="tx1">
                  <a:lumMod val="50000"/>
                  <a:lumOff val="50000"/>
                </a:schemeClr>
              </a:solidFill>
            </a:endParaRPr>
          </a:p>
          <a:p>
            <a:pPr lvl="1"/>
            <a:r>
              <a:rPr kumimoji="1" lang="en-US" altLang="zh-CN" sz="2000" dirty="0">
                <a:solidFill>
                  <a:schemeClr val="tx1">
                    <a:lumMod val="50000"/>
                    <a:lumOff val="50000"/>
                  </a:schemeClr>
                </a:solidFill>
                <a:latin typeface="Helvetica" pitchFamily="2" charset="0"/>
              </a:rPr>
              <a:t>Apple, Microsoft, HP, Adobe, IBM, Audi, Yahoo, …</a:t>
            </a:r>
          </a:p>
          <a:p>
            <a:endParaRPr kumimoji="1" lang="en-US" altLang="zh-CN" dirty="0"/>
          </a:p>
          <a:p>
            <a:endParaRPr kumimoji="1" lang="en-US" altLang="zh-CN" dirty="0"/>
          </a:p>
          <a:p>
            <a:r>
              <a:rPr kumimoji="1" lang="en-US" altLang="zh-CN" sz="2400" dirty="0"/>
              <a:t>Being Used in Many Software Companies</a:t>
            </a:r>
          </a:p>
          <a:p>
            <a:pPr lvl="1"/>
            <a:endParaRPr kumimoji="1" lang="en-US" altLang="zh-CN" sz="1800" dirty="0">
              <a:solidFill>
                <a:schemeClr val="tx1">
                  <a:lumMod val="50000"/>
                  <a:lumOff val="50000"/>
                </a:schemeClr>
              </a:solidFill>
              <a:latin typeface="Helvetica" pitchFamily="2" charset="0"/>
            </a:endParaRPr>
          </a:p>
          <a:p>
            <a:pPr lvl="1"/>
            <a:r>
              <a:rPr kumimoji="1" lang="en-US" altLang="zh-CN" sz="2000" dirty="0">
                <a:solidFill>
                  <a:schemeClr val="tx1">
                    <a:lumMod val="50000"/>
                    <a:lumOff val="50000"/>
                  </a:schemeClr>
                </a:solidFill>
                <a:latin typeface="Helvetica" pitchFamily="2" charset="0"/>
              </a:rPr>
              <a:t>Alibaba, Baidu, </a:t>
            </a:r>
            <a:r>
              <a:rPr kumimoji="1" lang="en-US" altLang="zh-CN" sz="2000" dirty="0" err="1">
                <a:solidFill>
                  <a:schemeClr val="tx1">
                    <a:lumMod val="50000"/>
                    <a:lumOff val="50000"/>
                  </a:schemeClr>
                </a:solidFill>
                <a:latin typeface="Helvetica" pitchFamily="2" charset="0"/>
              </a:rPr>
              <a:t>Wechat</a:t>
            </a:r>
            <a:r>
              <a:rPr kumimoji="1" lang="en-US" altLang="zh-CN" sz="2000" dirty="0">
                <a:solidFill>
                  <a:schemeClr val="tx1">
                    <a:lumMod val="50000"/>
                    <a:lumOff val="50000"/>
                  </a:schemeClr>
                </a:solidFill>
                <a:latin typeface="Helvetica" pitchFamily="2" charset="0"/>
              </a:rPr>
              <a:t>, CASC, …</a:t>
            </a:r>
            <a:endParaRPr kumimoji="1" lang="zh-CN" altLang="en-US" sz="2000" dirty="0">
              <a:solidFill>
                <a:schemeClr val="tx1">
                  <a:lumMod val="50000"/>
                  <a:lumOff val="50000"/>
                </a:schemeClr>
              </a:solidFill>
              <a:latin typeface="Helvetica" pitchFamily="2" charset="0"/>
            </a:endParaRPr>
          </a:p>
          <a:p>
            <a:endParaRPr kumimoji="1" lang="zh-CN" altLang="en-US" dirty="0"/>
          </a:p>
        </p:txBody>
      </p:sp>
      <p:grpSp>
        <p:nvGrpSpPr>
          <p:cNvPr id="4" name="组 1">
            <a:extLst>
              <a:ext uri="{FF2B5EF4-FFF2-40B4-BE49-F238E27FC236}">
                <a16:creationId xmlns:a16="http://schemas.microsoft.com/office/drawing/2014/main" id="{B8075BA4-A208-DF40-AAAD-7A368CB48A31}"/>
              </a:ext>
            </a:extLst>
          </p:cNvPr>
          <p:cNvGrpSpPr/>
          <p:nvPr/>
        </p:nvGrpSpPr>
        <p:grpSpPr>
          <a:xfrm>
            <a:off x="7180475" y="4209143"/>
            <a:ext cx="4751746" cy="2200123"/>
            <a:chOff x="1456944" y="1887728"/>
            <a:chExt cx="9228928" cy="4273118"/>
          </a:xfrm>
        </p:grpSpPr>
        <p:pic>
          <p:nvPicPr>
            <p:cNvPr id="5" name="图片 4">
              <a:extLst>
                <a:ext uri="{FF2B5EF4-FFF2-40B4-BE49-F238E27FC236}">
                  <a16:creationId xmlns:a16="http://schemas.microsoft.com/office/drawing/2014/main" id="{17EB01DF-7607-DE4A-8D68-EDDBA6100B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002" t="-9154" r="-2161" b="-10139"/>
            <a:stretch/>
          </p:blipFill>
          <p:spPr>
            <a:xfrm>
              <a:off x="6369464" y="3706718"/>
              <a:ext cx="1565188" cy="699265"/>
            </a:xfrm>
            <a:prstGeom prst="rect">
              <a:avLst/>
            </a:prstGeom>
            <a:ln>
              <a:noFill/>
            </a:ln>
            <a:effectLst>
              <a:outerShdw blurRad="190500" algn="tl" rotWithShape="0">
                <a:srgbClr val="000000">
                  <a:alpha val="70000"/>
                </a:srgbClr>
              </a:outerShdw>
            </a:effectLst>
          </p:spPr>
        </p:pic>
        <p:pic>
          <p:nvPicPr>
            <p:cNvPr id="6" name="图片 5">
              <a:extLst>
                <a:ext uri="{FF2B5EF4-FFF2-40B4-BE49-F238E27FC236}">
                  <a16:creationId xmlns:a16="http://schemas.microsoft.com/office/drawing/2014/main" id="{9CEDE885-B7C0-7947-A288-CEDA223541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932" r="-6089"/>
            <a:stretch/>
          </p:blipFill>
          <p:spPr>
            <a:xfrm>
              <a:off x="5933327" y="1887728"/>
              <a:ext cx="2042841" cy="660571"/>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BBC5960B-A22E-FF40-A0AF-2C53E330E2D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927" t="-1787" r="-2014" b="-3914"/>
            <a:stretch/>
          </p:blipFill>
          <p:spPr>
            <a:xfrm>
              <a:off x="8120702" y="3721214"/>
              <a:ext cx="2565170" cy="684769"/>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148E5CED-7E64-0E43-8538-44A5DF77F6C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167" t="-11902" r="-3292" b="-4348"/>
            <a:stretch/>
          </p:blipFill>
          <p:spPr>
            <a:xfrm>
              <a:off x="5131568" y="4704351"/>
              <a:ext cx="2054310" cy="145649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58B4EEC3-C918-0048-A407-6245E8FD32D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7404" t="-4555" r="-5536" b="-4324"/>
            <a:stretch/>
          </p:blipFill>
          <p:spPr>
            <a:xfrm>
              <a:off x="7440855" y="4704351"/>
              <a:ext cx="1510841" cy="1456495"/>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433B6473-FD08-754C-AF5F-AAF53EA9737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259536" y="1887728"/>
              <a:ext cx="1471567" cy="1530919"/>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04367099-088B-0840-A7C2-048EED79153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933327" y="2777927"/>
              <a:ext cx="2048634" cy="630423"/>
            </a:xfrm>
            <a:prstGeom prst="rect">
              <a:avLst/>
            </a:prstGeom>
            <a:ln>
              <a:noFill/>
            </a:ln>
            <a:effectLst>
              <a:outerShdw blurRad="190500" algn="tl" rotWithShape="0">
                <a:srgbClr val="000000">
                  <a:alpha val="70000"/>
                </a:srgbClr>
              </a:outerShdw>
            </a:effectLst>
          </p:spPr>
        </p:pic>
        <p:pic>
          <p:nvPicPr>
            <p:cNvPr id="12" name="Picture 12" descr="mage result for node js">
              <a:extLst>
                <a:ext uri="{FF2B5EF4-FFF2-40B4-BE49-F238E27FC236}">
                  <a16:creationId xmlns:a16="http://schemas.microsoft.com/office/drawing/2014/main" id="{2FA25113-82BC-134D-ACD9-B9B192CA2412}"/>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3733" r="-1770"/>
            <a:stretch/>
          </p:blipFill>
          <p:spPr bwMode="auto">
            <a:xfrm>
              <a:off x="1456944" y="4704351"/>
              <a:ext cx="2110318" cy="703440"/>
            </a:xfrm>
            <a:prstGeom prst="rect">
              <a:avLst/>
            </a:prstGeom>
            <a:ln>
              <a:noFill/>
            </a:ln>
            <a:effectLst>
              <a:outerShdw blurRad="190500" algn="tl" rotWithShape="0">
                <a:srgbClr val="000000">
                  <a:alpha val="70000"/>
                </a:srgbClr>
              </a:outerShdw>
            </a:effectLst>
            <a:extLst/>
          </p:spPr>
        </p:pic>
        <p:pic>
          <p:nvPicPr>
            <p:cNvPr id="13" name="Picture 2" descr="mage result for firefox png">
              <a:extLst>
                <a:ext uri="{FF2B5EF4-FFF2-40B4-BE49-F238E27FC236}">
                  <a16:creationId xmlns:a16="http://schemas.microsoft.com/office/drawing/2014/main" id="{1E6CF8A7-AC31-EC4E-850A-72E4A32C402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297438" y="3685711"/>
              <a:ext cx="1885976" cy="7202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4" name="Picture 4" descr="mage result for apple inc png">
              <a:extLst>
                <a:ext uri="{FF2B5EF4-FFF2-40B4-BE49-F238E27FC236}">
                  <a16:creationId xmlns:a16="http://schemas.microsoft.com/office/drawing/2014/main" id="{D78C375B-2AA2-F943-95C9-B155B3F464E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796302" y="3157064"/>
              <a:ext cx="1248919" cy="12489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 name="Picture 6" descr="mage result for freebsd inc png">
              <a:extLst>
                <a:ext uri="{FF2B5EF4-FFF2-40B4-BE49-F238E27FC236}">
                  <a16:creationId xmlns:a16="http://schemas.microsoft.com/office/drawing/2014/main" id="{7EE15A21-BC40-7244-9752-D4741CFACB17}"/>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795650" y="4710137"/>
              <a:ext cx="1092201" cy="10922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Picture 8" descr="mage result for microsoft inc png">
              <a:extLst>
                <a:ext uri="{FF2B5EF4-FFF2-40B4-BE49-F238E27FC236}">
                  <a16:creationId xmlns:a16="http://schemas.microsoft.com/office/drawing/2014/main" id="{0467380E-41B7-9E48-A939-90D953516ACD}"/>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8184185" y="2665244"/>
              <a:ext cx="762803" cy="7534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1430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FD46F-DA72-FE47-82AE-513D9225F6DA}"/>
              </a:ext>
            </a:extLst>
          </p:cNvPr>
          <p:cNvSpPr>
            <a:spLocks noGrp="1"/>
          </p:cNvSpPr>
          <p:nvPr>
            <p:ph type="title"/>
          </p:nvPr>
        </p:nvSpPr>
        <p:spPr>
          <a:xfrm>
            <a:off x="565486" y="2059803"/>
            <a:ext cx="10515600" cy="1325563"/>
          </a:xfrm>
        </p:spPr>
        <p:txBody>
          <a:bodyPr/>
          <a:lstStyle/>
          <a:p>
            <a:r>
              <a:rPr kumimoji="1" lang="en-US" altLang="zh-CN" dirty="0"/>
              <a:t>Technical Contributions</a:t>
            </a:r>
            <a:endParaRPr kumimoji="1" lang="zh-CN" altLang="en-US" dirty="0"/>
          </a:p>
        </p:txBody>
      </p:sp>
      <p:sp>
        <p:nvSpPr>
          <p:cNvPr id="4" name="灯片编号占位符 3">
            <a:extLst>
              <a:ext uri="{FF2B5EF4-FFF2-40B4-BE49-F238E27FC236}">
                <a16:creationId xmlns:a16="http://schemas.microsoft.com/office/drawing/2014/main" id="{A5319DD2-FE20-854C-B813-78ACA2D26E50}"/>
              </a:ext>
            </a:extLst>
          </p:cNvPr>
          <p:cNvSpPr>
            <a:spLocks noGrp="1"/>
          </p:cNvSpPr>
          <p:nvPr>
            <p:ph type="sldNum" sz="quarter" idx="12"/>
          </p:nvPr>
        </p:nvSpPr>
        <p:spPr/>
        <p:txBody>
          <a:bodyPr/>
          <a:lstStyle/>
          <a:p>
            <a:fld id="{C53D9380-AD50-0C4E-BD20-74B8F0FD34CE}" type="slidenum">
              <a:rPr kumimoji="1" lang="zh-CN" altLang="en-US" smtClean="0"/>
              <a:t>16</a:t>
            </a:fld>
            <a:endParaRPr kumimoji="1" lang="zh-CN" altLang="en-US"/>
          </a:p>
        </p:txBody>
      </p:sp>
      <p:cxnSp>
        <p:nvCxnSpPr>
          <p:cNvPr id="5" name="直线连接符 4">
            <a:extLst>
              <a:ext uri="{FF2B5EF4-FFF2-40B4-BE49-F238E27FC236}">
                <a16:creationId xmlns:a16="http://schemas.microsoft.com/office/drawing/2014/main" id="{E4151242-0BEF-804F-A491-7F2E542F0CF2}"/>
              </a:ext>
            </a:extLst>
          </p:cNvPr>
          <p:cNvCxnSpPr/>
          <p:nvPr/>
        </p:nvCxnSpPr>
        <p:spPr>
          <a:xfrm>
            <a:off x="465222" y="3112174"/>
            <a:ext cx="113257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51089DD0-F36F-6B4D-97F3-569819204689}"/>
              </a:ext>
            </a:extLst>
          </p:cNvPr>
          <p:cNvSpPr>
            <a:spLocks noGrp="1"/>
          </p:cNvSpPr>
          <p:nvPr>
            <p:ph idx="1"/>
          </p:nvPr>
        </p:nvSpPr>
        <p:spPr>
          <a:xfrm>
            <a:off x="629654" y="3321198"/>
            <a:ext cx="10515600" cy="1876448"/>
          </a:xfrm>
        </p:spPr>
        <p:txBody>
          <a:bodyPr>
            <a:normAutofit/>
          </a:bodyPr>
          <a:lstStyle/>
          <a:p>
            <a:r>
              <a:rPr kumimoji="1" lang="en-US" altLang="zh-CN" sz="2400" dirty="0"/>
              <a:t>The Target Software Bugs – Value-Flow Problems</a:t>
            </a:r>
          </a:p>
          <a:p>
            <a:r>
              <a:rPr kumimoji="1" lang="en-US" altLang="zh-CN" sz="2400" dirty="0">
                <a:solidFill>
                  <a:schemeClr val="bg1">
                    <a:lumMod val="75000"/>
                  </a:schemeClr>
                </a:solidFill>
              </a:rPr>
              <a:t>Escaping from the Pointer Trap</a:t>
            </a:r>
          </a:p>
          <a:p>
            <a:r>
              <a:rPr kumimoji="1" lang="en-US" altLang="zh-CN" sz="2400" dirty="0">
                <a:solidFill>
                  <a:schemeClr val="bg1">
                    <a:lumMod val="75000"/>
                  </a:schemeClr>
                </a:solidFill>
              </a:rPr>
              <a:t>Conquering the Extensional Scalability Problem</a:t>
            </a:r>
          </a:p>
          <a:p>
            <a:r>
              <a:rPr kumimoji="1" lang="en-US" altLang="zh-CN" sz="2400" dirty="0">
                <a:solidFill>
                  <a:schemeClr val="bg1">
                    <a:lumMod val="75000"/>
                  </a:schemeClr>
                </a:solidFill>
              </a:rPr>
              <a:t>Breaking the Limit of Parallelism</a:t>
            </a:r>
            <a:endParaRPr kumimoji="1" lang="zh-CN" altLang="en-US" sz="2400" dirty="0">
              <a:solidFill>
                <a:schemeClr val="bg1">
                  <a:lumMod val="75000"/>
                </a:schemeClr>
              </a:solidFill>
            </a:endParaRPr>
          </a:p>
        </p:txBody>
      </p:sp>
    </p:spTree>
    <p:extLst>
      <p:ext uri="{BB962C8B-B14F-4D97-AF65-F5344CB8AC3E}">
        <p14:creationId xmlns:p14="http://schemas.microsoft.com/office/powerpoint/2010/main" val="275450026"/>
      </p:ext>
    </p:extLst>
  </p:cSld>
  <p:clrMapOvr>
    <a:masterClrMapping/>
  </p:clrMapOvr>
  <mc:AlternateContent xmlns:mc="http://schemas.openxmlformats.org/markup-compatibility/2006" xmlns:p14="http://schemas.microsoft.com/office/powerpoint/2010/main">
    <mc:Choice Requires="p14">
      <p:transition spd="slow" p14:dur="2000" advTm="4348"/>
    </mc:Choice>
    <mc:Fallback xmlns="">
      <p:transition spd="slow" advTm="434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B34C5-5345-BE48-A48E-47B8B6DBAECF}"/>
              </a:ext>
            </a:extLst>
          </p:cNvPr>
          <p:cNvSpPr>
            <a:spLocks noGrp="1"/>
          </p:cNvSpPr>
          <p:nvPr>
            <p:ph type="title"/>
          </p:nvPr>
        </p:nvSpPr>
        <p:spPr/>
        <p:txBody>
          <a:bodyPr/>
          <a:lstStyle/>
          <a:p>
            <a:r>
              <a:rPr lang="en-US" altLang="zh-CN" dirty="0">
                <a:ea typeface="Times New Roman" charset="0"/>
                <a:cs typeface="Times New Roman" charset="0"/>
              </a:rPr>
              <a:t>Entering the Beast</a:t>
            </a:r>
            <a:endParaRPr kumimoji="1" lang="zh-CN" altLang="en-US" dirty="0"/>
          </a:p>
        </p:txBody>
      </p:sp>
      <p:sp>
        <p:nvSpPr>
          <p:cNvPr id="4" name="灯片编号占位符 3">
            <a:extLst>
              <a:ext uri="{FF2B5EF4-FFF2-40B4-BE49-F238E27FC236}">
                <a16:creationId xmlns:a16="http://schemas.microsoft.com/office/drawing/2014/main" id="{2437C67F-E914-BD47-ACD2-42A59D692C50}"/>
              </a:ext>
            </a:extLst>
          </p:cNvPr>
          <p:cNvSpPr>
            <a:spLocks noGrp="1"/>
          </p:cNvSpPr>
          <p:nvPr>
            <p:ph type="sldNum" sz="quarter" idx="12"/>
          </p:nvPr>
        </p:nvSpPr>
        <p:spPr>
          <a:xfrm>
            <a:off x="8610600" y="6356350"/>
            <a:ext cx="2743200" cy="365125"/>
          </a:xfrm>
        </p:spPr>
        <p:txBody>
          <a:bodyPr/>
          <a:lstStyle/>
          <a:p>
            <a:fld id="{C53D9380-AD50-0C4E-BD20-74B8F0FD34CE}" type="slidenum">
              <a:rPr kumimoji="1" lang="zh-CN" altLang="en-US" smtClean="0"/>
              <a:t>17</a:t>
            </a:fld>
            <a:endParaRPr kumimoji="1" lang="zh-CN" altLang="en-US"/>
          </a:p>
        </p:txBody>
      </p:sp>
      <p:grpSp>
        <p:nvGrpSpPr>
          <p:cNvPr id="3" name="组合 2">
            <a:extLst>
              <a:ext uri="{FF2B5EF4-FFF2-40B4-BE49-F238E27FC236}">
                <a16:creationId xmlns:a16="http://schemas.microsoft.com/office/drawing/2014/main" id="{BD7B4635-0DFB-3746-AF61-629C42FB3D52}"/>
              </a:ext>
            </a:extLst>
          </p:cNvPr>
          <p:cNvGrpSpPr/>
          <p:nvPr/>
        </p:nvGrpSpPr>
        <p:grpSpPr>
          <a:xfrm>
            <a:off x="3430935" y="4504747"/>
            <a:ext cx="5260912" cy="1640102"/>
            <a:chOff x="3840575" y="4438247"/>
            <a:chExt cx="5260912" cy="1640102"/>
          </a:xfrm>
        </p:grpSpPr>
        <p:pic>
          <p:nvPicPr>
            <p:cNvPr id="5" name="Picture 132">
              <a:extLst>
                <a:ext uri="{FF2B5EF4-FFF2-40B4-BE49-F238E27FC236}">
                  <a16:creationId xmlns:a16="http://schemas.microsoft.com/office/drawing/2014/main" id="{CE63CB99-DE8A-0E4F-AD51-EB00943680C5}"/>
                </a:ext>
              </a:extLst>
            </p:cNvPr>
            <p:cNvPicPr>
              <a:picLocks/>
            </p:cNvPicPr>
            <p:nvPr/>
          </p:nvPicPr>
          <p:blipFill>
            <a:blip r:embed="rId4">
              <a:extLst/>
            </a:blip>
            <a:stretch>
              <a:fillRect/>
            </a:stretch>
          </p:blipFill>
          <p:spPr>
            <a:xfrm rot="1852914">
              <a:off x="6847899" y="4652658"/>
              <a:ext cx="1222663" cy="335578"/>
            </a:xfrm>
            <a:prstGeom prst="rect">
              <a:avLst/>
            </a:prstGeom>
          </p:spPr>
        </p:pic>
        <p:pic>
          <p:nvPicPr>
            <p:cNvPr id="6" name="Picture 134">
              <a:extLst>
                <a:ext uri="{FF2B5EF4-FFF2-40B4-BE49-F238E27FC236}">
                  <a16:creationId xmlns:a16="http://schemas.microsoft.com/office/drawing/2014/main" id="{BCB2BEC3-E2C0-9F4E-BCE1-69135EE95979}"/>
                </a:ext>
              </a:extLst>
            </p:cNvPr>
            <p:cNvPicPr>
              <a:picLocks/>
            </p:cNvPicPr>
            <p:nvPr/>
          </p:nvPicPr>
          <p:blipFill>
            <a:blip r:embed="rId5">
              <a:extLst/>
            </a:blip>
            <a:stretch>
              <a:fillRect/>
            </a:stretch>
          </p:blipFill>
          <p:spPr>
            <a:xfrm rot="8100000">
              <a:off x="4771798" y="4592265"/>
              <a:ext cx="938585" cy="330064"/>
            </a:xfrm>
            <a:prstGeom prst="rect">
              <a:avLst/>
            </a:prstGeom>
          </p:spPr>
        </p:pic>
        <p:pic>
          <p:nvPicPr>
            <p:cNvPr id="7" name="Picture 136">
              <a:extLst>
                <a:ext uri="{FF2B5EF4-FFF2-40B4-BE49-F238E27FC236}">
                  <a16:creationId xmlns:a16="http://schemas.microsoft.com/office/drawing/2014/main" id="{B9576B33-357B-D44E-A749-55037D447AF3}"/>
                </a:ext>
              </a:extLst>
            </p:cNvPr>
            <p:cNvPicPr>
              <a:picLocks/>
            </p:cNvPicPr>
            <p:nvPr/>
          </p:nvPicPr>
          <p:blipFill>
            <a:blip r:embed="rId6">
              <a:extLst/>
            </a:blip>
            <a:stretch>
              <a:fillRect/>
            </a:stretch>
          </p:blipFill>
          <p:spPr>
            <a:xfrm rot="5400000">
              <a:off x="5656003" y="4666602"/>
              <a:ext cx="915558" cy="458847"/>
            </a:xfrm>
            <a:prstGeom prst="rect">
              <a:avLst/>
            </a:prstGeom>
          </p:spPr>
        </p:pic>
        <p:sp>
          <p:nvSpPr>
            <p:cNvPr id="8" name="Shape 139">
              <a:extLst>
                <a:ext uri="{FF2B5EF4-FFF2-40B4-BE49-F238E27FC236}">
                  <a16:creationId xmlns:a16="http://schemas.microsoft.com/office/drawing/2014/main" id="{70070816-C82D-E44A-8F1E-28F5305BE5AF}"/>
                </a:ext>
              </a:extLst>
            </p:cNvPr>
            <p:cNvSpPr/>
            <p:nvPr/>
          </p:nvSpPr>
          <p:spPr>
            <a:xfrm>
              <a:off x="3840575" y="5161244"/>
              <a:ext cx="1618975" cy="379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latin typeface="Tw Cen MT"/>
                  <a:ea typeface="Tw Cen MT"/>
                  <a:cs typeface="Tw Cen MT"/>
                  <a:sym typeface="Tw Cen MT"/>
                </a:defRPr>
              </a:lvl1pPr>
            </a:lstStyle>
            <a:p>
              <a:r>
                <a:rPr dirty="0">
                  <a:latin typeface="Helvetica" pitchFamily="2" charset="0"/>
                  <a:ea typeface="Times New Roman" charset="0"/>
                  <a:cs typeface="Times New Roman" charset="0"/>
                </a:rPr>
                <a:t>target memory</a:t>
              </a:r>
            </a:p>
          </p:txBody>
        </p:sp>
        <p:sp>
          <p:nvSpPr>
            <p:cNvPr id="9" name="Shape 140">
              <a:extLst>
                <a:ext uri="{FF2B5EF4-FFF2-40B4-BE49-F238E27FC236}">
                  <a16:creationId xmlns:a16="http://schemas.microsoft.com/office/drawing/2014/main" id="{0C9ED065-6B68-C64D-8517-86FD711F4061}"/>
                </a:ext>
              </a:extLst>
            </p:cNvPr>
            <p:cNvSpPr/>
            <p:nvPr/>
          </p:nvSpPr>
          <p:spPr>
            <a:xfrm>
              <a:off x="5365552" y="5698758"/>
              <a:ext cx="1955308" cy="379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latin typeface="Tw Cen MT"/>
                  <a:ea typeface="Tw Cen MT"/>
                  <a:cs typeface="Tw Cen MT"/>
                  <a:sym typeface="Tw Cen MT"/>
                </a:defRPr>
              </a:lvl1pPr>
            </a:lstStyle>
            <a:p>
              <a:r>
                <a:rPr dirty="0">
                  <a:latin typeface="Helvetica" pitchFamily="2" charset="0"/>
                  <a:ea typeface="Times New Roman" charset="0"/>
                  <a:cs typeface="Times New Roman" charset="0"/>
                </a:rPr>
                <a:t>source memory</a:t>
              </a:r>
            </a:p>
          </p:txBody>
        </p:sp>
        <p:sp>
          <p:nvSpPr>
            <p:cNvPr id="10" name="Shape 141">
              <a:extLst>
                <a:ext uri="{FF2B5EF4-FFF2-40B4-BE49-F238E27FC236}">
                  <a16:creationId xmlns:a16="http://schemas.microsoft.com/office/drawing/2014/main" id="{8697312B-D0E9-FF43-B1DB-379771E6683B}"/>
                </a:ext>
              </a:extLst>
            </p:cNvPr>
            <p:cNvSpPr/>
            <p:nvPr/>
          </p:nvSpPr>
          <p:spPr>
            <a:xfrm>
              <a:off x="7038539" y="5351040"/>
              <a:ext cx="2062948" cy="379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latin typeface="Tw Cen MT"/>
                  <a:ea typeface="Tw Cen MT"/>
                  <a:cs typeface="Tw Cen MT"/>
                  <a:sym typeface="Tw Cen MT"/>
                </a:defRPr>
              </a:lvl1pPr>
            </a:lstStyle>
            <a:p>
              <a:r>
                <a:rPr dirty="0">
                  <a:latin typeface="Helvetica" pitchFamily="2" charset="0"/>
                  <a:ea typeface="Times New Roman" charset="0"/>
                  <a:cs typeface="Times New Roman" charset="0"/>
                </a:rPr>
                <a:t>how many to copy</a:t>
              </a:r>
            </a:p>
          </p:txBody>
        </p:sp>
      </p:grpSp>
      <p:pic>
        <p:nvPicPr>
          <p:cNvPr id="12" name="图片 11">
            <a:extLst>
              <a:ext uri="{FF2B5EF4-FFF2-40B4-BE49-F238E27FC236}">
                <a16:creationId xmlns:a16="http://schemas.microsoft.com/office/drawing/2014/main" id="{13AA3125-8243-944F-AED6-82608014803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00826" y="1438889"/>
            <a:ext cx="1463658" cy="1168700"/>
          </a:xfrm>
          <a:prstGeom prst="rect">
            <a:avLst/>
          </a:prstGeom>
        </p:spPr>
      </p:pic>
      <p:sp>
        <p:nvSpPr>
          <p:cNvPr id="16" name="矩形 15">
            <a:extLst>
              <a:ext uri="{FF2B5EF4-FFF2-40B4-BE49-F238E27FC236}">
                <a16:creationId xmlns:a16="http://schemas.microsoft.com/office/drawing/2014/main" id="{0A41D9CF-FDD2-8946-88A9-18A1D15880D9}"/>
              </a:ext>
            </a:extLst>
          </p:cNvPr>
          <p:cNvSpPr/>
          <p:nvPr/>
        </p:nvSpPr>
        <p:spPr>
          <a:xfrm>
            <a:off x="7994175" y="2633803"/>
            <a:ext cx="2755883" cy="1200329"/>
          </a:xfrm>
          <a:prstGeom prst="rect">
            <a:avLst/>
          </a:prstGeom>
        </p:spPr>
        <p:txBody>
          <a:bodyPr wrap="none">
            <a:spAutoFit/>
          </a:bodyPr>
          <a:lstStyle/>
          <a:p>
            <a:r>
              <a:rPr lang="en-US" altLang="zh-CN" dirty="0" err="1">
                <a:latin typeface="Helvetica" pitchFamily="2" charset="0"/>
              </a:rPr>
              <a:t>BIO_read</a:t>
            </a:r>
            <a:r>
              <a:rPr lang="en-US" altLang="zh-CN" dirty="0">
                <a:latin typeface="Helvetica" pitchFamily="2" charset="0"/>
              </a:rPr>
              <a:t>(…, </a:t>
            </a:r>
            <a:r>
              <a:rPr lang="en-US" altLang="zh-CN" b="1" dirty="0" err="1">
                <a:latin typeface="Helvetica" pitchFamily="2" charset="0"/>
              </a:rPr>
              <a:t>buf</a:t>
            </a:r>
            <a:r>
              <a:rPr lang="en-US" altLang="zh-CN" dirty="0">
                <a:latin typeface="Helvetica" pitchFamily="2" charset="0"/>
              </a:rPr>
              <a:t>, …);</a:t>
            </a:r>
          </a:p>
          <a:p>
            <a:r>
              <a:rPr lang="en-US" altLang="zh-CN" dirty="0">
                <a:latin typeface="Helvetica" pitchFamily="2" charset="0"/>
              </a:rPr>
              <a:t>s-&gt;s3-&gt;</a:t>
            </a:r>
            <a:r>
              <a:rPr lang="en-US" altLang="zh-CN" dirty="0" err="1">
                <a:latin typeface="Helvetica" pitchFamily="2" charset="0"/>
              </a:rPr>
              <a:t>rrec.data</a:t>
            </a:r>
            <a:r>
              <a:rPr lang="en-US" altLang="zh-CN" dirty="0">
                <a:latin typeface="Helvetica" pitchFamily="2" charset="0"/>
              </a:rPr>
              <a:t>[0] = </a:t>
            </a:r>
            <a:r>
              <a:rPr lang="en-US" altLang="zh-CN" b="1" dirty="0" err="1">
                <a:latin typeface="Helvetica" pitchFamily="2" charset="0"/>
              </a:rPr>
              <a:t>buf</a:t>
            </a:r>
            <a:endParaRPr lang="en-US" altLang="zh-CN" b="1" dirty="0">
              <a:latin typeface="Helvetica" pitchFamily="2" charset="0"/>
            </a:endParaRPr>
          </a:p>
          <a:p>
            <a:r>
              <a:rPr lang="en-US" altLang="zh-CN" dirty="0">
                <a:latin typeface="Helvetica" pitchFamily="2" charset="0"/>
              </a:rPr>
              <a:t>p = </a:t>
            </a:r>
            <a:r>
              <a:rPr kumimoji="1" lang="en-US" altLang="zh-CN" dirty="0">
                <a:latin typeface="Helvetica" pitchFamily="2" charset="0"/>
              </a:rPr>
              <a:t>&amp;s-&gt;s3-&gt;</a:t>
            </a:r>
            <a:r>
              <a:rPr kumimoji="1" lang="en-US" altLang="zh-CN" dirty="0" err="1">
                <a:latin typeface="Helvetica" pitchFamily="2" charset="0"/>
              </a:rPr>
              <a:t>rrec.data</a:t>
            </a:r>
            <a:r>
              <a:rPr kumimoji="1" lang="en-US" altLang="zh-CN" dirty="0">
                <a:latin typeface="Helvetica" pitchFamily="2" charset="0"/>
              </a:rPr>
              <a:t>[0]</a:t>
            </a:r>
          </a:p>
          <a:p>
            <a:r>
              <a:rPr kumimoji="1" lang="en-US" altLang="zh-CN" b="1" dirty="0">
                <a:latin typeface="Helvetica" pitchFamily="2" charset="0"/>
              </a:rPr>
              <a:t>payload</a:t>
            </a:r>
            <a:r>
              <a:rPr kumimoji="1" lang="en-US" altLang="zh-CN" dirty="0">
                <a:latin typeface="Helvetica" pitchFamily="2" charset="0"/>
              </a:rPr>
              <a:t> = *p</a:t>
            </a:r>
            <a:endParaRPr kumimoji="1" lang="zh-CN" altLang="en-US" dirty="0">
              <a:latin typeface="Helvetica" pitchFamily="2" charset="0"/>
            </a:endParaRPr>
          </a:p>
        </p:txBody>
      </p:sp>
      <p:sp>
        <p:nvSpPr>
          <p:cNvPr id="20" name="下箭头 19">
            <a:extLst>
              <a:ext uri="{FF2B5EF4-FFF2-40B4-BE49-F238E27FC236}">
                <a16:creationId xmlns:a16="http://schemas.microsoft.com/office/drawing/2014/main" id="{09ED50AC-2068-8445-92B3-492DDF18D7BF}"/>
              </a:ext>
            </a:extLst>
          </p:cNvPr>
          <p:cNvSpPr/>
          <p:nvPr/>
        </p:nvSpPr>
        <p:spPr>
          <a:xfrm rot="4001515">
            <a:off x="7148375" y="3371933"/>
            <a:ext cx="235120" cy="75768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dirty="0"/>
          </a:p>
        </p:txBody>
      </p:sp>
      <p:sp>
        <p:nvSpPr>
          <p:cNvPr id="21" name="文本框 20">
            <a:extLst>
              <a:ext uri="{FF2B5EF4-FFF2-40B4-BE49-F238E27FC236}">
                <a16:creationId xmlns:a16="http://schemas.microsoft.com/office/drawing/2014/main" id="{5FBDCFC4-6117-9B4D-A686-E6FFA934564A}"/>
              </a:ext>
            </a:extLst>
          </p:cNvPr>
          <p:cNvSpPr txBox="1"/>
          <p:nvPr/>
        </p:nvSpPr>
        <p:spPr>
          <a:xfrm>
            <a:off x="3324982" y="3717093"/>
            <a:ext cx="3586238" cy="646331"/>
          </a:xfrm>
          <a:prstGeom prst="rect">
            <a:avLst/>
          </a:prstGeom>
          <a:noFill/>
        </p:spPr>
        <p:txBody>
          <a:bodyPr wrap="none" rtlCol="0">
            <a:spAutoFit/>
          </a:bodyPr>
          <a:lstStyle/>
          <a:p>
            <a:r>
              <a:rPr kumimoji="1" lang="en-US" altLang="zh-CN" dirty="0">
                <a:latin typeface="Helvetica" pitchFamily="2" charset="0"/>
              </a:rPr>
              <a:t>tls1_process_heartbeat</a:t>
            </a:r>
          </a:p>
          <a:p>
            <a:r>
              <a:rPr kumimoji="1" lang="en-US" altLang="zh-CN" dirty="0">
                <a:latin typeface="Helvetica" pitchFamily="2" charset="0"/>
              </a:rPr>
              <a:t>@2541 </a:t>
            </a:r>
            <a:r>
              <a:rPr kumimoji="1" lang="en-US" altLang="zh-CN" dirty="0" err="1">
                <a:latin typeface="Helvetica" pitchFamily="2" charset="0"/>
              </a:rPr>
              <a:t>memcpy</a:t>
            </a:r>
            <a:r>
              <a:rPr kumimoji="1" lang="en-US" altLang="zh-CN" dirty="0">
                <a:latin typeface="Helvetica" pitchFamily="2" charset="0"/>
              </a:rPr>
              <a:t>(</a:t>
            </a:r>
            <a:r>
              <a:rPr kumimoji="1" lang="en-US" altLang="zh-CN" dirty="0" err="1">
                <a:latin typeface="Helvetica" pitchFamily="2" charset="0"/>
              </a:rPr>
              <a:t>bp</a:t>
            </a:r>
            <a:r>
              <a:rPr kumimoji="1" lang="en-US" altLang="zh-CN" dirty="0">
                <a:latin typeface="Helvetica" pitchFamily="2" charset="0"/>
              </a:rPr>
              <a:t>, </a:t>
            </a:r>
            <a:r>
              <a:rPr kumimoji="1" lang="en-US" altLang="zh-CN" dirty="0" err="1">
                <a:latin typeface="Helvetica" pitchFamily="2" charset="0"/>
              </a:rPr>
              <a:t>pl</a:t>
            </a:r>
            <a:r>
              <a:rPr kumimoji="1" lang="en-US" altLang="zh-CN" dirty="0">
                <a:latin typeface="Helvetica" pitchFamily="2" charset="0"/>
              </a:rPr>
              <a:t>, </a:t>
            </a:r>
            <a:r>
              <a:rPr kumimoji="1" lang="en-US" altLang="zh-CN" b="1" dirty="0">
                <a:latin typeface="Helvetica" pitchFamily="2" charset="0"/>
              </a:rPr>
              <a:t>payload</a:t>
            </a:r>
            <a:r>
              <a:rPr kumimoji="1" lang="en-US" altLang="zh-CN" dirty="0">
                <a:latin typeface="Helvetica" pitchFamily="2" charset="0"/>
              </a:rPr>
              <a:t>)</a:t>
            </a:r>
            <a:endParaRPr kumimoji="1" lang="zh-CN" altLang="en-US" dirty="0">
              <a:latin typeface="Helvetica" pitchFamily="2" charset="0"/>
            </a:endParaRPr>
          </a:p>
        </p:txBody>
      </p:sp>
      <p:pic>
        <p:nvPicPr>
          <p:cNvPr id="14" name="图片 13">
            <a:extLst>
              <a:ext uri="{FF2B5EF4-FFF2-40B4-BE49-F238E27FC236}">
                <a16:creationId xmlns:a16="http://schemas.microsoft.com/office/drawing/2014/main" id="{746C0A7F-0BC1-2941-8CEB-171D87F0C11C}"/>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901348" y="381789"/>
            <a:ext cx="3020368" cy="1397864"/>
          </a:xfrm>
          <a:prstGeom prst="rect">
            <a:avLst/>
          </a:prstGeom>
        </p:spPr>
      </p:pic>
      <p:sp>
        <p:nvSpPr>
          <p:cNvPr id="13" name="任意形状 12">
            <a:extLst>
              <a:ext uri="{FF2B5EF4-FFF2-40B4-BE49-F238E27FC236}">
                <a16:creationId xmlns:a16="http://schemas.microsoft.com/office/drawing/2014/main" id="{8652E23D-CC6C-154E-98A0-4FCE66E8E87D}"/>
              </a:ext>
            </a:extLst>
          </p:cNvPr>
          <p:cNvSpPr/>
          <p:nvPr/>
        </p:nvSpPr>
        <p:spPr>
          <a:xfrm>
            <a:off x="10972800" y="2805193"/>
            <a:ext cx="666533" cy="898902"/>
          </a:xfrm>
          <a:custGeom>
            <a:avLst/>
            <a:gdLst>
              <a:gd name="connsiteX0" fmla="*/ 0 w 666533"/>
              <a:gd name="connsiteY0" fmla="*/ 0 h 898902"/>
              <a:gd name="connsiteX1" fmla="*/ 666427 w 666533"/>
              <a:gd name="connsiteY1" fmla="*/ 402956 h 898902"/>
              <a:gd name="connsiteX2" fmla="*/ 46495 w 666533"/>
              <a:gd name="connsiteY2" fmla="*/ 898902 h 898902"/>
            </a:gdLst>
            <a:ahLst/>
            <a:cxnLst>
              <a:cxn ang="0">
                <a:pos x="connsiteX0" y="connsiteY0"/>
              </a:cxn>
              <a:cxn ang="0">
                <a:pos x="connsiteX1" y="connsiteY1"/>
              </a:cxn>
              <a:cxn ang="0">
                <a:pos x="connsiteX2" y="connsiteY2"/>
              </a:cxn>
            </a:cxnLst>
            <a:rect l="l" t="t" r="r" b="b"/>
            <a:pathLst>
              <a:path w="666533" h="898902">
                <a:moveTo>
                  <a:pt x="0" y="0"/>
                </a:moveTo>
                <a:cubicBezTo>
                  <a:pt x="329339" y="126569"/>
                  <a:pt x="658678" y="253139"/>
                  <a:pt x="666427" y="402956"/>
                </a:cubicBezTo>
                <a:cubicBezTo>
                  <a:pt x="674176" y="552773"/>
                  <a:pt x="255722" y="772332"/>
                  <a:pt x="46495" y="898902"/>
                </a:cubicBezTo>
              </a:path>
            </a:pathLst>
          </a:custGeom>
          <a:noFill/>
          <a:ln w="25400">
            <a:solidFill>
              <a:srgbClr val="FF0000"/>
            </a:solidFill>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任意形状 17">
            <a:extLst>
              <a:ext uri="{FF2B5EF4-FFF2-40B4-BE49-F238E27FC236}">
                <a16:creationId xmlns:a16="http://schemas.microsoft.com/office/drawing/2014/main" id="{4265DA16-F122-484C-A0FA-EE87D06F6A21}"/>
              </a:ext>
            </a:extLst>
          </p:cNvPr>
          <p:cNvSpPr/>
          <p:nvPr/>
        </p:nvSpPr>
        <p:spPr>
          <a:xfrm>
            <a:off x="10972799" y="3729831"/>
            <a:ext cx="666533" cy="613112"/>
          </a:xfrm>
          <a:custGeom>
            <a:avLst/>
            <a:gdLst>
              <a:gd name="connsiteX0" fmla="*/ 0 w 666533"/>
              <a:gd name="connsiteY0" fmla="*/ 0 h 898902"/>
              <a:gd name="connsiteX1" fmla="*/ 666427 w 666533"/>
              <a:gd name="connsiteY1" fmla="*/ 402956 h 898902"/>
              <a:gd name="connsiteX2" fmla="*/ 46495 w 666533"/>
              <a:gd name="connsiteY2" fmla="*/ 898902 h 898902"/>
            </a:gdLst>
            <a:ahLst/>
            <a:cxnLst>
              <a:cxn ang="0">
                <a:pos x="connsiteX0" y="connsiteY0"/>
              </a:cxn>
              <a:cxn ang="0">
                <a:pos x="connsiteX1" y="connsiteY1"/>
              </a:cxn>
              <a:cxn ang="0">
                <a:pos x="connsiteX2" y="connsiteY2"/>
              </a:cxn>
            </a:cxnLst>
            <a:rect l="l" t="t" r="r" b="b"/>
            <a:pathLst>
              <a:path w="666533" h="898902">
                <a:moveTo>
                  <a:pt x="0" y="0"/>
                </a:moveTo>
                <a:cubicBezTo>
                  <a:pt x="329339" y="126569"/>
                  <a:pt x="658678" y="253139"/>
                  <a:pt x="666427" y="402956"/>
                </a:cubicBezTo>
                <a:cubicBezTo>
                  <a:pt x="674176" y="552773"/>
                  <a:pt x="255722" y="772332"/>
                  <a:pt x="46495" y="898902"/>
                </a:cubicBezTo>
              </a:path>
            </a:pathLst>
          </a:custGeom>
          <a:noFill/>
          <a:ln w="25400">
            <a:solidFill>
              <a:srgbClr val="FF0000"/>
            </a:solidFill>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1243125729"/>
      </p:ext>
    </p:extLst>
  </p:cSld>
  <p:clrMapOvr>
    <a:masterClrMapping/>
  </p:clrMapOvr>
  <mc:AlternateContent xmlns:mc="http://schemas.openxmlformats.org/markup-compatibility/2006" xmlns:p14="http://schemas.microsoft.com/office/powerpoint/2010/main">
    <mc:Choice Requires="p14">
      <p:transition spd="slow" p14:dur="2000" advTm="74637"/>
    </mc:Choice>
    <mc:Fallback xmlns="">
      <p:transition spd="slow" advTm="746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13"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78AC2-8293-AC4C-A1C0-1B5B50CE04A0}"/>
              </a:ext>
            </a:extLst>
          </p:cNvPr>
          <p:cNvSpPr>
            <a:spLocks noGrp="1"/>
          </p:cNvSpPr>
          <p:nvPr>
            <p:ph type="title"/>
          </p:nvPr>
        </p:nvSpPr>
        <p:spPr/>
        <p:txBody>
          <a:bodyPr/>
          <a:lstStyle/>
          <a:p>
            <a:r>
              <a:rPr lang="en-US" altLang="zh-CN" dirty="0">
                <a:ea typeface="Times New Roman" charset="0"/>
                <a:cs typeface="Times New Roman" charset="0"/>
              </a:rPr>
              <a:t>Value</a:t>
            </a:r>
            <a:r>
              <a:rPr lang="zh-CN" altLang="en-US" dirty="0">
                <a:ea typeface="Times New Roman" charset="0"/>
                <a:cs typeface="Times New Roman" charset="0"/>
              </a:rPr>
              <a:t> </a:t>
            </a:r>
            <a:r>
              <a:rPr lang="en-US" altLang="zh-CN" dirty="0">
                <a:ea typeface="Times New Roman" charset="0"/>
                <a:cs typeface="Times New Roman" charset="0"/>
              </a:rPr>
              <a:t>Flow</a:t>
            </a:r>
            <a:r>
              <a:rPr lang="zh-CN" altLang="en-US" dirty="0">
                <a:ea typeface="Times New Roman" charset="0"/>
                <a:cs typeface="Times New Roman" charset="0"/>
              </a:rPr>
              <a:t> </a:t>
            </a:r>
            <a:r>
              <a:rPr lang="en-US" altLang="zh-CN" dirty="0">
                <a:ea typeface="Times New Roman" charset="0"/>
                <a:cs typeface="Times New Roman" charset="0"/>
              </a:rPr>
              <a:t>Problems</a:t>
            </a:r>
            <a:endParaRPr kumimoji="1" lang="zh-CN" altLang="en-US" dirty="0"/>
          </a:p>
        </p:txBody>
      </p:sp>
      <p:sp>
        <p:nvSpPr>
          <p:cNvPr id="3" name="内容占位符 2">
            <a:extLst>
              <a:ext uri="{FF2B5EF4-FFF2-40B4-BE49-F238E27FC236}">
                <a16:creationId xmlns:a16="http://schemas.microsoft.com/office/drawing/2014/main" id="{9B9C67E1-873A-E548-9B0D-3F0827FA0974}"/>
              </a:ext>
            </a:extLst>
          </p:cNvPr>
          <p:cNvSpPr>
            <a:spLocks noGrp="1"/>
          </p:cNvSpPr>
          <p:nvPr>
            <p:ph idx="1"/>
          </p:nvPr>
        </p:nvSpPr>
        <p:spPr/>
        <p:txBody>
          <a:bodyPr/>
          <a:lstStyle/>
          <a:p>
            <a:r>
              <a:rPr kumimoji="1" lang="en-US" altLang="zh-CN" dirty="0">
                <a:latin typeface="Helvetica" pitchFamily="2" charset="0"/>
              </a:rPr>
              <a:t>Value Flow (Data Flow / Data Dependence)</a:t>
            </a:r>
          </a:p>
          <a:p>
            <a:endParaRPr kumimoji="1" lang="en-US" altLang="zh-CN" dirty="0">
              <a:latin typeface="Helvetica" pitchFamily="2" charset="0"/>
            </a:endParaRPr>
          </a:p>
          <a:p>
            <a:endParaRPr kumimoji="1" lang="en-US" altLang="zh-CN" dirty="0">
              <a:latin typeface="Helvetica" pitchFamily="2" charset="0"/>
            </a:endParaRPr>
          </a:p>
          <a:p>
            <a:endParaRPr kumimoji="1" lang="en-US" altLang="zh-CN" dirty="0">
              <a:latin typeface="Helvetica" pitchFamily="2" charset="0"/>
            </a:endParaRPr>
          </a:p>
          <a:p>
            <a:endParaRPr kumimoji="1" lang="en-US" altLang="zh-CN" dirty="0">
              <a:latin typeface="Helvetica" pitchFamily="2" charset="0"/>
            </a:endParaRPr>
          </a:p>
          <a:p>
            <a:endParaRPr kumimoji="1" lang="en-US" altLang="zh-CN" dirty="0">
              <a:latin typeface="Helvetica" pitchFamily="2" charset="0"/>
            </a:endParaRPr>
          </a:p>
          <a:p>
            <a:r>
              <a:rPr kumimoji="1" lang="en-US" altLang="zh-CN" dirty="0">
                <a:latin typeface="Helvetica" pitchFamily="2" charset="0"/>
              </a:rPr>
              <a:t>Value Flow Problems</a:t>
            </a:r>
            <a:endParaRPr kumimoji="1" lang="zh-CN" altLang="en-US" dirty="0">
              <a:latin typeface="Helvetica" pitchFamily="2" charset="0"/>
            </a:endParaRPr>
          </a:p>
        </p:txBody>
      </p:sp>
      <p:sp>
        <p:nvSpPr>
          <p:cNvPr id="5" name="文本框 4">
            <a:extLst>
              <a:ext uri="{FF2B5EF4-FFF2-40B4-BE49-F238E27FC236}">
                <a16:creationId xmlns:a16="http://schemas.microsoft.com/office/drawing/2014/main" id="{00A8E79A-3779-BC47-B5E7-51D3F2FB21D0}"/>
              </a:ext>
            </a:extLst>
          </p:cNvPr>
          <p:cNvSpPr txBox="1"/>
          <p:nvPr/>
        </p:nvSpPr>
        <p:spPr>
          <a:xfrm>
            <a:off x="1676400" y="2453760"/>
            <a:ext cx="8839200" cy="1200329"/>
          </a:xfrm>
          <a:prstGeom prst="rect">
            <a:avLst/>
          </a:prstGeom>
          <a:solidFill>
            <a:schemeClr val="bg1">
              <a:lumMod val="85000"/>
            </a:schemeClr>
          </a:solidFill>
        </p:spPr>
        <p:txBody>
          <a:bodyPr wrap="square" rtlCol="0">
            <a:spAutoFit/>
          </a:bodyPr>
          <a:lstStyle/>
          <a:p>
            <a:r>
              <a:rPr kumimoji="1" lang="en-US" altLang="zh-CN" sz="2400" dirty="0">
                <a:latin typeface="Helvetica" pitchFamily="2" charset="0"/>
              </a:rPr>
              <a:t>We say the </a:t>
            </a:r>
            <a:r>
              <a:rPr kumimoji="1" lang="en-US" altLang="zh-CN" sz="2400" b="1" dirty="0">
                <a:solidFill>
                  <a:srgbClr val="FF0000"/>
                </a:solidFill>
                <a:latin typeface="Helvetica" pitchFamily="2" charset="0"/>
              </a:rPr>
              <a:t>value</a:t>
            </a:r>
            <a:r>
              <a:rPr kumimoji="1" lang="en-US" altLang="zh-CN" sz="2400" dirty="0">
                <a:latin typeface="Helvetica" pitchFamily="2" charset="0"/>
              </a:rPr>
              <a:t> of a variable </a:t>
            </a:r>
            <a:r>
              <a:rPr kumimoji="1" lang="en-US" altLang="zh-CN" sz="2400" b="1" i="1" dirty="0">
                <a:latin typeface="Iowan Old Style Titling" panose="02040602040506020204" pitchFamily="18" charset="0"/>
              </a:rPr>
              <a:t>x</a:t>
            </a:r>
            <a:r>
              <a:rPr kumimoji="1" lang="en-US" altLang="zh-CN" sz="2400" dirty="0">
                <a:latin typeface="Helvetica" pitchFamily="2" charset="0"/>
              </a:rPr>
              <a:t> </a:t>
            </a:r>
            <a:r>
              <a:rPr kumimoji="1" lang="en-US" altLang="zh-CN" sz="2400" b="1" dirty="0">
                <a:solidFill>
                  <a:srgbClr val="FF0000"/>
                </a:solidFill>
                <a:latin typeface="Helvetica" pitchFamily="2" charset="0"/>
              </a:rPr>
              <a:t>flows</a:t>
            </a:r>
            <a:r>
              <a:rPr kumimoji="1" lang="en-US" altLang="zh-CN" sz="2400" dirty="0">
                <a:latin typeface="Helvetica" pitchFamily="2" charset="0"/>
              </a:rPr>
              <a:t> to the other variable </a:t>
            </a:r>
            <a:r>
              <a:rPr kumimoji="1" lang="en-US" altLang="zh-CN" sz="2400" b="1" i="1" dirty="0">
                <a:latin typeface="Iowan Old Style Titling" panose="02040602040506020204" pitchFamily="18" charset="0"/>
              </a:rPr>
              <a:t>y </a:t>
            </a:r>
            <a:r>
              <a:rPr kumimoji="1" lang="en-US" altLang="zh-CN" sz="2400" dirty="0">
                <a:latin typeface="Helvetica" pitchFamily="2" charset="0"/>
              </a:rPr>
              <a:t>if</a:t>
            </a:r>
          </a:p>
          <a:p>
            <a:pPr marL="742950" lvl="1" indent="-285750">
              <a:buFont typeface="Arial" panose="020B0604020202020204" pitchFamily="34" charset="0"/>
              <a:buChar char="•"/>
            </a:pPr>
            <a:r>
              <a:rPr kumimoji="1" lang="en-US" altLang="zh-CN" sz="2400" b="1" i="1" dirty="0">
                <a:latin typeface="Iowan Old Style Titling" panose="02040602040506020204" pitchFamily="18" charset="0"/>
              </a:rPr>
              <a:t>y = x</a:t>
            </a:r>
            <a:r>
              <a:rPr kumimoji="1" lang="en-US" altLang="zh-CN" sz="2400" b="1" dirty="0">
                <a:latin typeface="Iowan Old Style Titling" panose="02040602040506020204" pitchFamily="18" charset="0"/>
              </a:rPr>
              <a:t>;</a:t>
            </a:r>
            <a:endParaRPr kumimoji="1" lang="en-US" altLang="zh-CN" sz="2400" dirty="0">
              <a:latin typeface="Iowan Old Style Titling" panose="02040602040506020204" pitchFamily="18" charset="0"/>
            </a:endParaRPr>
          </a:p>
          <a:p>
            <a:pPr marL="742950" lvl="1" indent="-285750">
              <a:buFont typeface="Arial" panose="020B0604020202020204" pitchFamily="34" charset="0"/>
              <a:buChar char="•"/>
            </a:pPr>
            <a:r>
              <a:rPr kumimoji="1" lang="en-US" altLang="zh-CN" sz="2400" b="1" i="1" dirty="0">
                <a:latin typeface="Iowan Old Style Titling" panose="02040602040506020204" pitchFamily="18" charset="0"/>
              </a:rPr>
              <a:t>*p = x; q = p; y = *q;</a:t>
            </a:r>
            <a:r>
              <a:rPr kumimoji="1" lang="en-US" altLang="zh-CN" sz="2400" dirty="0">
                <a:latin typeface="Helvetica" pitchFamily="2" charset="0"/>
              </a:rPr>
              <a:t>	</a:t>
            </a:r>
            <a:endParaRPr kumimoji="1" lang="zh-CN" altLang="en-US" sz="2400" dirty="0">
              <a:latin typeface="Helvetica" pitchFamily="2" charset="0"/>
            </a:endParaRPr>
          </a:p>
        </p:txBody>
      </p:sp>
      <p:sp>
        <p:nvSpPr>
          <p:cNvPr id="6" name="文本框 5">
            <a:extLst>
              <a:ext uri="{FF2B5EF4-FFF2-40B4-BE49-F238E27FC236}">
                <a16:creationId xmlns:a16="http://schemas.microsoft.com/office/drawing/2014/main" id="{6726FA0C-44EA-5149-97E9-226C12B8053A}"/>
              </a:ext>
            </a:extLst>
          </p:cNvPr>
          <p:cNvSpPr txBox="1"/>
          <p:nvPr/>
        </p:nvSpPr>
        <p:spPr>
          <a:xfrm>
            <a:off x="1676400" y="4820022"/>
            <a:ext cx="8839200" cy="1200329"/>
          </a:xfrm>
          <a:prstGeom prst="rect">
            <a:avLst/>
          </a:prstGeom>
          <a:solidFill>
            <a:schemeClr val="bg1">
              <a:lumMod val="85000"/>
            </a:schemeClr>
          </a:solidFill>
        </p:spPr>
        <p:txBody>
          <a:bodyPr wrap="square" rtlCol="0">
            <a:spAutoFit/>
          </a:bodyPr>
          <a:lstStyle/>
          <a:p>
            <a:r>
              <a:rPr kumimoji="1" lang="en-US" altLang="zh-CN" sz="2400" dirty="0">
                <a:latin typeface="Helvetica" pitchFamily="2" charset="0"/>
              </a:rPr>
              <a:t>A</a:t>
            </a:r>
            <a:r>
              <a:rPr kumimoji="1" lang="zh-CN" altLang="en-US" sz="2400" dirty="0">
                <a:latin typeface="Helvetica" pitchFamily="2" charset="0"/>
              </a:rPr>
              <a:t> </a:t>
            </a:r>
            <a:r>
              <a:rPr kumimoji="1" lang="en-US" altLang="zh-CN" sz="2400" dirty="0">
                <a:latin typeface="Helvetica" pitchFamily="2" charset="0"/>
              </a:rPr>
              <a:t>value improperly flows to some sensitive program statements </a:t>
            </a:r>
            <a:endParaRPr kumimoji="1" lang="en-US" altLang="zh-CN" sz="2400" dirty="0">
              <a:latin typeface="Iowan Old Style Titling" panose="02040602040506020204" pitchFamily="18" charset="0"/>
            </a:endParaRPr>
          </a:p>
          <a:p>
            <a:pPr marL="742950" lvl="1" indent="-285750">
              <a:buFont typeface="Arial" panose="020B0604020202020204" pitchFamily="34" charset="0"/>
              <a:buChar char="•"/>
            </a:pPr>
            <a:r>
              <a:rPr kumimoji="1" lang="en-US" altLang="zh-CN" sz="2400" b="1" i="1" dirty="0">
                <a:latin typeface="Iowan Old Style Titling" panose="02040602040506020204" pitchFamily="18" charset="0"/>
              </a:rPr>
              <a:t>p = </a:t>
            </a:r>
            <a:r>
              <a:rPr kumimoji="1" lang="en-US" altLang="zh-CN" sz="2400" b="1" i="1" dirty="0" err="1">
                <a:solidFill>
                  <a:srgbClr val="FF0000"/>
                </a:solidFill>
                <a:latin typeface="Iowan Old Style Titling" panose="02040602040506020204" pitchFamily="18" charset="0"/>
              </a:rPr>
              <a:t>nullptr</a:t>
            </a:r>
            <a:r>
              <a:rPr kumimoji="1" lang="en-US" altLang="zh-CN" sz="2400" b="1" i="1" dirty="0">
                <a:latin typeface="Iowan Old Style Titling" panose="02040602040506020204" pitchFamily="18" charset="0"/>
              </a:rPr>
              <a:t>;</a:t>
            </a:r>
          </a:p>
          <a:p>
            <a:pPr marL="742950" lvl="1" indent="-285750">
              <a:buFont typeface="Arial" panose="020B0604020202020204" pitchFamily="34" charset="0"/>
              <a:buChar char="•"/>
            </a:pPr>
            <a:r>
              <a:rPr kumimoji="1" lang="en-US" altLang="zh-CN" sz="2400" b="1" i="1" dirty="0">
                <a:latin typeface="Iowan Old Style Titling" panose="02040602040506020204" pitchFamily="18" charset="0"/>
              </a:rPr>
              <a:t>q = p; </a:t>
            </a:r>
            <a:r>
              <a:rPr kumimoji="1" lang="en-US" altLang="zh-CN" sz="2400" b="1" i="1" dirty="0">
                <a:solidFill>
                  <a:srgbClr val="FF0000"/>
                </a:solidFill>
                <a:latin typeface="Iowan Old Style Titling" panose="02040602040506020204" pitchFamily="18" charset="0"/>
              </a:rPr>
              <a:t>*q</a:t>
            </a:r>
            <a:r>
              <a:rPr kumimoji="1" lang="en-US" altLang="zh-CN" sz="2400" b="1" i="1" dirty="0">
                <a:latin typeface="Iowan Old Style Titling" panose="02040602040506020204" pitchFamily="18" charset="0"/>
              </a:rPr>
              <a:t> = 2; // null pointer dereference (CWE-476)</a:t>
            </a:r>
            <a:endParaRPr kumimoji="1" lang="zh-CN" altLang="en-US" sz="2400" b="1" i="1" dirty="0">
              <a:latin typeface="Iowan Old Style Titling" panose="02040602040506020204" pitchFamily="18" charset="0"/>
            </a:endParaRPr>
          </a:p>
        </p:txBody>
      </p:sp>
      <p:sp>
        <p:nvSpPr>
          <p:cNvPr id="7" name="灯片编号占位符 3">
            <a:extLst>
              <a:ext uri="{FF2B5EF4-FFF2-40B4-BE49-F238E27FC236}">
                <a16:creationId xmlns:a16="http://schemas.microsoft.com/office/drawing/2014/main" id="{C101D56F-77AC-E649-9047-B2ECFDB7C064}"/>
              </a:ext>
            </a:extLst>
          </p:cNvPr>
          <p:cNvSpPr>
            <a:spLocks noGrp="1"/>
          </p:cNvSpPr>
          <p:nvPr>
            <p:ph type="sldNum" sz="quarter" idx="12"/>
          </p:nvPr>
        </p:nvSpPr>
        <p:spPr>
          <a:xfrm>
            <a:off x="8610600" y="6356350"/>
            <a:ext cx="2743200" cy="365125"/>
          </a:xfrm>
        </p:spPr>
        <p:txBody>
          <a:bodyPr/>
          <a:lstStyle/>
          <a:p>
            <a:fld id="{C53D9380-AD50-0C4E-BD20-74B8F0FD34CE}" type="slidenum">
              <a:rPr kumimoji="1" lang="zh-CN" altLang="en-US" smtClean="0"/>
              <a:t>18</a:t>
            </a:fld>
            <a:endParaRPr kumimoji="1" lang="zh-CN" altLang="en-US"/>
          </a:p>
        </p:txBody>
      </p:sp>
    </p:spTree>
    <p:custDataLst>
      <p:tags r:id="rId1"/>
    </p:custDataLst>
    <p:extLst>
      <p:ext uri="{BB962C8B-B14F-4D97-AF65-F5344CB8AC3E}">
        <p14:creationId xmlns:p14="http://schemas.microsoft.com/office/powerpoint/2010/main" val="4185340580"/>
      </p:ext>
    </p:extLst>
  </p:cSld>
  <p:clrMapOvr>
    <a:masterClrMapping/>
  </p:clrMapOvr>
  <mc:AlternateContent xmlns:mc="http://schemas.openxmlformats.org/markup-compatibility/2006" xmlns:p14="http://schemas.microsoft.com/office/powerpoint/2010/main">
    <mc:Choice Requires="p14">
      <p:transition spd="slow" p14:dur="2000" advTm="34174"/>
    </mc:Choice>
    <mc:Fallback xmlns="">
      <p:transition spd="slow" advTm="341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333544-6315-9E4A-A4EE-7D0A49BB00EF}"/>
              </a:ext>
            </a:extLst>
          </p:cNvPr>
          <p:cNvSpPr>
            <a:spLocks noGrp="1"/>
          </p:cNvSpPr>
          <p:nvPr>
            <p:ph type="title"/>
          </p:nvPr>
        </p:nvSpPr>
        <p:spPr/>
        <p:txBody>
          <a:bodyPr/>
          <a:lstStyle/>
          <a:p>
            <a:r>
              <a:rPr kumimoji="1" lang="en-US" altLang="zh-CN" dirty="0"/>
              <a:t>Value Flow Problems</a:t>
            </a:r>
            <a:endParaRPr kumimoji="1" lang="zh-CN" altLang="en-US" dirty="0"/>
          </a:p>
        </p:txBody>
      </p:sp>
      <p:sp>
        <p:nvSpPr>
          <p:cNvPr id="4" name="灯片编号占位符 3">
            <a:extLst>
              <a:ext uri="{FF2B5EF4-FFF2-40B4-BE49-F238E27FC236}">
                <a16:creationId xmlns:a16="http://schemas.microsoft.com/office/drawing/2014/main" id="{EC3A83A3-2001-1744-84FC-EC0219A100CD}"/>
              </a:ext>
            </a:extLst>
          </p:cNvPr>
          <p:cNvSpPr>
            <a:spLocks noGrp="1"/>
          </p:cNvSpPr>
          <p:nvPr>
            <p:ph type="sldNum" sz="quarter" idx="12"/>
          </p:nvPr>
        </p:nvSpPr>
        <p:spPr/>
        <p:txBody>
          <a:bodyPr/>
          <a:lstStyle/>
          <a:p>
            <a:fld id="{C53D9380-AD50-0C4E-BD20-74B8F0FD34CE}" type="slidenum">
              <a:rPr kumimoji="1" lang="zh-CN" altLang="en-US" smtClean="0"/>
              <a:t>19</a:t>
            </a:fld>
            <a:endParaRPr kumimoji="1" lang="zh-CN" altLang="en-US"/>
          </a:p>
        </p:txBody>
      </p:sp>
      <p:grpSp>
        <p:nvGrpSpPr>
          <p:cNvPr id="20" name="组 23">
            <a:extLst>
              <a:ext uri="{FF2B5EF4-FFF2-40B4-BE49-F238E27FC236}">
                <a16:creationId xmlns:a16="http://schemas.microsoft.com/office/drawing/2014/main" id="{C7B5F39E-C357-3149-A4B7-1521371A99B2}"/>
              </a:ext>
            </a:extLst>
          </p:cNvPr>
          <p:cNvGrpSpPr/>
          <p:nvPr/>
        </p:nvGrpSpPr>
        <p:grpSpPr>
          <a:xfrm>
            <a:off x="5512655" y="2938232"/>
            <a:ext cx="1633115" cy="2018715"/>
            <a:chOff x="5074424" y="2143686"/>
            <a:chExt cx="2481944" cy="3067964"/>
          </a:xfrm>
        </p:grpSpPr>
        <p:pic>
          <p:nvPicPr>
            <p:cNvPr id="21" name="Picture 4" descr="mage result for heartbleed">
              <a:extLst>
                <a:ext uri="{FF2B5EF4-FFF2-40B4-BE49-F238E27FC236}">
                  <a16:creationId xmlns:a16="http://schemas.microsoft.com/office/drawing/2014/main" id="{14668971-AE0B-C041-BB9A-C720B3A94D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9057" y="2143686"/>
              <a:ext cx="2037734" cy="24367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age result for heartbleed">
              <a:extLst>
                <a:ext uri="{FF2B5EF4-FFF2-40B4-BE49-F238E27FC236}">
                  <a16:creationId xmlns:a16="http://schemas.microsoft.com/office/drawing/2014/main" id="{91BAED62-A0E8-594F-A798-5EC191A8EC4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074424" y="4423393"/>
              <a:ext cx="2481944" cy="788257"/>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文本框 22">
            <a:extLst>
              <a:ext uri="{FF2B5EF4-FFF2-40B4-BE49-F238E27FC236}">
                <a16:creationId xmlns:a16="http://schemas.microsoft.com/office/drawing/2014/main" id="{AF036642-4176-AD4E-B804-E785FD269258}"/>
              </a:ext>
            </a:extLst>
          </p:cNvPr>
          <p:cNvSpPr txBox="1"/>
          <p:nvPr/>
        </p:nvSpPr>
        <p:spPr>
          <a:xfrm>
            <a:off x="7476803" y="2150245"/>
            <a:ext cx="2237279" cy="523220"/>
          </a:xfrm>
          <a:prstGeom prst="rect">
            <a:avLst/>
          </a:prstGeom>
          <a:noFill/>
        </p:spPr>
        <p:txBody>
          <a:bodyPr wrap="none" rtlCol="0">
            <a:spAutoFit/>
          </a:bodyPr>
          <a:lstStyle/>
          <a:p>
            <a:r>
              <a:rPr kumimoji="1" lang="en-US" altLang="zh-CN" sz="2800" b="1" dirty="0">
                <a:latin typeface="Helvetica" pitchFamily="2" charset="0"/>
                <a:ea typeface="Arial Hebrew" charset="-79"/>
                <a:cs typeface="Arial Hebrew" charset="-79"/>
              </a:rPr>
              <a:t>Taint Issues</a:t>
            </a:r>
            <a:endParaRPr kumimoji="1" lang="zh-CN" altLang="en-US" sz="2800" b="1" dirty="0">
              <a:latin typeface="Helvetica" pitchFamily="2" charset="0"/>
              <a:ea typeface="Arial Hebrew" charset="-79"/>
              <a:cs typeface="Arial Hebrew" charset="-79"/>
            </a:endParaRPr>
          </a:p>
        </p:txBody>
      </p:sp>
      <p:sp>
        <p:nvSpPr>
          <p:cNvPr id="24" name="文本框 23">
            <a:extLst>
              <a:ext uri="{FF2B5EF4-FFF2-40B4-BE49-F238E27FC236}">
                <a16:creationId xmlns:a16="http://schemas.microsoft.com/office/drawing/2014/main" id="{BB5210AB-C42C-364C-800F-006939B20261}"/>
              </a:ext>
            </a:extLst>
          </p:cNvPr>
          <p:cNvSpPr txBox="1"/>
          <p:nvPr/>
        </p:nvSpPr>
        <p:spPr>
          <a:xfrm>
            <a:off x="7737441" y="3144383"/>
            <a:ext cx="699230" cy="400110"/>
          </a:xfrm>
          <a:prstGeom prst="rect">
            <a:avLst/>
          </a:prstGeom>
          <a:noFill/>
        </p:spPr>
        <p:txBody>
          <a:bodyPr wrap="none" rtlCol="0">
            <a:spAutoFit/>
          </a:bodyPr>
          <a:lstStyle/>
          <a:p>
            <a:r>
              <a:rPr kumimoji="1" lang="en-US" altLang="zh-CN" sz="2000" dirty="0">
                <a:latin typeface="Helvetica" pitchFamily="2" charset="0"/>
                <a:ea typeface="Arial Hebrew" charset="-79"/>
                <a:cs typeface="Arial Hebrew" charset="-79"/>
              </a:rPr>
              <a:t>XSS</a:t>
            </a:r>
            <a:endParaRPr kumimoji="1" lang="zh-CN" altLang="en-US" sz="2000" dirty="0">
              <a:latin typeface="Helvetica" pitchFamily="2" charset="0"/>
              <a:ea typeface="Arial Hebrew" charset="-79"/>
              <a:cs typeface="Arial Hebrew" charset="-79"/>
            </a:endParaRPr>
          </a:p>
        </p:txBody>
      </p:sp>
      <p:sp>
        <p:nvSpPr>
          <p:cNvPr id="25" name="文本框 24">
            <a:extLst>
              <a:ext uri="{FF2B5EF4-FFF2-40B4-BE49-F238E27FC236}">
                <a16:creationId xmlns:a16="http://schemas.microsoft.com/office/drawing/2014/main" id="{7FE0F2FE-DFF6-D049-AFB3-2F54F49D6741}"/>
              </a:ext>
            </a:extLst>
          </p:cNvPr>
          <p:cNvSpPr txBox="1"/>
          <p:nvPr/>
        </p:nvSpPr>
        <p:spPr>
          <a:xfrm>
            <a:off x="8160947" y="4849651"/>
            <a:ext cx="1714187" cy="400110"/>
          </a:xfrm>
          <a:prstGeom prst="rect">
            <a:avLst/>
          </a:prstGeom>
          <a:noFill/>
        </p:spPr>
        <p:txBody>
          <a:bodyPr wrap="none" rtlCol="0">
            <a:spAutoFit/>
          </a:bodyPr>
          <a:lstStyle/>
          <a:p>
            <a:r>
              <a:rPr kumimoji="1" lang="en-US" altLang="zh-CN" sz="2000" dirty="0">
                <a:latin typeface="Helvetica" pitchFamily="2" charset="0"/>
                <a:ea typeface="Arial Hebrew" charset="-79"/>
                <a:cs typeface="Arial Hebrew" charset="-79"/>
              </a:rPr>
              <a:t>SQL Injection</a:t>
            </a:r>
            <a:endParaRPr kumimoji="1" lang="zh-CN" altLang="en-US" sz="2000" dirty="0">
              <a:latin typeface="Helvetica" pitchFamily="2" charset="0"/>
              <a:ea typeface="Arial Hebrew" charset="-79"/>
              <a:cs typeface="Arial Hebrew" charset="-79"/>
            </a:endParaRPr>
          </a:p>
        </p:txBody>
      </p:sp>
      <p:sp>
        <p:nvSpPr>
          <p:cNvPr id="26" name="文本框 25">
            <a:extLst>
              <a:ext uri="{FF2B5EF4-FFF2-40B4-BE49-F238E27FC236}">
                <a16:creationId xmlns:a16="http://schemas.microsoft.com/office/drawing/2014/main" id="{A1E0207B-42F5-1B41-92A4-B3F16C1013EE}"/>
              </a:ext>
            </a:extLst>
          </p:cNvPr>
          <p:cNvSpPr txBox="1"/>
          <p:nvPr/>
        </p:nvSpPr>
        <p:spPr>
          <a:xfrm>
            <a:off x="7035895" y="5562864"/>
            <a:ext cx="2839239" cy="461665"/>
          </a:xfrm>
          <a:prstGeom prst="rect">
            <a:avLst/>
          </a:prstGeom>
          <a:noFill/>
        </p:spPr>
        <p:txBody>
          <a:bodyPr wrap="none" rtlCol="0">
            <a:spAutoFit/>
          </a:bodyPr>
          <a:lstStyle/>
          <a:p>
            <a:r>
              <a:rPr kumimoji="1" lang="en-US" altLang="zh-CN" sz="2400" dirty="0">
                <a:latin typeface="Helvetica" pitchFamily="2" charset="0"/>
                <a:ea typeface="Arial Hebrew" charset="-79"/>
                <a:cs typeface="Arial Hebrew" charset="-79"/>
              </a:rPr>
              <a:t>Command Injection</a:t>
            </a:r>
            <a:endParaRPr kumimoji="1" lang="zh-CN" altLang="en-US" sz="2400" dirty="0">
              <a:latin typeface="Helvetica" pitchFamily="2" charset="0"/>
              <a:ea typeface="Arial Hebrew" charset="-79"/>
              <a:cs typeface="Arial Hebrew" charset="-79"/>
            </a:endParaRPr>
          </a:p>
        </p:txBody>
      </p:sp>
      <p:sp>
        <p:nvSpPr>
          <p:cNvPr id="27" name="文本框 26">
            <a:extLst>
              <a:ext uri="{FF2B5EF4-FFF2-40B4-BE49-F238E27FC236}">
                <a16:creationId xmlns:a16="http://schemas.microsoft.com/office/drawing/2014/main" id="{6CAA3A59-3648-0743-A309-684920227D7D}"/>
              </a:ext>
            </a:extLst>
          </p:cNvPr>
          <p:cNvSpPr txBox="1"/>
          <p:nvPr/>
        </p:nvSpPr>
        <p:spPr>
          <a:xfrm>
            <a:off x="7572406" y="3976610"/>
            <a:ext cx="1023037" cy="461665"/>
          </a:xfrm>
          <a:prstGeom prst="rect">
            <a:avLst/>
          </a:prstGeom>
          <a:noFill/>
        </p:spPr>
        <p:txBody>
          <a:bodyPr wrap="none" rtlCol="0">
            <a:spAutoFit/>
          </a:bodyPr>
          <a:lstStyle/>
          <a:p>
            <a:r>
              <a:rPr kumimoji="1" lang="en-US" altLang="zh-CN" sz="2400" dirty="0">
                <a:latin typeface="Helvetica" pitchFamily="2" charset="0"/>
                <a:ea typeface="Arial Hebrew" charset="-79"/>
                <a:cs typeface="Arial Hebrew" charset="-79"/>
              </a:rPr>
              <a:t>CSRF</a:t>
            </a:r>
            <a:endParaRPr kumimoji="1" lang="zh-CN" altLang="en-US" sz="2400" dirty="0">
              <a:latin typeface="Helvetica" pitchFamily="2" charset="0"/>
              <a:ea typeface="Arial Hebrew" charset="-79"/>
              <a:cs typeface="Arial Hebrew" charset="-79"/>
            </a:endParaRPr>
          </a:p>
        </p:txBody>
      </p:sp>
      <p:sp>
        <p:nvSpPr>
          <p:cNvPr id="28" name="文本框 27">
            <a:extLst>
              <a:ext uri="{FF2B5EF4-FFF2-40B4-BE49-F238E27FC236}">
                <a16:creationId xmlns:a16="http://schemas.microsoft.com/office/drawing/2014/main" id="{CAEF565C-437B-584B-AD1F-E52BE454668D}"/>
              </a:ext>
            </a:extLst>
          </p:cNvPr>
          <p:cNvSpPr txBox="1"/>
          <p:nvPr/>
        </p:nvSpPr>
        <p:spPr>
          <a:xfrm>
            <a:off x="8921972" y="3538482"/>
            <a:ext cx="2492990"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Leak of Sensitive Data</a:t>
            </a:r>
            <a:endParaRPr kumimoji="1" lang="zh-CN" altLang="en-US" dirty="0">
              <a:latin typeface="Helvetica" pitchFamily="2" charset="0"/>
              <a:ea typeface="Arial Hebrew" charset="-79"/>
              <a:cs typeface="Arial Hebrew" charset="-79"/>
            </a:endParaRPr>
          </a:p>
        </p:txBody>
      </p:sp>
      <p:sp>
        <p:nvSpPr>
          <p:cNvPr id="29" name="文本框 28">
            <a:extLst>
              <a:ext uri="{FF2B5EF4-FFF2-40B4-BE49-F238E27FC236}">
                <a16:creationId xmlns:a16="http://schemas.microsoft.com/office/drawing/2014/main" id="{3BE740A3-471B-594A-BEC7-64A486A6F069}"/>
              </a:ext>
            </a:extLst>
          </p:cNvPr>
          <p:cNvSpPr txBox="1"/>
          <p:nvPr/>
        </p:nvSpPr>
        <p:spPr>
          <a:xfrm>
            <a:off x="924498" y="3217784"/>
            <a:ext cx="3999813" cy="523220"/>
          </a:xfrm>
          <a:prstGeom prst="rect">
            <a:avLst/>
          </a:prstGeom>
          <a:noFill/>
        </p:spPr>
        <p:txBody>
          <a:bodyPr wrap="none" rtlCol="0">
            <a:spAutoFit/>
          </a:bodyPr>
          <a:lstStyle/>
          <a:p>
            <a:r>
              <a:rPr kumimoji="1" lang="en-US" altLang="zh-CN" sz="2800" b="1" dirty="0">
                <a:latin typeface="Helvetica" pitchFamily="2" charset="0"/>
                <a:ea typeface="Arial Hebrew" charset="-79"/>
                <a:cs typeface="Arial Hebrew" charset="-79"/>
              </a:rPr>
              <a:t>Invalid Use of Memory</a:t>
            </a:r>
            <a:endParaRPr kumimoji="1" lang="zh-CN" altLang="en-US" sz="2800" b="1" dirty="0">
              <a:latin typeface="Helvetica" pitchFamily="2" charset="0"/>
              <a:ea typeface="Arial Hebrew" charset="-79"/>
              <a:cs typeface="Arial Hebrew" charset="-79"/>
            </a:endParaRPr>
          </a:p>
        </p:txBody>
      </p:sp>
      <p:sp>
        <p:nvSpPr>
          <p:cNvPr id="30" name="文本框 29">
            <a:extLst>
              <a:ext uri="{FF2B5EF4-FFF2-40B4-BE49-F238E27FC236}">
                <a16:creationId xmlns:a16="http://schemas.microsoft.com/office/drawing/2014/main" id="{56F78DCC-7D20-F847-945F-55B333F70E44}"/>
              </a:ext>
            </a:extLst>
          </p:cNvPr>
          <p:cNvSpPr txBox="1"/>
          <p:nvPr/>
        </p:nvSpPr>
        <p:spPr>
          <a:xfrm>
            <a:off x="3988017" y="2475505"/>
            <a:ext cx="1672446"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Use After Free</a:t>
            </a:r>
            <a:endParaRPr kumimoji="1" lang="zh-CN" altLang="en-US" dirty="0">
              <a:latin typeface="Helvetica" pitchFamily="2" charset="0"/>
              <a:ea typeface="Arial Hebrew" charset="-79"/>
              <a:cs typeface="Arial Hebrew" charset="-79"/>
            </a:endParaRPr>
          </a:p>
        </p:txBody>
      </p:sp>
      <p:sp>
        <p:nvSpPr>
          <p:cNvPr id="31" name="文本框 30">
            <a:extLst>
              <a:ext uri="{FF2B5EF4-FFF2-40B4-BE49-F238E27FC236}">
                <a16:creationId xmlns:a16="http://schemas.microsoft.com/office/drawing/2014/main" id="{A0F37633-C3D6-C44B-946E-F33EB658A32C}"/>
              </a:ext>
            </a:extLst>
          </p:cNvPr>
          <p:cNvSpPr txBox="1"/>
          <p:nvPr/>
        </p:nvSpPr>
        <p:spPr>
          <a:xfrm>
            <a:off x="2526296" y="2022509"/>
            <a:ext cx="1596912" cy="400110"/>
          </a:xfrm>
          <a:prstGeom prst="rect">
            <a:avLst/>
          </a:prstGeom>
          <a:noFill/>
        </p:spPr>
        <p:txBody>
          <a:bodyPr wrap="none" rtlCol="0">
            <a:spAutoFit/>
          </a:bodyPr>
          <a:lstStyle/>
          <a:p>
            <a:r>
              <a:rPr kumimoji="1" lang="en-US" altLang="zh-CN" sz="2000" dirty="0">
                <a:latin typeface="Helvetica" pitchFamily="2" charset="0"/>
                <a:ea typeface="Arial Hebrew" charset="-79"/>
                <a:cs typeface="Arial Hebrew" charset="-79"/>
              </a:rPr>
              <a:t>Double Free</a:t>
            </a:r>
            <a:endParaRPr kumimoji="1" lang="zh-CN" altLang="en-US" sz="2000" dirty="0">
              <a:latin typeface="Helvetica" pitchFamily="2" charset="0"/>
              <a:ea typeface="Arial Hebrew" charset="-79"/>
              <a:cs typeface="Arial Hebrew" charset="-79"/>
            </a:endParaRPr>
          </a:p>
        </p:txBody>
      </p:sp>
      <p:sp>
        <p:nvSpPr>
          <p:cNvPr id="32" name="文本框 31">
            <a:extLst>
              <a:ext uri="{FF2B5EF4-FFF2-40B4-BE49-F238E27FC236}">
                <a16:creationId xmlns:a16="http://schemas.microsoft.com/office/drawing/2014/main" id="{1DDE2ADF-3F32-0248-A519-FE42F7DDB9C6}"/>
              </a:ext>
            </a:extLst>
          </p:cNvPr>
          <p:cNvSpPr txBox="1"/>
          <p:nvPr/>
        </p:nvSpPr>
        <p:spPr>
          <a:xfrm>
            <a:off x="3324752" y="5617604"/>
            <a:ext cx="2710999"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Null Pointer Dereference</a:t>
            </a:r>
            <a:endParaRPr kumimoji="1" lang="zh-CN" altLang="en-US" dirty="0">
              <a:latin typeface="Helvetica" pitchFamily="2" charset="0"/>
              <a:ea typeface="Arial Hebrew" charset="-79"/>
              <a:cs typeface="Arial Hebrew" charset="-79"/>
            </a:endParaRPr>
          </a:p>
        </p:txBody>
      </p:sp>
      <p:sp>
        <p:nvSpPr>
          <p:cNvPr id="33" name="文本框 32">
            <a:extLst>
              <a:ext uri="{FF2B5EF4-FFF2-40B4-BE49-F238E27FC236}">
                <a16:creationId xmlns:a16="http://schemas.microsoft.com/office/drawing/2014/main" id="{22D40FEA-9B7B-064B-BFD8-5C359116CC56}"/>
              </a:ext>
            </a:extLst>
          </p:cNvPr>
          <p:cNvSpPr txBox="1"/>
          <p:nvPr/>
        </p:nvSpPr>
        <p:spPr>
          <a:xfrm>
            <a:off x="1653094" y="4021617"/>
            <a:ext cx="3264805" cy="461665"/>
          </a:xfrm>
          <a:prstGeom prst="rect">
            <a:avLst/>
          </a:prstGeom>
          <a:noFill/>
        </p:spPr>
        <p:txBody>
          <a:bodyPr wrap="none" rtlCol="0">
            <a:spAutoFit/>
          </a:bodyPr>
          <a:lstStyle/>
          <a:p>
            <a:r>
              <a:rPr kumimoji="1" lang="en-US" altLang="zh-CN" sz="2400" dirty="0">
                <a:latin typeface="Helvetica" pitchFamily="2" charset="0"/>
                <a:ea typeface="Arial Hebrew" charset="-79"/>
                <a:cs typeface="Arial Hebrew" charset="-79"/>
              </a:rPr>
              <a:t>Stack Address Escape</a:t>
            </a:r>
            <a:endParaRPr kumimoji="1" lang="zh-CN" altLang="en-US" sz="2400" dirty="0">
              <a:latin typeface="Helvetica" pitchFamily="2" charset="0"/>
              <a:ea typeface="Arial Hebrew" charset="-79"/>
              <a:cs typeface="Arial Hebrew" charset="-79"/>
            </a:endParaRPr>
          </a:p>
        </p:txBody>
      </p:sp>
      <p:sp>
        <p:nvSpPr>
          <p:cNvPr id="34" name="文本框 33">
            <a:extLst>
              <a:ext uri="{FF2B5EF4-FFF2-40B4-BE49-F238E27FC236}">
                <a16:creationId xmlns:a16="http://schemas.microsoft.com/office/drawing/2014/main" id="{3EC9C906-837B-5049-A458-16A690EECA92}"/>
              </a:ext>
            </a:extLst>
          </p:cNvPr>
          <p:cNvSpPr txBox="1"/>
          <p:nvPr/>
        </p:nvSpPr>
        <p:spPr>
          <a:xfrm>
            <a:off x="2235297" y="4951373"/>
            <a:ext cx="3053080"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Use of Uninitialized Variable</a:t>
            </a:r>
            <a:endParaRPr kumimoji="1" lang="zh-CN" altLang="en-US" dirty="0">
              <a:latin typeface="Helvetica" pitchFamily="2" charset="0"/>
              <a:ea typeface="Arial Hebrew" charset="-79"/>
              <a:cs typeface="Arial Hebrew" charset="-79"/>
            </a:endParaRPr>
          </a:p>
        </p:txBody>
      </p:sp>
    </p:spTree>
    <p:extLst>
      <p:ext uri="{BB962C8B-B14F-4D97-AF65-F5344CB8AC3E}">
        <p14:creationId xmlns:p14="http://schemas.microsoft.com/office/powerpoint/2010/main" val="2609531790"/>
      </p:ext>
    </p:extLst>
  </p:cSld>
  <p:clrMapOvr>
    <a:masterClrMapping/>
  </p:clrMapOvr>
  <mc:AlternateContent xmlns:mc="http://schemas.openxmlformats.org/markup-compatibility/2006" xmlns:p14="http://schemas.microsoft.com/office/powerpoint/2010/main">
    <mc:Choice Requires="p14">
      <p:transition spd="slow" p14:dur="2000" advTm="14439"/>
    </mc:Choice>
    <mc:Fallback xmlns="">
      <p:transition spd="slow" advTm="1443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7A822E-9C87-2F49-AE27-491083B6EB9E}"/>
              </a:ext>
            </a:extLst>
          </p:cNvPr>
          <p:cNvSpPr>
            <a:spLocks noGrp="1"/>
          </p:cNvSpPr>
          <p:nvPr>
            <p:ph type="title"/>
          </p:nvPr>
        </p:nvSpPr>
        <p:spPr/>
        <p:txBody>
          <a:bodyPr/>
          <a:lstStyle/>
          <a:p>
            <a:r>
              <a:rPr kumimoji="1" lang="en-US" altLang="zh-CN" dirty="0"/>
              <a:t>Outline</a:t>
            </a:r>
            <a:endParaRPr kumimoji="1" lang="zh-CN" altLang="en-US" dirty="0"/>
          </a:p>
        </p:txBody>
      </p:sp>
      <p:sp>
        <p:nvSpPr>
          <p:cNvPr id="3" name="内容占位符 2">
            <a:extLst>
              <a:ext uri="{FF2B5EF4-FFF2-40B4-BE49-F238E27FC236}">
                <a16:creationId xmlns:a16="http://schemas.microsoft.com/office/drawing/2014/main" id="{12286148-B064-6A4B-89E3-86C8A0378483}"/>
              </a:ext>
            </a:extLst>
          </p:cNvPr>
          <p:cNvSpPr>
            <a:spLocks noGrp="1"/>
          </p:cNvSpPr>
          <p:nvPr>
            <p:ph idx="1"/>
          </p:nvPr>
        </p:nvSpPr>
        <p:spPr/>
        <p:txBody>
          <a:bodyPr>
            <a:normAutofit/>
          </a:bodyPr>
          <a:lstStyle/>
          <a:p>
            <a:r>
              <a:rPr kumimoji="1" lang="en-US" altLang="zh-CN" sz="2400" b="1" dirty="0"/>
              <a:t>Background</a:t>
            </a:r>
          </a:p>
          <a:p>
            <a:pPr marL="0" indent="0">
              <a:buNone/>
            </a:pPr>
            <a:endParaRPr kumimoji="1" lang="en-US" altLang="zh-CN" sz="2400" dirty="0"/>
          </a:p>
          <a:p>
            <a:r>
              <a:rPr kumimoji="1" lang="en-US" altLang="zh-CN" sz="2400" b="1" dirty="0"/>
              <a:t>Technical Contributions</a:t>
            </a:r>
          </a:p>
          <a:p>
            <a:pPr lvl="1"/>
            <a:endParaRPr kumimoji="1" lang="en-US" altLang="zh-CN" sz="2000" dirty="0"/>
          </a:p>
          <a:p>
            <a:pPr lvl="1"/>
            <a:r>
              <a:rPr kumimoji="1" lang="en-US" altLang="zh-CN" sz="2000" dirty="0"/>
              <a:t>The Pointer Trap</a:t>
            </a:r>
          </a:p>
          <a:p>
            <a:pPr lvl="1"/>
            <a:endParaRPr kumimoji="1" lang="en-US" altLang="zh-CN" sz="2000" dirty="0"/>
          </a:p>
          <a:p>
            <a:pPr lvl="1"/>
            <a:r>
              <a:rPr kumimoji="1" lang="en-US" altLang="zh-CN" sz="2000" dirty="0"/>
              <a:t>The Extensional Scalability Problem</a:t>
            </a:r>
          </a:p>
          <a:p>
            <a:pPr lvl="1"/>
            <a:endParaRPr kumimoji="1" lang="en-US" altLang="zh-CN" sz="2000" dirty="0"/>
          </a:p>
          <a:p>
            <a:pPr lvl="1"/>
            <a:r>
              <a:rPr kumimoji="1" lang="en-US" altLang="zh-CN" sz="2000" dirty="0"/>
              <a:t>The Limit of Parallelism</a:t>
            </a:r>
            <a:endParaRPr kumimoji="1" lang="en-US" altLang="zh-CN" sz="1800" dirty="0"/>
          </a:p>
          <a:p>
            <a:pPr lvl="1"/>
            <a:endParaRPr kumimoji="1" lang="en-US" altLang="zh-CN" sz="2400" dirty="0"/>
          </a:p>
          <a:p>
            <a:r>
              <a:rPr kumimoji="1" lang="en-US" altLang="zh-CN" sz="2400" b="1" dirty="0"/>
              <a:t>Conclusion</a:t>
            </a:r>
            <a:endParaRPr kumimoji="1" lang="zh-CN" altLang="en-US" sz="2400" b="1" dirty="0"/>
          </a:p>
        </p:txBody>
      </p:sp>
      <p:sp>
        <p:nvSpPr>
          <p:cNvPr id="4" name="灯片编号占位符 3">
            <a:extLst>
              <a:ext uri="{FF2B5EF4-FFF2-40B4-BE49-F238E27FC236}">
                <a16:creationId xmlns:a16="http://schemas.microsoft.com/office/drawing/2014/main" id="{3EE15455-B5BF-5E41-9D8C-1A53EAAB2FCF}"/>
              </a:ext>
            </a:extLst>
          </p:cNvPr>
          <p:cNvSpPr>
            <a:spLocks noGrp="1"/>
          </p:cNvSpPr>
          <p:nvPr>
            <p:ph type="sldNum" sz="quarter" idx="12"/>
          </p:nvPr>
        </p:nvSpPr>
        <p:spPr/>
        <p:txBody>
          <a:bodyPr/>
          <a:lstStyle/>
          <a:p>
            <a:fld id="{C53D9380-AD50-0C4E-BD20-74B8F0FD34CE}" type="slidenum">
              <a:rPr kumimoji="1" lang="zh-CN" altLang="en-US" smtClean="0"/>
              <a:t>2</a:t>
            </a:fld>
            <a:endParaRPr kumimoji="1" lang="zh-CN" altLang="en-US"/>
          </a:p>
        </p:txBody>
      </p:sp>
    </p:spTree>
    <p:extLst>
      <p:ext uri="{BB962C8B-B14F-4D97-AF65-F5344CB8AC3E}">
        <p14:creationId xmlns:p14="http://schemas.microsoft.com/office/powerpoint/2010/main" val="3476781901"/>
      </p:ext>
    </p:extLst>
  </p:cSld>
  <p:clrMapOvr>
    <a:masterClrMapping/>
  </p:clrMapOvr>
  <mc:AlternateContent xmlns:mc="http://schemas.openxmlformats.org/markup-compatibility/2006" xmlns:p14="http://schemas.microsoft.com/office/powerpoint/2010/main">
    <mc:Choice Requires="p14">
      <p:transition spd="slow" p14:dur="2000" advTm="10578"/>
    </mc:Choice>
    <mc:Fallback xmlns="">
      <p:transition spd="slow" advTm="1057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C3789-179F-144E-B757-376132A4D3DC}"/>
              </a:ext>
            </a:extLst>
          </p:cNvPr>
          <p:cNvSpPr>
            <a:spLocks noGrp="1"/>
          </p:cNvSpPr>
          <p:nvPr>
            <p:ph type="title"/>
          </p:nvPr>
        </p:nvSpPr>
        <p:spPr/>
        <p:txBody>
          <a:bodyPr/>
          <a:lstStyle/>
          <a:p>
            <a:r>
              <a:rPr kumimoji="1" lang="en-US" altLang="zh-CN" dirty="0"/>
              <a:t>“Dense” Program Analysis</a:t>
            </a:r>
            <a:endParaRPr kumimoji="1" lang="zh-CN" altLang="en-US" dirty="0"/>
          </a:p>
        </p:txBody>
      </p:sp>
      <p:sp>
        <p:nvSpPr>
          <p:cNvPr id="3" name="内容占位符 2">
            <a:extLst>
              <a:ext uri="{FF2B5EF4-FFF2-40B4-BE49-F238E27FC236}">
                <a16:creationId xmlns:a16="http://schemas.microsoft.com/office/drawing/2014/main" id="{92F77652-BE92-0844-8765-4BCE5A1A9F6A}"/>
              </a:ext>
            </a:extLst>
          </p:cNvPr>
          <p:cNvSpPr>
            <a:spLocks noGrp="1"/>
          </p:cNvSpPr>
          <p:nvPr>
            <p:ph idx="1"/>
          </p:nvPr>
        </p:nvSpPr>
        <p:spPr>
          <a:xfrm>
            <a:off x="838200" y="1825625"/>
            <a:ext cx="10515600" cy="4351338"/>
          </a:xfrm>
        </p:spPr>
        <p:txBody>
          <a:bodyPr/>
          <a:lstStyle/>
          <a:p>
            <a:r>
              <a:rPr kumimoji="1" lang="en-US" altLang="zh-CN" dirty="0"/>
              <a:t>Tracking value flows on the control flow graph</a:t>
            </a:r>
          </a:p>
          <a:p>
            <a:endParaRPr kumimoji="1" lang="en-US" altLang="zh-CN" dirty="0"/>
          </a:p>
          <a:p>
            <a:r>
              <a:rPr kumimoji="1" lang="en-US" altLang="zh-CN" dirty="0"/>
              <a:t> Many classic approaches: </a:t>
            </a:r>
          </a:p>
          <a:p>
            <a:pPr lvl="1"/>
            <a:r>
              <a:rPr kumimoji="1" lang="en-US" altLang="zh-CN" sz="1800" dirty="0"/>
              <a:t>IFDS/IDE</a:t>
            </a:r>
            <a:endParaRPr kumimoji="1" lang="en-US" altLang="zh-CN" sz="1800" dirty="0">
              <a:solidFill>
                <a:schemeClr val="bg1">
                  <a:lumMod val="50000"/>
                </a:schemeClr>
              </a:solidFill>
            </a:endParaRPr>
          </a:p>
          <a:p>
            <a:pPr lvl="1"/>
            <a:r>
              <a:rPr kumimoji="1" lang="en-US" altLang="zh-CN" sz="1800" dirty="0"/>
              <a:t>Saturn</a:t>
            </a:r>
            <a:endParaRPr kumimoji="1" lang="en-US" altLang="zh-CN" sz="1800" dirty="0">
              <a:solidFill>
                <a:schemeClr val="bg1">
                  <a:lumMod val="50000"/>
                </a:schemeClr>
              </a:solidFill>
            </a:endParaRPr>
          </a:p>
          <a:p>
            <a:pPr lvl="1"/>
            <a:r>
              <a:rPr kumimoji="1" lang="en-US" altLang="zh-CN" sz="1800" dirty="0" err="1"/>
              <a:t>Calysto</a:t>
            </a:r>
            <a:endParaRPr kumimoji="1" lang="en-US" altLang="zh-CN" sz="1800" dirty="0">
              <a:solidFill>
                <a:schemeClr val="bg1">
                  <a:lumMod val="50000"/>
                </a:schemeClr>
              </a:solidFill>
            </a:endParaRPr>
          </a:p>
          <a:p>
            <a:pPr lvl="1"/>
            <a:r>
              <a:rPr kumimoji="1" lang="en-US" altLang="zh-CN" sz="1800" dirty="0"/>
              <a:t>Clang</a:t>
            </a:r>
            <a:endParaRPr kumimoji="1" lang="en-US" altLang="zh-CN" sz="1800" dirty="0">
              <a:solidFill>
                <a:schemeClr val="bg1">
                  <a:lumMod val="50000"/>
                </a:schemeClr>
              </a:solidFill>
            </a:endParaRPr>
          </a:p>
          <a:p>
            <a:pPr lvl="1"/>
            <a:r>
              <a:rPr kumimoji="1" lang="en-US" altLang="zh-CN" sz="1800" dirty="0"/>
              <a:t>Infer</a:t>
            </a:r>
            <a:endParaRPr kumimoji="1" lang="en-US" altLang="zh-CN" sz="1800" dirty="0">
              <a:solidFill>
                <a:schemeClr val="bg1">
                  <a:lumMod val="50000"/>
                </a:schemeClr>
              </a:solidFill>
            </a:endParaRPr>
          </a:p>
          <a:p>
            <a:endParaRPr kumimoji="1" lang="en-US" altLang="zh-CN" dirty="0"/>
          </a:p>
          <a:p>
            <a:r>
              <a:rPr kumimoji="1" lang="en-US" altLang="zh-CN" dirty="0"/>
              <a:t>Performance problems:</a:t>
            </a:r>
          </a:p>
          <a:p>
            <a:pPr lvl="1"/>
            <a:r>
              <a:rPr kumimoji="1" lang="en-US" altLang="zh-CN" sz="1800" dirty="0"/>
              <a:t>6-11 hours for checking null dereferences for programs of 680KLoC</a:t>
            </a:r>
            <a:endParaRPr kumimoji="1" lang="zh-CN" altLang="en-US" sz="1800" dirty="0"/>
          </a:p>
        </p:txBody>
      </p:sp>
      <p:sp>
        <p:nvSpPr>
          <p:cNvPr id="4" name="灯片编号占位符 3">
            <a:extLst>
              <a:ext uri="{FF2B5EF4-FFF2-40B4-BE49-F238E27FC236}">
                <a16:creationId xmlns:a16="http://schemas.microsoft.com/office/drawing/2014/main" id="{7097A985-9643-B94B-BB40-BE0384D1FEF9}"/>
              </a:ext>
            </a:extLst>
          </p:cNvPr>
          <p:cNvSpPr>
            <a:spLocks noGrp="1"/>
          </p:cNvSpPr>
          <p:nvPr>
            <p:ph type="sldNum" sz="quarter" idx="12"/>
          </p:nvPr>
        </p:nvSpPr>
        <p:spPr/>
        <p:txBody>
          <a:bodyPr/>
          <a:lstStyle/>
          <a:p>
            <a:fld id="{C53D9380-AD50-0C4E-BD20-74B8F0FD34CE}" type="slidenum">
              <a:rPr kumimoji="1" lang="zh-CN" altLang="en-US" smtClean="0"/>
              <a:t>20</a:t>
            </a:fld>
            <a:endParaRPr kumimoji="1" lang="zh-CN" altLang="en-US"/>
          </a:p>
        </p:txBody>
      </p:sp>
      <p:sp>
        <p:nvSpPr>
          <p:cNvPr id="5" name="矩形 4">
            <a:extLst>
              <a:ext uri="{FF2B5EF4-FFF2-40B4-BE49-F238E27FC236}">
                <a16:creationId xmlns:a16="http://schemas.microsoft.com/office/drawing/2014/main" id="{A510F4EB-8465-1441-9D94-8C4C16EE1505}"/>
              </a:ext>
            </a:extLst>
          </p:cNvPr>
          <p:cNvSpPr/>
          <p:nvPr/>
        </p:nvSpPr>
        <p:spPr>
          <a:xfrm>
            <a:off x="838200" y="6311900"/>
            <a:ext cx="4690708"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[Reps et al 1995; </a:t>
            </a:r>
            <a:r>
              <a:rPr lang="en-US" altLang="zh-CN" sz="1600" dirty="0" err="1">
                <a:solidFill>
                  <a:schemeClr val="bg1">
                    <a:lumMod val="50000"/>
                  </a:schemeClr>
                </a:solidFill>
                <a:latin typeface="Helvetica" pitchFamily="2" charset="0"/>
                <a:ea typeface="Arial Hebrew" charset="-79"/>
                <a:cs typeface="Arial Hebrew" charset="-79"/>
                <a:sym typeface="+mn-lt"/>
              </a:rPr>
              <a:t>Babic</a:t>
            </a:r>
            <a:r>
              <a:rPr lang="en-US" altLang="zh-CN" sz="1600" dirty="0">
                <a:solidFill>
                  <a:schemeClr val="bg1">
                    <a:lumMod val="50000"/>
                  </a:schemeClr>
                </a:solidFill>
                <a:latin typeface="Helvetica" pitchFamily="2" charset="0"/>
                <a:ea typeface="Arial Hebrew" charset="-79"/>
                <a:cs typeface="Arial Hebrew" charset="-79"/>
                <a:sym typeface="+mn-lt"/>
              </a:rPr>
              <a:t> et al 2008; </a:t>
            </a:r>
            <a:r>
              <a:rPr lang="en-US" altLang="zh-CN" sz="1600" dirty="0" err="1">
                <a:solidFill>
                  <a:schemeClr val="bg1">
                    <a:lumMod val="50000"/>
                  </a:schemeClr>
                </a:solidFill>
                <a:latin typeface="Helvetica" pitchFamily="2" charset="0"/>
                <a:ea typeface="Arial Hebrew" charset="-79"/>
                <a:cs typeface="Arial Hebrew" charset="-79"/>
                <a:sym typeface="+mn-lt"/>
              </a:rPr>
              <a:t>Xie</a:t>
            </a:r>
            <a:r>
              <a:rPr lang="en-US" altLang="zh-CN" sz="1600" dirty="0">
                <a:solidFill>
                  <a:schemeClr val="bg1">
                    <a:lumMod val="50000"/>
                  </a:schemeClr>
                </a:solidFill>
                <a:latin typeface="Helvetica" pitchFamily="2" charset="0"/>
                <a:ea typeface="Arial Hebrew" charset="-79"/>
                <a:cs typeface="Arial Hebrew" charset="-79"/>
                <a:sym typeface="+mn-lt"/>
              </a:rPr>
              <a:t> et al 2005]</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grpSp>
        <p:nvGrpSpPr>
          <p:cNvPr id="6" name="组 5">
            <a:extLst>
              <a:ext uri="{FF2B5EF4-FFF2-40B4-BE49-F238E27FC236}">
                <a16:creationId xmlns:a16="http://schemas.microsoft.com/office/drawing/2014/main" id="{39BB3AF4-85EA-F844-8019-CD0202CE3EB7}"/>
              </a:ext>
            </a:extLst>
          </p:cNvPr>
          <p:cNvGrpSpPr/>
          <p:nvPr/>
        </p:nvGrpSpPr>
        <p:grpSpPr>
          <a:xfrm>
            <a:off x="7502269" y="1690688"/>
            <a:ext cx="3614383" cy="2965979"/>
            <a:chOff x="7046278" y="1871003"/>
            <a:chExt cx="4498631" cy="3691597"/>
          </a:xfrm>
        </p:grpSpPr>
        <p:sp>
          <p:nvSpPr>
            <p:cNvPr id="7" name="矩形 6">
              <a:extLst>
                <a:ext uri="{FF2B5EF4-FFF2-40B4-BE49-F238E27FC236}">
                  <a16:creationId xmlns:a16="http://schemas.microsoft.com/office/drawing/2014/main" id="{C878D6F3-DAFA-084F-9261-48BB7B9D61A4}"/>
                </a:ext>
              </a:extLst>
            </p:cNvPr>
            <p:cNvSpPr/>
            <p:nvPr/>
          </p:nvSpPr>
          <p:spPr>
            <a:xfrm>
              <a:off x="7046278" y="1871003"/>
              <a:ext cx="4432300" cy="3691597"/>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latin typeface="Helvetica" pitchFamily="2" charset="0"/>
                <a:ea typeface="Arial Hebrew" charset="-79"/>
                <a:cs typeface="Arial Hebrew" charset="-79"/>
              </a:endParaRPr>
            </a:p>
          </p:txBody>
        </p:sp>
        <p:sp>
          <p:nvSpPr>
            <p:cNvPr id="8" name="文本框 7">
              <a:extLst>
                <a:ext uri="{FF2B5EF4-FFF2-40B4-BE49-F238E27FC236}">
                  <a16:creationId xmlns:a16="http://schemas.microsoft.com/office/drawing/2014/main" id="{D9D382D0-1AEB-2145-B25B-A5CB9800E10D}"/>
                </a:ext>
              </a:extLst>
            </p:cNvPr>
            <p:cNvSpPr txBox="1"/>
            <p:nvPr/>
          </p:nvSpPr>
          <p:spPr>
            <a:xfrm>
              <a:off x="9862579" y="1981414"/>
              <a:ext cx="1682330" cy="459688"/>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control flow</a:t>
              </a:r>
              <a:endParaRPr kumimoji="1" lang="zh-CN" altLang="en-US" dirty="0">
                <a:latin typeface="Helvetica" pitchFamily="2" charset="0"/>
                <a:ea typeface="Arial Hebrew" charset="-79"/>
                <a:cs typeface="Arial Hebrew" charset="-79"/>
              </a:endParaRPr>
            </a:p>
          </p:txBody>
        </p:sp>
        <p:sp>
          <p:nvSpPr>
            <p:cNvPr id="9" name="圆角矩形 8">
              <a:extLst>
                <a:ext uri="{FF2B5EF4-FFF2-40B4-BE49-F238E27FC236}">
                  <a16:creationId xmlns:a16="http://schemas.microsoft.com/office/drawing/2014/main" id="{EE8910EE-D97C-8547-885D-68F9CF083832}"/>
                </a:ext>
              </a:extLst>
            </p:cNvPr>
            <p:cNvSpPr/>
            <p:nvPr/>
          </p:nvSpPr>
          <p:spPr>
            <a:xfrm>
              <a:off x="7285390"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dirty="0">
                  <a:latin typeface="Helvetica" pitchFamily="2" charset="0"/>
                  <a:ea typeface="Arial Hebrew" charset="-79"/>
                  <a:cs typeface="Arial Hebrew" charset="-79"/>
                </a:rPr>
                <a:t>…</a:t>
              </a:r>
              <a:endParaRPr kumimoji="1" lang="zh-CN" altLang="en-US" dirty="0">
                <a:latin typeface="Helvetica" pitchFamily="2" charset="0"/>
                <a:ea typeface="Arial Hebrew" charset="-79"/>
                <a:cs typeface="Arial Hebrew" charset="-79"/>
              </a:endParaRPr>
            </a:p>
          </p:txBody>
        </p:sp>
        <p:sp>
          <p:nvSpPr>
            <p:cNvPr id="10" name="圆角矩形 9">
              <a:extLst>
                <a:ext uri="{FF2B5EF4-FFF2-40B4-BE49-F238E27FC236}">
                  <a16:creationId xmlns:a16="http://schemas.microsoft.com/office/drawing/2014/main" id="{4FBDB964-91C8-D942-A556-9D7F6156A262}"/>
                </a:ext>
              </a:extLst>
            </p:cNvPr>
            <p:cNvSpPr/>
            <p:nvPr/>
          </p:nvSpPr>
          <p:spPr>
            <a:xfrm>
              <a:off x="10090045"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dirty="0">
                  <a:latin typeface="Helvetica" pitchFamily="2" charset="0"/>
                  <a:ea typeface="Arial Hebrew" charset="-79"/>
                  <a:cs typeface="Arial Hebrew" charset="-79"/>
                </a:rPr>
                <a:t>…</a:t>
              </a:r>
              <a:endParaRPr kumimoji="1" lang="zh-CN" altLang="en-US" dirty="0">
                <a:latin typeface="Helvetica" pitchFamily="2" charset="0"/>
                <a:ea typeface="Arial Hebrew" charset="-79"/>
                <a:cs typeface="Arial Hebrew" charset="-79"/>
              </a:endParaRPr>
            </a:p>
          </p:txBody>
        </p:sp>
        <p:sp>
          <p:nvSpPr>
            <p:cNvPr id="11" name="圆角矩形 10">
              <a:extLst>
                <a:ext uri="{FF2B5EF4-FFF2-40B4-BE49-F238E27FC236}">
                  <a16:creationId xmlns:a16="http://schemas.microsoft.com/office/drawing/2014/main" id="{62BA9F30-80C3-0C43-B277-D8888F62A125}"/>
                </a:ext>
              </a:extLst>
            </p:cNvPr>
            <p:cNvSpPr/>
            <p:nvPr/>
          </p:nvSpPr>
          <p:spPr>
            <a:xfrm>
              <a:off x="8686689" y="4808927"/>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latin typeface="Helvetica" pitchFamily="2" charset="0"/>
                  <a:ea typeface="Arial Hebrew" charset="-79"/>
                  <a:cs typeface="Arial Hebrew" charset="-79"/>
                </a:rPr>
                <a:t>y=x</a:t>
              </a:r>
              <a:endParaRPr kumimoji="1" lang="zh-CN" altLang="en-US" dirty="0">
                <a:latin typeface="Helvetica" pitchFamily="2" charset="0"/>
                <a:ea typeface="Arial Hebrew" charset="-79"/>
                <a:cs typeface="Arial Hebrew" charset="-79"/>
              </a:endParaRPr>
            </a:p>
          </p:txBody>
        </p:sp>
        <p:sp>
          <p:nvSpPr>
            <p:cNvPr id="12" name="圆角矩形 11">
              <a:extLst>
                <a:ext uri="{FF2B5EF4-FFF2-40B4-BE49-F238E27FC236}">
                  <a16:creationId xmlns:a16="http://schemas.microsoft.com/office/drawing/2014/main" id="{517592AE-9363-D842-A5BC-5D549B628BD1}"/>
                </a:ext>
              </a:extLst>
            </p:cNvPr>
            <p:cNvSpPr/>
            <p:nvPr/>
          </p:nvSpPr>
          <p:spPr>
            <a:xfrm>
              <a:off x="8691521" y="2105332"/>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latin typeface="Helvetica" pitchFamily="2" charset="0"/>
                  <a:ea typeface="Arial Hebrew" charset="-79"/>
                  <a:cs typeface="Arial Hebrew" charset="-79"/>
                </a:rPr>
                <a:t>x=…</a:t>
              </a:r>
              <a:endParaRPr kumimoji="1" lang="zh-CN" altLang="en-US" dirty="0">
                <a:latin typeface="Helvetica" pitchFamily="2" charset="0"/>
                <a:ea typeface="Arial Hebrew" charset="-79"/>
                <a:cs typeface="Arial Hebrew" charset="-79"/>
              </a:endParaRPr>
            </a:p>
          </p:txBody>
        </p:sp>
        <p:cxnSp>
          <p:nvCxnSpPr>
            <p:cNvPr id="13" name="曲线连接符 12">
              <a:extLst>
                <a:ext uri="{FF2B5EF4-FFF2-40B4-BE49-F238E27FC236}">
                  <a16:creationId xmlns:a16="http://schemas.microsoft.com/office/drawing/2014/main" id="{E3D95A4A-3CE4-754D-9764-64E75927019A}"/>
                </a:ext>
              </a:extLst>
            </p:cNvPr>
            <p:cNvCxnSpPr/>
            <p:nvPr/>
          </p:nvCxnSpPr>
          <p:spPr>
            <a:xfrm rot="10800000" flipV="1">
              <a:off x="7795939" y="2356125"/>
              <a:ext cx="895583"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a:extLst>
                <a:ext uri="{FF2B5EF4-FFF2-40B4-BE49-F238E27FC236}">
                  <a16:creationId xmlns:a16="http://schemas.microsoft.com/office/drawing/2014/main" id="{66049F52-D059-D74E-B525-8566A059C710}"/>
                </a:ext>
              </a:extLst>
            </p:cNvPr>
            <p:cNvCxnSpPr/>
            <p:nvPr/>
          </p:nvCxnSpPr>
          <p:spPr>
            <a:xfrm>
              <a:off x="9712616" y="2356125"/>
              <a:ext cx="887977"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a:extLst>
                <a:ext uri="{FF2B5EF4-FFF2-40B4-BE49-F238E27FC236}">
                  <a16:creationId xmlns:a16="http://schemas.microsoft.com/office/drawing/2014/main" id="{E1276C7B-5C3D-D742-AF3C-829D022B00F3}"/>
                </a:ext>
              </a:extLst>
            </p:cNvPr>
            <p:cNvCxnSpPr/>
            <p:nvPr/>
          </p:nvCxnSpPr>
          <p:spPr>
            <a:xfrm rot="16200000" flipH="1">
              <a:off x="7741684" y="4114715"/>
              <a:ext cx="999258" cy="8907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6F0DB833-F706-A04E-BC05-89F276EA572A}"/>
                </a:ext>
              </a:extLst>
            </p:cNvPr>
            <p:cNvCxnSpPr/>
            <p:nvPr/>
          </p:nvCxnSpPr>
          <p:spPr>
            <a:xfrm rot="5400000">
              <a:off x="9654560" y="4113687"/>
              <a:ext cx="999258" cy="8928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3357158"/>
      </p:ext>
    </p:extLst>
  </p:cSld>
  <p:clrMapOvr>
    <a:masterClrMapping/>
  </p:clrMapOvr>
  <mc:AlternateContent xmlns:mc="http://schemas.openxmlformats.org/markup-compatibility/2006" xmlns:p14="http://schemas.microsoft.com/office/powerpoint/2010/main">
    <mc:Choice Requires="p14">
      <p:transition spd="slow" p14:dur="2000" advTm="14938"/>
    </mc:Choice>
    <mc:Fallback xmlns="">
      <p:transition spd="slow" advTm="1493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0A65-5D59-C14F-9222-1670F5ED6100}"/>
              </a:ext>
            </a:extLst>
          </p:cNvPr>
          <p:cNvSpPr>
            <a:spLocks noGrp="1"/>
          </p:cNvSpPr>
          <p:nvPr>
            <p:ph type="title"/>
          </p:nvPr>
        </p:nvSpPr>
        <p:spPr/>
        <p:txBody>
          <a:bodyPr/>
          <a:lstStyle/>
          <a:p>
            <a:r>
              <a:rPr kumimoji="1" lang="en-US" altLang="zh-CN" dirty="0"/>
              <a:t>“Sparse” Program Analysis</a:t>
            </a:r>
            <a:endParaRPr kumimoji="1" lang="zh-CN" altLang="en-US" dirty="0"/>
          </a:p>
        </p:txBody>
      </p:sp>
      <p:sp>
        <p:nvSpPr>
          <p:cNvPr id="3" name="内容占位符 2">
            <a:extLst>
              <a:ext uri="{FF2B5EF4-FFF2-40B4-BE49-F238E27FC236}">
                <a16:creationId xmlns:a16="http://schemas.microsoft.com/office/drawing/2014/main" id="{2B484E8C-1648-B441-8FB2-E6FA2D958836}"/>
              </a:ext>
            </a:extLst>
          </p:cNvPr>
          <p:cNvSpPr>
            <a:spLocks noGrp="1"/>
          </p:cNvSpPr>
          <p:nvPr>
            <p:ph idx="1"/>
          </p:nvPr>
        </p:nvSpPr>
        <p:spPr/>
        <p:txBody>
          <a:bodyPr/>
          <a:lstStyle/>
          <a:p>
            <a:r>
              <a:rPr kumimoji="1" lang="en-US" altLang="zh-CN" dirty="0"/>
              <a:t>Track value flows sparsely via data dependence</a:t>
            </a:r>
          </a:p>
          <a:p>
            <a:pPr lvl="1"/>
            <a:r>
              <a:rPr kumimoji="1" lang="en-US" altLang="zh-CN" sz="2000" dirty="0"/>
              <a:t>cheaper</a:t>
            </a:r>
          </a:p>
          <a:p>
            <a:pPr lvl="1"/>
            <a:r>
              <a:rPr kumimoji="1" lang="en-US" altLang="zh-CN" sz="2000" dirty="0"/>
              <a:t>skip irrelevant statements</a:t>
            </a:r>
          </a:p>
          <a:p>
            <a:endParaRPr kumimoji="1" lang="en-US" altLang="zh-CN" dirty="0"/>
          </a:p>
          <a:p>
            <a:r>
              <a:rPr kumimoji="1" lang="en-US" altLang="zh-CN" dirty="0"/>
              <a:t>Many classic approaches:</a:t>
            </a:r>
          </a:p>
          <a:p>
            <a:pPr lvl="1"/>
            <a:r>
              <a:rPr kumimoji="1" lang="en-US" altLang="zh-CN" sz="2000" dirty="0" err="1"/>
              <a:t>Fastcheck</a:t>
            </a:r>
            <a:endParaRPr kumimoji="1" lang="en-US" altLang="zh-CN" sz="2000" dirty="0"/>
          </a:p>
          <a:p>
            <a:pPr lvl="1"/>
            <a:r>
              <a:rPr kumimoji="1" lang="en-US" altLang="zh-CN" sz="2000" dirty="0"/>
              <a:t>Saber</a:t>
            </a:r>
          </a:p>
          <a:p>
            <a:pPr lvl="1"/>
            <a:r>
              <a:rPr kumimoji="1" lang="en-US" altLang="zh-CN" sz="2000" dirty="0"/>
              <a:t>SVF</a:t>
            </a:r>
            <a:endParaRPr kumimoji="1" lang="zh-CN" altLang="en-US" sz="2000" dirty="0"/>
          </a:p>
        </p:txBody>
      </p:sp>
      <p:sp>
        <p:nvSpPr>
          <p:cNvPr id="4" name="灯片编号占位符 3">
            <a:extLst>
              <a:ext uri="{FF2B5EF4-FFF2-40B4-BE49-F238E27FC236}">
                <a16:creationId xmlns:a16="http://schemas.microsoft.com/office/drawing/2014/main" id="{28D5AAFE-3AF9-7C49-9592-274F70E75E05}"/>
              </a:ext>
            </a:extLst>
          </p:cNvPr>
          <p:cNvSpPr>
            <a:spLocks noGrp="1"/>
          </p:cNvSpPr>
          <p:nvPr>
            <p:ph type="sldNum" sz="quarter" idx="12"/>
          </p:nvPr>
        </p:nvSpPr>
        <p:spPr/>
        <p:txBody>
          <a:bodyPr/>
          <a:lstStyle/>
          <a:p>
            <a:fld id="{C53D9380-AD50-0C4E-BD20-74B8F0FD34CE}" type="slidenum">
              <a:rPr kumimoji="1" lang="zh-CN" altLang="en-US" smtClean="0"/>
              <a:t>21</a:t>
            </a:fld>
            <a:endParaRPr kumimoji="1" lang="zh-CN" altLang="en-US"/>
          </a:p>
        </p:txBody>
      </p:sp>
      <p:sp>
        <p:nvSpPr>
          <p:cNvPr id="5" name="矩形 4">
            <a:extLst>
              <a:ext uri="{FF2B5EF4-FFF2-40B4-BE49-F238E27FC236}">
                <a16:creationId xmlns:a16="http://schemas.microsoft.com/office/drawing/2014/main" id="{D9C7C013-17C3-154D-9CBB-2A6CBBF24CE5}"/>
              </a:ext>
            </a:extLst>
          </p:cNvPr>
          <p:cNvSpPr/>
          <p:nvPr/>
        </p:nvSpPr>
        <p:spPr>
          <a:xfrm>
            <a:off x="707919" y="5641871"/>
            <a:ext cx="6782626"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err="1">
                <a:solidFill>
                  <a:schemeClr val="bg1">
                    <a:lumMod val="50000"/>
                  </a:schemeClr>
                </a:solidFill>
                <a:latin typeface="Helvetica" pitchFamily="2" charset="0"/>
                <a:ea typeface="Arial Hebrew" charset="-79"/>
                <a:cs typeface="Arial Hebrew" charset="-79"/>
                <a:sym typeface="+mn-lt"/>
              </a:rPr>
              <a:t>Cherem</a:t>
            </a:r>
            <a:r>
              <a:rPr lang="en-US" altLang="zh-CN" sz="1600" dirty="0">
                <a:solidFill>
                  <a:schemeClr val="bg1">
                    <a:lumMod val="50000"/>
                  </a:schemeClr>
                </a:solidFill>
                <a:latin typeface="Helvetica" pitchFamily="2" charset="0"/>
                <a:ea typeface="Arial Hebrew" charset="-79"/>
                <a:cs typeface="Arial Hebrew" charset="-79"/>
                <a:sym typeface="+mn-lt"/>
              </a:rPr>
              <a:t> et al 2007; </a:t>
            </a:r>
            <a:r>
              <a:rPr lang="en-US" altLang="zh-CN" sz="1600" dirty="0" err="1">
                <a:solidFill>
                  <a:schemeClr val="bg1">
                    <a:lumMod val="50000"/>
                  </a:schemeClr>
                </a:solidFill>
                <a:latin typeface="Helvetica" pitchFamily="2" charset="0"/>
                <a:ea typeface="Arial Hebrew" charset="-79"/>
                <a:cs typeface="Arial Hebrew" charset="-79"/>
              </a:rPr>
              <a:t>Livshits</a:t>
            </a:r>
            <a:r>
              <a:rPr lang="en-US" altLang="zh-CN" sz="1600" dirty="0">
                <a:solidFill>
                  <a:schemeClr val="bg1">
                    <a:lumMod val="50000"/>
                  </a:schemeClr>
                </a:solidFill>
                <a:latin typeface="Helvetica" pitchFamily="2" charset="0"/>
                <a:ea typeface="Arial Hebrew" charset="-79"/>
                <a:cs typeface="Arial Hebrew" charset="-79"/>
              </a:rPr>
              <a:t> </a:t>
            </a:r>
            <a:r>
              <a:rPr lang="en-US" altLang="zh-CN" sz="1600" dirty="0">
                <a:solidFill>
                  <a:schemeClr val="bg1">
                    <a:lumMod val="50000"/>
                  </a:schemeClr>
                </a:solidFill>
                <a:latin typeface="Helvetica" pitchFamily="2" charset="0"/>
                <a:ea typeface="Arial Hebrew" charset="-79"/>
                <a:cs typeface="Arial Hebrew" charset="-79"/>
                <a:sym typeface="+mn-lt"/>
              </a:rPr>
              <a:t>et al 2003; Oh et al 2012; Sui et al 2016, </a:t>
            </a:r>
            <a:r>
              <a:rPr lang="is-I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a:solidFill>
                  <a:schemeClr val="bg1">
                    <a:lumMod val="50000"/>
                  </a:schemeClr>
                </a:solidFill>
                <a:latin typeface="Helvetica" pitchFamily="2" charset="0"/>
                <a:ea typeface="Arial Hebrew" charset="-79"/>
                <a:cs typeface="Arial Hebrew" charset="-79"/>
                <a:sym typeface="+mn-lt"/>
              </a:rPr>
              <a:t>]</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grpSp>
        <p:nvGrpSpPr>
          <p:cNvPr id="6" name="组 5">
            <a:extLst>
              <a:ext uri="{FF2B5EF4-FFF2-40B4-BE49-F238E27FC236}">
                <a16:creationId xmlns:a16="http://schemas.microsoft.com/office/drawing/2014/main" id="{3738D18D-96F7-A747-9C59-E232124ED22C}"/>
              </a:ext>
            </a:extLst>
          </p:cNvPr>
          <p:cNvGrpSpPr/>
          <p:nvPr/>
        </p:nvGrpSpPr>
        <p:grpSpPr>
          <a:xfrm>
            <a:off x="7502269" y="1690688"/>
            <a:ext cx="3614383" cy="2965979"/>
            <a:chOff x="7046278" y="1871003"/>
            <a:chExt cx="4498631" cy="3691597"/>
          </a:xfrm>
        </p:grpSpPr>
        <p:sp>
          <p:nvSpPr>
            <p:cNvPr id="7" name="矩形 6">
              <a:extLst>
                <a:ext uri="{FF2B5EF4-FFF2-40B4-BE49-F238E27FC236}">
                  <a16:creationId xmlns:a16="http://schemas.microsoft.com/office/drawing/2014/main" id="{BB1F84EE-D3B9-D74B-94B4-27E3AFFC8121}"/>
                </a:ext>
              </a:extLst>
            </p:cNvPr>
            <p:cNvSpPr/>
            <p:nvPr/>
          </p:nvSpPr>
          <p:spPr>
            <a:xfrm>
              <a:off x="7046278" y="1871003"/>
              <a:ext cx="4432300" cy="3691597"/>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latin typeface="Helvetica" pitchFamily="2" charset="0"/>
                <a:ea typeface="Arial Hebrew" charset="-79"/>
                <a:cs typeface="Arial Hebrew" charset="-79"/>
              </a:endParaRPr>
            </a:p>
          </p:txBody>
        </p:sp>
        <p:sp>
          <p:nvSpPr>
            <p:cNvPr id="8" name="文本框 7">
              <a:extLst>
                <a:ext uri="{FF2B5EF4-FFF2-40B4-BE49-F238E27FC236}">
                  <a16:creationId xmlns:a16="http://schemas.microsoft.com/office/drawing/2014/main" id="{30E841AB-59DE-1140-99CE-D14579D9ADA8}"/>
                </a:ext>
              </a:extLst>
            </p:cNvPr>
            <p:cNvSpPr txBox="1"/>
            <p:nvPr/>
          </p:nvSpPr>
          <p:spPr>
            <a:xfrm>
              <a:off x="9862579" y="1981414"/>
              <a:ext cx="1682330" cy="459688"/>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control flow</a:t>
              </a:r>
              <a:endParaRPr kumimoji="1" lang="zh-CN" altLang="en-US" dirty="0">
                <a:latin typeface="Helvetica" pitchFamily="2" charset="0"/>
                <a:ea typeface="Arial Hebrew" charset="-79"/>
                <a:cs typeface="Arial Hebrew" charset="-79"/>
              </a:endParaRPr>
            </a:p>
          </p:txBody>
        </p:sp>
        <p:sp>
          <p:nvSpPr>
            <p:cNvPr id="9" name="圆角矩形 8">
              <a:extLst>
                <a:ext uri="{FF2B5EF4-FFF2-40B4-BE49-F238E27FC236}">
                  <a16:creationId xmlns:a16="http://schemas.microsoft.com/office/drawing/2014/main" id="{C7B43EF3-E2C9-F547-A2F9-F6826AB97AD8}"/>
                </a:ext>
              </a:extLst>
            </p:cNvPr>
            <p:cNvSpPr/>
            <p:nvPr/>
          </p:nvSpPr>
          <p:spPr>
            <a:xfrm>
              <a:off x="7285390"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dirty="0">
                  <a:latin typeface="Helvetica" pitchFamily="2" charset="0"/>
                  <a:ea typeface="Arial Hebrew" charset="-79"/>
                  <a:cs typeface="Arial Hebrew" charset="-79"/>
                </a:rPr>
                <a:t>…</a:t>
              </a:r>
              <a:endParaRPr kumimoji="1" lang="zh-CN" altLang="en-US" dirty="0">
                <a:latin typeface="Helvetica" pitchFamily="2" charset="0"/>
                <a:ea typeface="Arial Hebrew" charset="-79"/>
                <a:cs typeface="Arial Hebrew" charset="-79"/>
              </a:endParaRPr>
            </a:p>
          </p:txBody>
        </p:sp>
        <p:sp>
          <p:nvSpPr>
            <p:cNvPr id="10" name="圆角矩形 9">
              <a:extLst>
                <a:ext uri="{FF2B5EF4-FFF2-40B4-BE49-F238E27FC236}">
                  <a16:creationId xmlns:a16="http://schemas.microsoft.com/office/drawing/2014/main" id="{E7095328-88D2-5E4B-88B1-A7CA7B15753D}"/>
                </a:ext>
              </a:extLst>
            </p:cNvPr>
            <p:cNvSpPr/>
            <p:nvPr/>
          </p:nvSpPr>
          <p:spPr>
            <a:xfrm>
              <a:off x="10090045"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dirty="0">
                  <a:latin typeface="Helvetica" pitchFamily="2" charset="0"/>
                  <a:ea typeface="Arial Hebrew" charset="-79"/>
                  <a:cs typeface="Arial Hebrew" charset="-79"/>
                </a:rPr>
                <a:t>…</a:t>
              </a:r>
              <a:endParaRPr kumimoji="1" lang="zh-CN" altLang="en-US" dirty="0">
                <a:latin typeface="Helvetica" pitchFamily="2" charset="0"/>
                <a:ea typeface="Arial Hebrew" charset="-79"/>
                <a:cs typeface="Arial Hebrew" charset="-79"/>
              </a:endParaRPr>
            </a:p>
          </p:txBody>
        </p:sp>
        <p:sp>
          <p:nvSpPr>
            <p:cNvPr id="11" name="圆角矩形 10">
              <a:extLst>
                <a:ext uri="{FF2B5EF4-FFF2-40B4-BE49-F238E27FC236}">
                  <a16:creationId xmlns:a16="http://schemas.microsoft.com/office/drawing/2014/main" id="{7C72D65E-598F-1143-8F54-F1225A90304E}"/>
                </a:ext>
              </a:extLst>
            </p:cNvPr>
            <p:cNvSpPr/>
            <p:nvPr/>
          </p:nvSpPr>
          <p:spPr>
            <a:xfrm>
              <a:off x="8686689" y="4808927"/>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latin typeface="Helvetica" pitchFamily="2" charset="0"/>
                  <a:ea typeface="Arial Hebrew" charset="-79"/>
                  <a:cs typeface="Arial Hebrew" charset="-79"/>
                </a:rPr>
                <a:t>y=x</a:t>
              </a:r>
              <a:endParaRPr kumimoji="1" lang="zh-CN" altLang="en-US" dirty="0">
                <a:latin typeface="Helvetica" pitchFamily="2" charset="0"/>
                <a:ea typeface="Arial Hebrew" charset="-79"/>
                <a:cs typeface="Arial Hebrew" charset="-79"/>
              </a:endParaRPr>
            </a:p>
          </p:txBody>
        </p:sp>
        <p:sp>
          <p:nvSpPr>
            <p:cNvPr id="12" name="圆角矩形 11">
              <a:extLst>
                <a:ext uri="{FF2B5EF4-FFF2-40B4-BE49-F238E27FC236}">
                  <a16:creationId xmlns:a16="http://schemas.microsoft.com/office/drawing/2014/main" id="{D92D7FAF-5267-4149-A7F5-45AEECC0BE51}"/>
                </a:ext>
              </a:extLst>
            </p:cNvPr>
            <p:cNvSpPr/>
            <p:nvPr/>
          </p:nvSpPr>
          <p:spPr>
            <a:xfrm>
              <a:off x="8691521" y="2105332"/>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latin typeface="Helvetica" pitchFamily="2" charset="0"/>
                  <a:ea typeface="Arial Hebrew" charset="-79"/>
                  <a:cs typeface="Arial Hebrew" charset="-79"/>
                </a:rPr>
                <a:t>x=…</a:t>
              </a:r>
              <a:endParaRPr kumimoji="1" lang="zh-CN" altLang="en-US" dirty="0">
                <a:latin typeface="Helvetica" pitchFamily="2" charset="0"/>
                <a:ea typeface="Arial Hebrew" charset="-79"/>
                <a:cs typeface="Arial Hebrew" charset="-79"/>
              </a:endParaRPr>
            </a:p>
          </p:txBody>
        </p:sp>
        <p:cxnSp>
          <p:nvCxnSpPr>
            <p:cNvPr id="13" name="曲线连接符 12">
              <a:extLst>
                <a:ext uri="{FF2B5EF4-FFF2-40B4-BE49-F238E27FC236}">
                  <a16:creationId xmlns:a16="http://schemas.microsoft.com/office/drawing/2014/main" id="{AE96F978-2E42-0B43-84AC-4C3568D26F5B}"/>
                </a:ext>
              </a:extLst>
            </p:cNvPr>
            <p:cNvCxnSpPr/>
            <p:nvPr/>
          </p:nvCxnSpPr>
          <p:spPr>
            <a:xfrm rot="10800000" flipV="1">
              <a:off x="7795939" y="2356125"/>
              <a:ext cx="895583"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a:extLst>
                <a:ext uri="{FF2B5EF4-FFF2-40B4-BE49-F238E27FC236}">
                  <a16:creationId xmlns:a16="http://schemas.microsoft.com/office/drawing/2014/main" id="{E29A3731-FF90-014F-BEC5-31714440B3DF}"/>
                </a:ext>
              </a:extLst>
            </p:cNvPr>
            <p:cNvCxnSpPr/>
            <p:nvPr/>
          </p:nvCxnSpPr>
          <p:spPr>
            <a:xfrm>
              <a:off x="9712616" y="2356125"/>
              <a:ext cx="887977"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a:extLst>
                <a:ext uri="{FF2B5EF4-FFF2-40B4-BE49-F238E27FC236}">
                  <a16:creationId xmlns:a16="http://schemas.microsoft.com/office/drawing/2014/main" id="{06F925A1-9F21-D047-A647-CBB3423206BF}"/>
                </a:ext>
              </a:extLst>
            </p:cNvPr>
            <p:cNvCxnSpPr/>
            <p:nvPr/>
          </p:nvCxnSpPr>
          <p:spPr>
            <a:xfrm rot="16200000" flipH="1">
              <a:off x="7741684" y="4114715"/>
              <a:ext cx="999258" cy="8907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BCEDBA5E-73D1-684D-8D54-A9ED69447D34}"/>
                </a:ext>
              </a:extLst>
            </p:cNvPr>
            <p:cNvCxnSpPr/>
            <p:nvPr/>
          </p:nvCxnSpPr>
          <p:spPr>
            <a:xfrm rot="5400000">
              <a:off x="9654560" y="4113687"/>
              <a:ext cx="999258" cy="8928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8" name="直线箭头连接符 17">
            <a:extLst>
              <a:ext uri="{FF2B5EF4-FFF2-40B4-BE49-F238E27FC236}">
                <a16:creationId xmlns:a16="http://schemas.microsoft.com/office/drawing/2014/main" id="{3DF656C8-A513-014F-88F8-5B13CC741B73}"/>
              </a:ext>
            </a:extLst>
          </p:cNvPr>
          <p:cNvCxnSpPr>
            <a:stCxn id="12" idx="2"/>
            <a:endCxn id="11" idx="0"/>
          </p:cNvCxnSpPr>
          <p:nvPr/>
        </p:nvCxnSpPr>
        <p:spPr>
          <a:xfrm flipH="1">
            <a:off x="9230437" y="2281951"/>
            <a:ext cx="3882" cy="1769184"/>
          </a:xfrm>
          <a:prstGeom prst="straightConnector1">
            <a:avLst/>
          </a:prstGeom>
          <a:ln w="19050">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0DF3A75-E5F8-8C4E-B13F-CD6A4E3C7915}"/>
              </a:ext>
            </a:extLst>
          </p:cNvPr>
          <p:cNvSpPr txBox="1"/>
          <p:nvPr/>
        </p:nvSpPr>
        <p:spPr>
          <a:xfrm rot="5400000">
            <a:off x="8872204" y="2982925"/>
            <a:ext cx="1197764" cy="369332"/>
          </a:xfrm>
          <a:prstGeom prst="rect">
            <a:avLst/>
          </a:prstGeom>
          <a:noFill/>
        </p:spPr>
        <p:txBody>
          <a:bodyPr wrap="none" rtlCol="0">
            <a:spAutoFit/>
          </a:bodyPr>
          <a:lstStyle/>
          <a:p>
            <a:r>
              <a:rPr kumimoji="1" lang="en-US" altLang="zh-CN" b="1" dirty="0">
                <a:solidFill>
                  <a:srgbClr val="FF0000"/>
                </a:solidFill>
                <a:latin typeface="Helvetica" pitchFamily="2" charset="0"/>
              </a:rPr>
              <a:t>data dep.</a:t>
            </a:r>
            <a:endParaRPr kumimoji="1" lang="zh-CN" altLang="en-US" b="1" dirty="0">
              <a:solidFill>
                <a:srgbClr val="FF0000"/>
              </a:solidFill>
              <a:latin typeface="Helvetica" pitchFamily="2" charset="0"/>
            </a:endParaRPr>
          </a:p>
        </p:txBody>
      </p:sp>
      <p:sp>
        <p:nvSpPr>
          <p:cNvPr id="21" name="文本框 20">
            <a:extLst>
              <a:ext uri="{FF2B5EF4-FFF2-40B4-BE49-F238E27FC236}">
                <a16:creationId xmlns:a16="http://schemas.microsoft.com/office/drawing/2014/main" id="{F2B6D58B-4C1F-1642-8DCA-C1843A70DA4A}"/>
              </a:ext>
            </a:extLst>
          </p:cNvPr>
          <p:cNvSpPr txBox="1"/>
          <p:nvPr/>
        </p:nvSpPr>
        <p:spPr>
          <a:xfrm>
            <a:off x="6468138" y="4962243"/>
            <a:ext cx="5570757" cy="646331"/>
          </a:xfrm>
          <a:prstGeom prst="rect">
            <a:avLst/>
          </a:prstGeom>
          <a:noFill/>
        </p:spPr>
        <p:txBody>
          <a:bodyPr wrap="none" rtlCol="0">
            <a:spAutoFit/>
          </a:bodyPr>
          <a:lstStyle/>
          <a:p>
            <a:pPr algn="ctr"/>
            <a:r>
              <a:rPr kumimoji="1" lang="en-US" altLang="zh-CN" b="1" dirty="0">
                <a:solidFill>
                  <a:srgbClr val="FF0000"/>
                </a:solidFill>
                <a:latin typeface="Helvetica" pitchFamily="2" charset="0"/>
              </a:rPr>
              <a:t>data dep./value flow: </a:t>
            </a:r>
          </a:p>
          <a:p>
            <a:pPr algn="ctr"/>
            <a:r>
              <a:rPr kumimoji="1" lang="en-US" altLang="zh-CN" b="1" dirty="0">
                <a:solidFill>
                  <a:srgbClr val="FF0000"/>
                </a:solidFill>
                <a:latin typeface="Helvetica" pitchFamily="2" charset="0"/>
              </a:rPr>
              <a:t>a variable refers to the value of the other variable</a:t>
            </a:r>
            <a:endParaRPr kumimoji="1" lang="zh-CN" altLang="en-US" b="1" dirty="0">
              <a:solidFill>
                <a:srgbClr val="FF0000"/>
              </a:solidFill>
              <a:latin typeface="Helvetica" pitchFamily="2" charset="0"/>
            </a:endParaRPr>
          </a:p>
        </p:txBody>
      </p:sp>
    </p:spTree>
    <p:extLst>
      <p:ext uri="{BB962C8B-B14F-4D97-AF65-F5344CB8AC3E}">
        <p14:creationId xmlns:p14="http://schemas.microsoft.com/office/powerpoint/2010/main" val="786694292"/>
      </p:ext>
    </p:extLst>
  </p:cSld>
  <p:clrMapOvr>
    <a:masterClrMapping/>
  </p:clrMapOvr>
  <mc:AlternateContent xmlns:mc="http://schemas.openxmlformats.org/markup-compatibility/2006" xmlns:p14="http://schemas.microsoft.com/office/powerpoint/2010/main">
    <mc:Choice Requires="p14">
      <p:transition spd="slow" p14:dur="2000" advTm="26483"/>
    </mc:Choice>
    <mc:Fallback xmlns="">
      <p:transition spd="slow" advTm="2648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0A65-5D59-C14F-9222-1670F5ED6100}"/>
              </a:ext>
            </a:extLst>
          </p:cNvPr>
          <p:cNvSpPr>
            <a:spLocks noGrp="1"/>
          </p:cNvSpPr>
          <p:nvPr>
            <p:ph type="title"/>
          </p:nvPr>
        </p:nvSpPr>
        <p:spPr/>
        <p:txBody>
          <a:bodyPr/>
          <a:lstStyle/>
          <a:p>
            <a:r>
              <a:rPr kumimoji="1" lang="en-US" altLang="zh-CN" dirty="0"/>
              <a:t>“Sparse” Program Analysis</a:t>
            </a:r>
            <a:endParaRPr kumimoji="1" lang="zh-CN" altLang="en-US" dirty="0"/>
          </a:p>
        </p:txBody>
      </p:sp>
      <p:sp>
        <p:nvSpPr>
          <p:cNvPr id="3" name="内容占位符 2">
            <a:extLst>
              <a:ext uri="{FF2B5EF4-FFF2-40B4-BE49-F238E27FC236}">
                <a16:creationId xmlns:a16="http://schemas.microsoft.com/office/drawing/2014/main" id="{2B484E8C-1648-B441-8FB2-E6FA2D958836}"/>
              </a:ext>
            </a:extLst>
          </p:cNvPr>
          <p:cNvSpPr>
            <a:spLocks noGrp="1"/>
          </p:cNvSpPr>
          <p:nvPr>
            <p:ph idx="1"/>
          </p:nvPr>
        </p:nvSpPr>
        <p:spPr/>
        <p:txBody>
          <a:bodyPr/>
          <a:lstStyle/>
          <a:p>
            <a:r>
              <a:rPr kumimoji="1" lang="en-US" altLang="zh-CN" dirty="0"/>
              <a:t>Track value flows sparsely via data dependence</a:t>
            </a:r>
          </a:p>
          <a:p>
            <a:pPr lvl="1"/>
            <a:r>
              <a:rPr kumimoji="1" lang="en-US" altLang="zh-CN" sz="2000" dirty="0"/>
              <a:t>cheaper</a:t>
            </a:r>
          </a:p>
          <a:p>
            <a:pPr lvl="1"/>
            <a:r>
              <a:rPr kumimoji="1" lang="en-US" altLang="zh-CN" sz="2000" dirty="0"/>
              <a:t>skip irrelevant statements</a:t>
            </a:r>
          </a:p>
          <a:p>
            <a:endParaRPr kumimoji="1" lang="en-US" altLang="zh-CN" dirty="0"/>
          </a:p>
          <a:p>
            <a:r>
              <a:rPr kumimoji="1" lang="en-US" altLang="zh-CN" dirty="0"/>
              <a:t>Many classic approaches:</a:t>
            </a:r>
          </a:p>
          <a:p>
            <a:pPr lvl="1"/>
            <a:r>
              <a:rPr kumimoji="1" lang="en-US" altLang="zh-CN" sz="2000" dirty="0" err="1"/>
              <a:t>Fastcheck</a:t>
            </a:r>
            <a:endParaRPr kumimoji="1" lang="en-US" altLang="zh-CN" sz="2000" dirty="0"/>
          </a:p>
          <a:p>
            <a:pPr lvl="1"/>
            <a:r>
              <a:rPr kumimoji="1" lang="en-US" altLang="zh-CN" sz="2000" dirty="0"/>
              <a:t>Saber</a:t>
            </a:r>
          </a:p>
          <a:p>
            <a:pPr lvl="1"/>
            <a:r>
              <a:rPr kumimoji="1" lang="en-US" altLang="zh-CN" sz="2000" dirty="0"/>
              <a:t>SVF</a:t>
            </a:r>
            <a:endParaRPr kumimoji="1" lang="zh-CN" altLang="en-US" sz="2000" dirty="0"/>
          </a:p>
        </p:txBody>
      </p:sp>
      <p:sp>
        <p:nvSpPr>
          <p:cNvPr id="4" name="灯片编号占位符 3">
            <a:extLst>
              <a:ext uri="{FF2B5EF4-FFF2-40B4-BE49-F238E27FC236}">
                <a16:creationId xmlns:a16="http://schemas.microsoft.com/office/drawing/2014/main" id="{28D5AAFE-3AF9-7C49-9592-274F70E75E05}"/>
              </a:ext>
            </a:extLst>
          </p:cNvPr>
          <p:cNvSpPr>
            <a:spLocks noGrp="1"/>
          </p:cNvSpPr>
          <p:nvPr>
            <p:ph type="sldNum" sz="quarter" idx="12"/>
          </p:nvPr>
        </p:nvSpPr>
        <p:spPr/>
        <p:txBody>
          <a:bodyPr/>
          <a:lstStyle/>
          <a:p>
            <a:fld id="{C53D9380-AD50-0C4E-BD20-74B8F0FD34CE}" type="slidenum">
              <a:rPr kumimoji="1" lang="zh-CN" altLang="en-US" smtClean="0"/>
              <a:t>22</a:t>
            </a:fld>
            <a:endParaRPr kumimoji="1" lang="zh-CN" altLang="en-US"/>
          </a:p>
        </p:txBody>
      </p:sp>
      <p:sp>
        <p:nvSpPr>
          <p:cNvPr id="5" name="矩形 4">
            <a:extLst>
              <a:ext uri="{FF2B5EF4-FFF2-40B4-BE49-F238E27FC236}">
                <a16:creationId xmlns:a16="http://schemas.microsoft.com/office/drawing/2014/main" id="{D9C7C013-17C3-154D-9CBB-2A6CBBF24CE5}"/>
              </a:ext>
            </a:extLst>
          </p:cNvPr>
          <p:cNvSpPr/>
          <p:nvPr/>
        </p:nvSpPr>
        <p:spPr>
          <a:xfrm>
            <a:off x="707919" y="5641871"/>
            <a:ext cx="6782626"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err="1">
                <a:solidFill>
                  <a:schemeClr val="bg1">
                    <a:lumMod val="50000"/>
                  </a:schemeClr>
                </a:solidFill>
                <a:latin typeface="Helvetica" pitchFamily="2" charset="0"/>
                <a:ea typeface="Arial Hebrew" charset="-79"/>
                <a:cs typeface="Arial Hebrew" charset="-79"/>
                <a:sym typeface="+mn-lt"/>
              </a:rPr>
              <a:t>Cherem</a:t>
            </a:r>
            <a:r>
              <a:rPr lang="en-US" altLang="zh-CN" sz="1600" dirty="0">
                <a:solidFill>
                  <a:schemeClr val="bg1">
                    <a:lumMod val="50000"/>
                  </a:schemeClr>
                </a:solidFill>
                <a:latin typeface="Helvetica" pitchFamily="2" charset="0"/>
                <a:ea typeface="Arial Hebrew" charset="-79"/>
                <a:cs typeface="Arial Hebrew" charset="-79"/>
                <a:sym typeface="+mn-lt"/>
              </a:rPr>
              <a:t> et al 2007; </a:t>
            </a:r>
            <a:r>
              <a:rPr lang="en-US" altLang="zh-CN" sz="1600" dirty="0" err="1">
                <a:solidFill>
                  <a:schemeClr val="bg1">
                    <a:lumMod val="50000"/>
                  </a:schemeClr>
                </a:solidFill>
                <a:latin typeface="Helvetica" pitchFamily="2" charset="0"/>
                <a:ea typeface="Arial Hebrew" charset="-79"/>
                <a:cs typeface="Arial Hebrew" charset="-79"/>
              </a:rPr>
              <a:t>Livshits</a:t>
            </a:r>
            <a:r>
              <a:rPr lang="en-US" altLang="zh-CN" sz="1600" dirty="0">
                <a:solidFill>
                  <a:schemeClr val="bg1">
                    <a:lumMod val="50000"/>
                  </a:schemeClr>
                </a:solidFill>
                <a:latin typeface="Helvetica" pitchFamily="2" charset="0"/>
                <a:ea typeface="Arial Hebrew" charset="-79"/>
                <a:cs typeface="Arial Hebrew" charset="-79"/>
              </a:rPr>
              <a:t> </a:t>
            </a:r>
            <a:r>
              <a:rPr lang="en-US" altLang="zh-CN" sz="1600" dirty="0">
                <a:solidFill>
                  <a:schemeClr val="bg1">
                    <a:lumMod val="50000"/>
                  </a:schemeClr>
                </a:solidFill>
                <a:latin typeface="Helvetica" pitchFamily="2" charset="0"/>
                <a:ea typeface="Arial Hebrew" charset="-79"/>
                <a:cs typeface="Arial Hebrew" charset="-79"/>
                <a:sym typeface="+mn-lt"/>
              </a:rPr>
              <a:t>et al 2003; Oh et al 2012; Sui et al 2016, </a:t>
            </a:r>
            <a:r>
              <a:rPr lang="is-I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a:solidFill>
                  <a:schemeClr val="bg1">
                    <a:lumMod val="50000"/>
                  </a:schemeClr>
                </a:solidFill>
                <a:latin typeface="Helvetica" pitchFamily="2" charset="0"/>
                <a:ea typeface="Arial Hebrew" charset="-79"/>
                <a:cs typeface="Arial Hebrew" charset="-79"/>
                <a:sym typeface="+mn-lt"/>
              </a:rPr>
              <a:t>]</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pic>
        <p:nvPicPr>
          <p:cNvPr id="26" name="图片 25">
            <a:extLst>
              <a:ext uri="{FF2B5EF4-FFF2-40B4-BE49-F238E27FC236}">
                <a16:creationId xmlns:a16="http://schemas.microsoft.com/office/drawing/2014/main" id="{C42CB2CD-3FDD-F54C-8D4B-B548BAA80E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64836" y="1870075"/>
            <a:ext cx="4731911" cy="3386040"/>
          </a:xfrm>
          <a:prstGeom prst="rect">
            <a:avLst/>
          </a:prstGeom>
        </p:spPr>
      </p:pic>
    </p:spTree>
    <p:extLst>
      <p:ext uri="{BB962C8B-B14F-4D97-AF65-F5344CB8AC3E}">
        <p14:creationId xmlns:p14="http://schemas.microsoft.com/office/powerpoint/2010/main" val="19810869"/>
      </p:ext>
    </p:extLst>
  </p:cSld>
  <p:clrMapOvr>
    <a:masterClrMapping/>
  </p:clrMapOvr>
  <mc:AlternateContent xmlns:mc="http://schemas.openxmlformats.org/markup-compatibility/2006" xmlns:p14="http://schemas.microsoft.com/office/powerpoint/2010/main">
    <mc:Choice Requires="p14">
      <p:transition spd="slow" p14:dur="2000" advTm="26483"/>
    </mc:Choice>
    <mc:Fallback xmlns="">
      <p:transition spd="slow" advTm="26483"/>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70A65-5D59-C14F-9222-1670F5ED6100}"/>
              </a:ext>
            </a:extLst>
          </p:cNvPr>
          <p:cNvSpPr>
            <a:spLocks noGrp="1"/>
          </p:cNvSpPr>
          <p:nvPr>
            <p:ph type="title"/>
          </p:nvPr>
        </p:nvSpPr>
        <p:spPr/>
        <p:txBody>
          <a:bodyPr/>
          <a:lstStyle/>
          <a:p>
            <a:r>
              <a:rPr kumimoji="1" lang="en-US" altLang="zh-CN" dirty="0"/>
              <a:t>“Sparse” Program Analysis</a:t>
            </a:r>
            <a:endParaRPr kumimoji="1" lang="zh-CN" altLang="en-US" dirty="0"/>
          </a:p>
        </p:txBody>
      </p:sp>
      <p:sp>
        <p:nvSpPr>
          <p:cNvPr id="3" name="内容占位符 2">
            <a:extLst>
              <a:ext uri="{FF2B5EF4-FFF2-40B4-BE49-F238E27FC236}">
                <a16:creationId xmlns:a16="http://schemas.microsoft.com/office/drawing/2014/main" id="{2B484E8C-1648-B441-8FB2-E6FA2D958836}"/>
              </a:ext>
            </a:extLst>
          </p:cNvPr>
          <p:cNvSpPr>
            <a:spLocks noGrp="1"/>
          </p:cNvSpPr>
          <p:nvPr>
            <p:ph idx="1"/>
          </p:nvPr>
        </p:nvSpPr>
        <p:spPr/>
        <p:txBody>
          <a:bodyPr/>
          <a:lstStyle/>
          <a:p>
            <a:r>
              <a:rPr kumimoji="1" lang="en-US" altLang="zh-CN" dirty="0"/>
              <a:t>Track value flows sparsely via data dependence</a:t>
            </a:r>
          </a:p>
          <a:p>
            <a:pPr lvl="1"/>
            <a:r>
              <a:rPr kumimoji="1" lang="en-US" altLang="zh-CN" sz="2000" dirty="0"/>
              <a:t>cheaper</a:t>
            </a:r>
          </a:p>
          <a:p>
            <a:pPr lvl="1"/>
            <a:r>
              <a:rPr kumimoji="1" lang="en-US" altLang="zh-CN" sz="2000" dirty="0"/>
              <a:t>skip irrelevant statements</a:t>
            </a:r>
          </a:p>
          <a:p>
            <a:endParaRPr kumimoji="1" lang="en-US" altLang="zh-CN" dirty="0"/>
          </a:p>
          <a:p>
            <a:r>
              <a:rPr kumimoji="1" lang="en-US" altLang="zh-CN" dirty="0"/>
              <a:t>Many classic approaches:</a:t>
            </a:r>
          </a:p>
          <a:p>
            <a:pPr lvl="1"/>
            <a:r>
              <a:rPr kumimoji="1" lang="en-US" altLang="zh-CN" sz="2000" dirty="0" err="1"/>
              <a:t>Fastcheck</a:t>
            </a:r>
            <a:endParaRPr kumimoji="1" lang="en-US" altLang="zh-CN" sz="2000" dirty="0"/>
          </a:p>
          <a:p>
            <a:pPr lvl="1"/>
            <a:r>
              <a:rPr kumimoji="1" lang="en-US" altLang="zh-CN" sz="2000" dirty="0"/>
              <a:t>Saber</a:t>
            </a:r>
          </a:p>
          <a:p>
            <a:pPr lvl="1"/>
            <a:r>
              <a:rPr kumimoji="1" lang="en-US" altLang="zh-CN" sz="2000" dirty="0"/>
              <a:t>SVF</a:t>
            </a:r>
          </a:p>
          <a:p>
            <a:pPr lvl="1"/>
            <a:endParaRPr kumimoji="1" lang="en-US" altLang="zh-CN" dirty="0"/>
          </a:p>
        </p:txBody>
      </p:sp>
      <p:sp>
        <p:nvSpPr>
          <p:cNvPr id="4" name="灯片编号占位符 3">
            <a:extLst>
              <a:ext uri="{FF2B5EF4-FFF2-40B4-BE49-F238E27FC236}">
                <a16:creationId xmlns:a16="http://schemas.microsoft.com/office/drawing/2014/main" id="{28D5AAFE-3AF9-7C49-9592-274F70E75E05}"/>
              </a:ext>
            </a:extLst>
          </p:cNvPr>
          <p:cNvSpPr>
            <a:spLocks noGrp="1"/>
          </p:cNvSpPr>
          <p:nvPr>
            <p:ph type="sldNum" sz="quarter" idx="12"/>
          </p:nvPr>
        </p:nvSpPr>
        <p:spPr/>
        <p:txBody>
          <a:bodyPr/>
          <a:lstStyle/>
          <a:p>
            <a:fld id="{C53D9380-AD50-0C4E-BD20-74B8F0FD34CE}" type="slidenum">
              <a:rPr kumimoji="1" lang="zh-CN" altLang="en-US" smtClean="0"/>
              <a:t>23</a:t>
            </a:fld>
            <a:endParaRPr kumimoji="1" lang="zh-CN" altLang="en-US" dirty="0"/>
          </a:p>
        </p:txBody>
      </p:sp>
      <p:sp>
        <p:nvSpPr>
          <p:cNvPr id="5" name="矩形 4">
            <a:extLst>
              <a:ext uri="{FF2B5EF4-FFF2-40B4-BE49-F238E27FC236}">
                <a16:creationId xmlns:a16="http://schemas.microsoft.com/office/drawing/2014/main" id="{D9C7C013-17C3-154D-9CBB-2A6CBBF24CE5}"/>
              </a:ext>
            </a:extLst>
          </p:cNvPr>
          <p:cNvSpPr/>
          <p:nvPr/>
        </p:nvSpPr>
        <p:spPr>
          <a:xfrm>
            <a:off x="707919" y="5641871"/>
            <a:ext cx="6782626"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err="1">
                <a:solidFill>
                  <a:schemeClr val="bg1">
                    <a:lumMod val="50000"/>
                  </a:schemeClr>
                </a:solidFill>
                <a:latin typeface="Helvetica" pitchFamily="2" charset="0"/>
                <a:ea typeface="Arial Hebrew" charset="-79"/>
                <a:cs typeface="Arial Hebrew" charset="-79"/>
                <a:sym typeface="+mn-lt"/>
              </a:rPr>
              <a:t>Cherem</a:t>
            </a:r>
            <a:r>
              <a:rPr lang="en-US" altLang="zh-CN" sz="1600" dirty="0">
                <a:solidFill>
                  <a:schemeClr val="bg1">
                    <a:lumMod val="50000"/>
                  </a:schemeClr>
                </a:solidFill>
                <a:latin typeface="Helvetica" pitchFamily="2" charset="0"/>
                <a:ea typeface="Arial Hebrew" charset="-79"/>
                <a:cs typeface="Arial Hebrew" charset="-79"/>
                <a:sym typeface="+mn-lt"/>
              </a:rPr>
              <a:t> et al 2007; </a:t>
            </a:r>
            <a:r>
              <a:rPr lang="en-US" altLang="zh-CN" sz="1600" dirty="0" err="1">
                <a:solidFill>
                  <a:schemeClr val="bg1">
                    <a:lumMod val="50000"/>
                  </a:schemeClr>
                </a:solidFill>
                <a:latin typeface="Helvetica" pitchFamily="2" charset="0"/>
                <a:ea typeface="Arial Hebrew" charset="-79"/>
                <a:cs typeface="Arial Hebrew" charset="-79"/>
              </a:rPr>
              <a:t>Livshits</a:t>
            </a:r>
            <a:r>
              <a:rPr lang="en-US" altLang="zh-CN" sz="1600" dirty="0">
                <a:solidFill>
                  <a:schemeClr val="bg1">
                    <a:lumMod val="50000"/>
                  </a:schemeClr>
                </a:solidFill>
                <a:latin typeface="Helvetica" pitchFamily="2" charset="0"/>
                <a:ea typeface="Arial Hebrew" charset="-79"/>
                <a:cs typeface="Arial Hebrew" charset="-79"/>
              </a:rPr>
              <a:t> </a:t>
            </a:r>
            <a:r>
              <a:rPr lang="en-US" altLang="zh-CN" sz="1600" dirty="0">
                <a:solidFill>
                  <a:schemeClr val="bg1">
                    <a:lumMod val="50000"/>
                  </a:schemeClr>
                </a:solidFill>
                <a:latin typeface="Helvetica" pitchFamily="2" charset="0"/>
                <a:ea typeface="Arial Hebrew" charset="-79"/>
                <a:cs typeface="Arial Hebrew" charset="-79"/>
                <a:sym typeface="+mn-lt"/>
              </a:rPr>
              <a:t>et al 2003; Oh et al 2012; Sui et al 2016, </a:t>
            </a:r>
            <a:r>
              <a:rPr lang="is-I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a:solidFill>
                  <a:schemeClr val="bg1">
                    <a:lumMod val="50000"/>
                  </a:schemeClr>
                </a:solidFill>
                <a:latin typeface="Helvetica" pitchFamily="2" charset="0"/>
                <a:ea typeface="Arial Hebrew" charset="-79"/>
                <a:cs typeface="Arial Hebrew" charset="-79"/>
                <a:sym typeface="+mn-lt"/>
              </a:rPr>
              <a:t>]</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grpSp>
        <p:nvGrpSpPr>
          <p:cNvPr id="6" name="组 5">
            <a:extLst>
              <a:ext uri="{FF2B5EF4-FFF2-40B4-BE49-F238E27FC236}">
                <a16:creationId xmlns:a16="http://schemas.microsoft.com/office/drawing/2014/main" id="{3738D18D-96F7-A747-9C59-E232124ED22C}"/>
              </a:ext>
            </a:extLst>
          </p:cNvPr>
          <p:cNvGrpSpPr/>
          <p:nvPr/>
        </p:nvGrpSpPr>
        <p:grpSpPr>
          <a:xfrm>
            <a:off x="7502269" y="1690688"/>
            <a:ext cx="3614383" cy="2965979"/>
            <a:chOff x="7046278" y="1871003"/>
            <a:chExt cx="4498631" cy="3691597"/>
          </a:xfrm>
        </p:grpSpPr>
        <p:sp>
          <p:nvSpPr>
            <p:cNvPr id="7" name="矩形 6">
              <a:extLst>
                <a:ext uri="{FF2B5EF4-FFF2-40B4-BE49-F238E27FC236}">
                  <a16:creationId xmlns:a16="http://schemas.microsoft.com/office/drawing/2014/main" id="{BB1F84EE-D3B9-D74B-94B4-27E3AFFC8121}"/>
                </a:ext>
              </a:extLst>
            </p:cNvPr>
            <p:cNvSpPr/>
            <p:nvPr/>
          </p:nvSpPr>
          <p:spPr>
            <a:xfrm>
              <a:off x="7046278" y="1871003"/>
              <a:ext cx="4432300" cy="3691597"/>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latin typeface="Helvetica" pitchFamily="2" charset="0"/>
                <a:ea typeface="Arial Hebrew" charset="-79"/>
                <a:cs typeface="Arial Hebrew" charset="-79"/>
              </a:endParaRPr>
            </a:p>
          </p:txBody>
        </p:sp>
        <p:sp>
          <p:nvSpPr>
            <p:cNvPr id="8" name="文本框 7">
              <a:extLst>
                <a:ext uri="{FF2B5EF4-FFF2-40B4-BE49-F238E27FC236}">
                  <a16:creationId xmlns:a16="http://schemas.microsoft.com/office/drawing/2014/main" id="{30E841AB-59DE-1140-99CE-D14579D9ADA8}"/>
                </a:ext>
              </a:extLst>
            </p:cNvPr>
            <p:cNvSpPr txBox="1"/>
            <p:nvPr/>
          </p:nvSpPr>
          <p:spPr>
            <a:xfrm>
              <a:off x="9862579" y="1981414"/>
              <a:ext cx="1682330" cy="459688"/>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control flow</a:t>
              </a:r>
              <a:endParaRPr kumimoji="1" lang="zh-CN" altLang="en-US" dirty="0">
                <a:latin typeface="Helvetica" pitchFamily="2" charset="0"/>
                <a:ea typeface="Arial Hebrew" charset="-79"/>
                <a:cs typeface="Arial Hebrew" charset="-79"/>
              </a:endParaRPr>
            </a:p>
          </p:txBody>
        </p:sp>
        <p:sp>
          <p:nvSpPr>
            <p:cNvPr id="9" name="圆角矩形 8">
              <a:extLst>
                <a:ext uri="{FF2B5EF4-FFF2-40B4-BE49-F238E27FC236}">
                  <a16:creationId xmlns:a16="http://schemas.microsoft.com/office/drawing/2014/main" id="{C7B43EF3-E2C9-F547-A2F9-F6826AB97AD8}"/>
                </a:ext>
              </a:extLst>
            </p:cNvPr>
            <p:cNvSpPr/>
            <p:nvPr/>
          </p:nvSpPr>
          <p:spPr>
            <a:xfrm>
              <a:off x="7285390"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dirty="0">
                  <a:latin typeface="Helvetica" pitchFamily="2" charset="0"/>
                  <a:ea typeface="Arial Hebrew" charset="-79"/>
                  <a:cs typeface="Arial Hebrew" charset="-79"/>
                </a:rPr>
                <a:t>…</a:t>
              </a:r>
              <a:endParaRPr kumimoji="1" lang="zh-CN" altLang="en-US" dirty="0">
                <a:latin typeface="Helvetica" pitchFamily="2" charset="0"/>
                <a:ea typeface="Arial Hebrew" charset="-79"/>
                <a:cs typeface="Arial Hebrew" charset="-79"/>
              </a:endParaRPr>
            </a:p>
          </p:txBody>
        </p:sp>
        <p:sp>
          <p:nvSpPr>
            <p:cNvPr id="10" name="圆角矩形 9">
              <a:extLst>
                <a:ext uri="{FF2B5EF4-FFF2-40B4-BE49-F238E27FC236}">
                  <a16:creationId xmlns:a16="http://schemas.microsoft.com/office/drawing/2014/main" id="{E7095328-88D2-5E4B-88B1-A7CA7B15753D}"/>
                </a:ext>
              </a:extLst>
            </p:cNvPr>
            <p:cNvSpPr/>
            <p:nvPr/>
          </p:nvSpPr>
          <p:spPr>
            <a:xfrm>
              <a:off x="10090045" y="3558877"/>
              <a:ext cx="1021095" cy="501585"/>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is-IS" altLang="zh-CN" dirty="0">
                  <a:latin typeface="Helvetica" pitchFamily="2" charset="0"/>
                  <a:ea typeface="Arial Hebrew" charset="-79"/>
                  <a:cs typeface="Arial Hebrew" charset="-79"/>
                </a:rPr>
                <a:t>…</a:t>
              </a:r>
              <a:endParaRPr kumimoji="1" lang="zh-CN" altLang="en-US" dirty="0">
                <a:latin typeface="Helvetica" pitchFamily="2" charset="0"/>
                <a:ea typeface="Arial Hebrew" charset="-79"/>
                <a:cs typeface="Arial Hebrew" charset="-79"/>
              </a:endParaRPr>
            </a:p>
          </p:txBody>
        </p:sp>
        <p:sp>
          <p:nvSpPr>
            <p:cNvPr id="11" name="圆角矩形 10">
              <a:extLst>
                <a:ext uri="{FF2B5EF4-FFF2-40B4-BE49-F238E27FC236}">
                  <a16:creationId xmlns:a16="http://schemas.microsoft.com/office/drawing/2014/main" id="{7C72D65E-598F-1143-8F54-F1225A90304E}"/>
                </a:ext>
              </a:extLst>
            </p:cNvPr>
            <p:cNvSpPr/>
            <p:nvPr/>
          </p:nvSpPr>
          <p:spPr>
            <a:xfrm>
              <a:off x="8686689" y="4808927"/>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latin typeface="Helvetica" pitchFamily="2" charset="0"/>
                  <a:ea typeface="Arial Hebrew" charset="-79"/>
                  <a:cs typeface="Arial Hebrew" charset="-79"/>
                </a:rPr>
                <a:t>y=*q</a:t>
              </a:r>
              <a:endParaRPr kumimoji="1" lang="zh-CN" altLang="en-US" dirty="0">
                <a:latin typeface="Helvetica" pitchFamily="2" charset="0"/>
                <a:ea typeface="Arial Hebrew" charset="-79"/>
                <a:cs typeface="Arial Hebrew" charset="-79"/>
              </a:endParaRPr>
            </a:p>
          </p:txBody>
        </p:sp>
        <p:sp>
          <p:nvSpPr>
            <p:cNvPr id="12" name="圆角矩形 11">
              <a:extLst>
                <a:ext uri="{FF2B5EF4-FFF2-40B4-BE49-F238E27FC236}">
                  <a16:creationId xmlns:a16="http://schemas.microsoft.com/office/drawing/2014/main" id="{D92D7FAF-5267-4149-A7F5-45AEECC0BE51}"/>
                </a:ext>
              </a:extLst>
            </p:cNvPr>
            <p:cNvSpPr/>
            <p:nvPr/>
          </p:nvSpPr>
          <p:spPr>
            <a:xfrm>
              <a:off x="8691521" y="2105332"/>
              <a:ext cx="1021095" cy="501585"/>
            </a:xfrm>
            <a:prstGeom prst="roundRect">
              <a:avLst>
                <a:gd name="adj"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dirty="0">
                  <a:latin typeface="Helvetica" pitchFamily="2" charset="0"/>
                  <a:ea typeface="Arial Hebrew" charset="-79"/>
                  <a:cs typeface="Arial Hebrew" charset="-79"/>
                </a:rPr>
                <a:t>*p=x</a:t>
              </a:r>
              <a:endParaRPr kumimoji="1" lang="zh-CN" altLang="en-US" dirty="0">
                <a:latin typeface="Helvetica" pitchFamily="2" charset="0"/>
                <a:ea typeface="Arial Hebrew" charset="-79"/>
                <a:cs typeface="Arial Hebrew" charset="-79"/>
              </a:endParaRPr>
            </a:p>
          </p:txBody>
        </p:sp>
        <p:cxnSp>
          <p:nvCxnSpPr>
            <p:cNvPr id="13" name="曲线连接符 12">
              <a:extLst>
                <a:ext uri="{FF2B5EF4-FFF2-40B4-BE49-F238E27FC236}">
                  <a16:creationId xmlns:a16="http://schemas.microsoft.com/office/drawing/2014/main" id="{AE96F978-2E42-0B43-84AC-4C3568D26F5B}"/>
                </a:ext>
              </a:extLst>
            </p:cNvPr>
            <p:cNvCxnSpPr/>
            <p:nvPr/>
          </p:nvCxnSpPr>
          <p:spPr>
            <a:xfrm rot="10800000" flipV="1">
              <a:off x="7795939" y="2356125"/>
              <a:ext cx="895583"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曲线连接符 13">
              <a:extLst>
                <a:ext uri="{FF2B5EF4-FFF2-40B4-BE49-F238E27FC236}">
                  <a16:creationId xmlns:a16="http://schemas.microsoft.com/office/drawing/2014/main" id="{E29A3731-FF90-014F-BEC5-31714440B3DF}"/>
                </a:ext>
              </a:extLst>
            </p:cNvPr>
            <p:cNvCxnSpPr/>
            <p:nvPr/>
          </p:nvCxnSpPr>
          <p:spPr>
            <a:xfrm>
              <a:off x="9712616" y="2356125"/>
              <a:ext cx="887977" cy="1202752"/>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a:extLst>
                <a:ext uri="{FF2B5EF4-FFF2-40B4-BE49-F238E27FC236}">
                  <a16:creationId xmlns:a16="http://schemas.microsoft.com/office/drawing/2014/main" id="{06F925A1-9F21-D047-A647-CBB3423206BF}"/>
                </a:ext>
              </a:extLst>
            </p:cNvPr>
            <p:cNvCxnSpPr/>
            <p:nvPr/>
          </p:nvCxnSpPr>
          <p:spPr>
            <a:xfrm rot="16200000" flipH="1">
              <a:off x="7741684" y="4114715"/>
              <a:ext cx="999258" cy="890751"/>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a:extLst>
                <a:ext uri="{FF2B5EF4-FFF2-40B4-BE49-F238E27FC236}">
                  <a16:creationId xmlns:a16="http://schemas.microsoft.com/office/drawing/2014/main" id="{BCEDBA5E-73D1-684D-8D54-A9ED69447D34}"/>
                </a:ext>
              </a:extLst>
            </p:cNvPr>
            <p:cNvCxnSpPr/>
            <p:nvPr/>
          </p:nvCxnSpPr>
          <p:spPr>
            <a:xfrm rot="5400000">
              <a:off x="9654560" y="4113687"/>
              <a:ext cx="999258" cy="892809"/>
            </a:xfrm>
            <a:prstGeom prst="curved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cxnSp>
        <p:nvCxnSpPr>
          <p:cNvPr id="18" name="直线箭头连接符 17">
            <a:extLst>
              <a:ext uri="{FF2B5EF4-FFF2-40B4-BE49-F238E27FC236}">
                <a16:creationId xmlns:a16="http://schemas.microsoft.com/office/drawing/2014/main" id="{3DF656C8-A513-014F-88F8-5B13CC741B73}"/>
              </a:ext>
            </a:extLst>
          </p:cNvPr>
          <p:cNvCxnSpPr>
            <a:cxnSpLocks/>
            <a:stCxn id="12" idx="2"/>
          </p:cNvCxnSpPr>
          <p:nvPr/>
        </p:nvCxnSpPr>
        <p:spPr>
          <a:xfrm>
            <a:off x="9234319" y="2281951"/>
            <a:ext cx="295345" cy="734300"/>
          </a:xfrm>
          <a:prstGeom prst="straightConnector1">
            <a:avLst/>
          </a:prstGeom>
          <a:ln w="19050">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E428AAC7-C3CB-3E4D-9CB1-EE90F41D28B8}"/>
              </a:ext>
            </a:extLst>
          </p:cNvPr>
          <p:cNvCxnSpPr>
            <a:cxnSpLocks/>
          </p:cNvCxnSpPr>
          <p:nvPr/>
        </p:nvCxnSpPr>
        <p:spPr>
          <a:xfrm>
            <a:off x="8924689" y="3308362"/>
            <a:ext cx="295345" cy="734300"/>
          </a:xfrm>
          <a:prstGeom prst="straightConnector1">
            <a:avLst/>
          </a:prstGeom>
          <a:ln w="19050">
            <a:solidFill>
              <a:srgbClr val="FF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99DB609-7845-E543-A5DC-38903828F04F}"/>
              </a:ext>
            </a:extLst>
          </p:cNvPr>
          <p:cNvSpPr txBox="1"/>
          <p:nvPr/>
        </p:nvSpPr>
        <p:spPr>
          <a:xfrm>
            <a:off x="8696756" y="3014318"/>
            <a:ext cx="1210588" cy="369332"/>
          </a:xfrm>
          <a:prstGeom prst="rect">
            <a:avLst/>
          </a:prstGeom>
          <a:noFill/>
        </p:spPr>
        <p:txBody>
          <a:bodyPr wrap="none" rtlCol="0">
            <a:spAutoFit/>
          </a:bodyPr>
          <a:lstStyle/>
          <a:p>
            <a:r>
              <a:rPr kumimoji="1" lang="en-US" altLang="zh-CN" dirty="0">
                <a:solidFill>
                  <a:srgbClr val="FF0000"/>
                </a:solidFill>
                <a:latin typeface="Helvetica" pitchFamily="2" charset="0"/>
              </a:rPr>
              <a:t>p </a:t>
            </a:r>
            <a:r>
              <a:rPr kumimoji="1" lang="en-US" altLang="zh-CN" b="1" dirty="0">
                <a:solidFill>
                  <a:srgbClr val="FF0000"/>
                </a:solidFill>
                <a:latin typeface="Helvetica" pitchFamily="2" charset="0"/>
              </a:rPr>
              <a:t>alias</a:t>
            </a:r>
            <a:r>
              <a:rPr kumimoji="1" lang="en-US" altLang="zh-CN" dirty="0">
                <a:solidFill>
                  <a:srgbClr val="FF0000"/>
                </a:solidFill>
                <a:latin typeface="Helvetica" pitchFamily="2" charset="0"/>
              </a:rPr>
              <a:t> q?</a:t>
            </a:r>
            <a:endParaRPr kumimoji="1" lang="zh-CN" altLang="en-US" dirty="0">
              <a:solidFill>
                <a:srgbClr val="FF0000"/>
              </a:solidFill>
              <a:latin typeface="Helvetica" pitchFamily="2" charset="0"/>
            </a:endParaRPr>
          </a:p>
        </p:txBody>
      </p:sp>
      <p:sp>
        <p:nvSpPr>
          <p:cNvPr id="20" name="文本框 19">
            <a:extLst>
              <a:ext uri="{FF2B5EF4-FFF2-40B4-BE49-F238E27FC236}">
                <a16:creationId xmlns:a16="http://schemas.microsoft.com/office/drawing/2014/main" id="{276B2E66-5A71-BE47-8650-493A9CC3828B}"/>
              </a:ext>
            </a:extLst>
          </p:cNvPr>
          <p:cNvSpPr txBox="1"/>
          <p:nvPr/>
        </p:nvSpPr>
        <p:spPr>
          <a:xfrm>
            <a:off x="6468138" y="4962243"/>
            <a:ext cx="5570757" cy="646331"/>
          </a:xfrm>
          <a:prstGeom prst="rect">
            <a:avLst/>
          </a:prstGeom>
          <a:noFill/>
        </p:spPr>
        <p:txBody>
          <a:bodyPr wrap="none" rtlCol="0">
            <a:spAutoFit/>
          </a:bodyPr>
          <a:lstStyle/>
          <a:p>
            <a:pPr algn="ctr"/>
            <a:r>
              <a:rPr kumimoji="1" lang="en-US" altLang="zh-CN" b="1" dirty="0">
                <a:solidFill>
                  <a:srgbClr val="FF0000"/>
                </a:solidFill>
                <a:latin typeface="Helvetica" pitchFamily="2" charset="0"/>
              </a:rPr>
              <a:t>data dep./value flow: </a:t>
            </a:r>
          </a:p>
          <a:p>
            <a:pPr algn="ctr"/>
            <a:r>
              <a:rPr kumimoji="1" lang="en-US" altLang="zh-CN" b="1" dirty="0">
                <a:solidFill>
                  <a:srgbClr val="FF0000"/>
                </a:solidFill>
                <a:latin typeface="Helvetica" pitchFamily="2" charset="0"/>
              </a:rPr>
              <a:t>a variable refers to the value of the other variable</a:t>
            </a:r>
            <a:endParaRPr kumimoji="1" lang="zh-CN" altLang="en-US" b="1" dirty="0">
              <a:solidFill>
                <a:srgbClr val="FF0000"/>
              </a:solidFill>
              <a:latin typeface="Helvetica" pitchFamily="2" charset="0"/>
            </a:endParaRPr>
          </a:p>
        </p:txBody>
      </p:sp>
    </p:spTree>
    <p:extLst>
      <p:ext uri="{BB962C8B-B14F-4D97-AF65-F5344CB8AC3E}">
        <p14:creationId xmlns:p14="http://schemas.microsoft.com/office/powerpoint/2010/main" val="3109989412"/>
      </p:ext>
    </p:extLst>
  </p:cSld>
  <p:clrMapOvr>
    <a:masterClrMapping/>
  </p:clrMapOvr>
  <mc:AlternateContent xmlns:mc="http://schemas.openxmlformats.org/markup-compatibility/2006" xmlns:p14="http://schemas.microsoft.com/office/powerpoint/2010/main">
    <mc:Choice Requires="p14">
      <p:transition spd="slow" p14:dur="2000" advTm="24090"/>
    </mc:Choice>
    <mc:Fallback xmlns="">
      <p:transition spd="slow" advTm="240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DF559-AC9C-1648-95FE-48952DA5424F}"/>
              </a:ext>
            </a:extLst>
          </p:cNvPr>
          <p:cNvSpPr>
            <a:spLocks noGrp="1"/>
          </p:cNvSpPr>
          <p:nvPr>
            <p:ph type="title"/>
          </p:nvPr>
        </p:nvSpPr>
        <p:spPr/>
        <p:txBody>
          <a:bodyPr/>
          <a:lstStyle/>
          <a:p>
            <a:r>
              <a:rPr kumimoji="1" lang="en-US" altLang="zh-CN" dirty="0"/>
              <a:t>“Sparse” Program Analysis</a:t>
            </a:r>
            <a:endParaRPr kumimoji="1" lang="zh-CN" altLang="en-US" dirty="0"/>
          </a:p>
        </p:txBody>
      </p:sp>
      <p:pic>
        <p:nvPicPr>
          <p:cNvPr id="9" name="内容占位符 8">
            <a:extLst>
              <a:ext uri="{FF2B5EF4-FFF2-40B4-BE49-F238E27FC236}">
                <a16:creationId xmlns:a16="http://schemas.microsoft.com/office/drawing/2014/main" id="{775E9F44-4E32-EB42-A8AA-4DB352F1947A}"/>
              </a:ext>
            </a:extLst>
          </p:cNvPr>
          <p:cNvPicPr>
            <a:picLocks noGrp="1" noChangeAspect="1"/>
          </p:cNvPicPr>
          <p:nvPr>
            <p:ph idx="1"/>
          </p:nvPr>
        </p:nvPicPr>
        <p:blipFill>
          <a:blip r:embed="rId4"/>
          <a:stretch>
            <a:fillRect/>
          </a:stretch>
        </p:blipFill>
        <p:spPr>
          <a:xfrm>
            <a:off x="960120" y="1275020"/>
            <a:ext cx="10390855" cy="2731131"/>
          </a:xfrm>
          <a:solidFill>
            <a:schemeClr val="tx2"/>
          </a:solidFill>
        </p:spPr>
      </p:pic>
      <p:sp>
        <p:nvSpPr>
          <p:cNvPr id="10" name="左中括号 9">
            <a:extLst>
              <a:ext uri="{FF2B5EF4-FFF2-40B4-BE49-F238E27FC236}">
                <a16:creationId xmlns:a16="http://schemas.microsoft.com/office/drawing/2014/main" id="{BC59A96F-97EB-9A4F-923D-1674DC9D381D}"/>
              </a:ext>
            </a:extLst>
          </p:cNvPr>
          <p:cNvSpPr/>
          <p:nvPr/>
        </p:nvSpPr>
        <p:spPr>
          <a:xfrm rot="16200000">
            <a:off x="4386090" y="622353"/>
            <a:ext cx="116108" cy="6968048"/>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200">
              <a:latin typeface="Gill Sans MT" panose="020B0502020104020203" pitchFamily="34" charset="0"/>
            </a:endParaRPr>
          </a:p>
        </p:txBody>
      </p:sp>
      <p:sp>
        <p:nvSpPr>
          <p:cNvPr id="11" name="左中括号 10">
            <a:extLst>
              <a:ext uri="{FF2B5EF4-FFF2-40B4-BE49-F238E27FC236}">
                <a16:creationId xmlns:a16="http://schemas.microsoft.com/office/drawing/2014/main" id="{88481146-71CB-B248-AE43-436FF9F6A67B}"/>
              </a:ext>
            </a:extLst>
          </p:cNvPr>
          <p:cNvSpPr/>
          <p:nvPr/>
        </p:nvSpPr>
        <p:spPr>
          <a:xfrm rot="16200000">
            <a:off x="9569742" y="2408084"/>
            <a:ext cx="114774" cy="3397920"/>
          </a:xfrm>
          <a:prstGeom prst="lef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200">
              <a:latin typeface="Gill Sans MT" panose="020B0502020104020203" pitchFamily="34" charset="0"/>
            </a:endParaRPr>
          </a:p>
        </p:txBody>
      </p:sp>
      <p:sp>
        <p:nvSpPr>
          <p:cNvPr id="12" name="文本框 11">
            <a:extLst>
              <a:ext uri="{FF2B5EF4-FFF2-40B4-BE49-F238E27FC236}">
                <a16:creationId xmlns:a16="http://schemas.microsoft.com/office/drawing/2014/main" id="{6F6ED2E1-0954-2F41-91EC-FC21EFB0D803}"/>
              </a:ext>
            </a:extLst>
          </p:cNvPr>
          <p:cNvSpPr txBox="1"/>
          <p:nvPr/>
        </p:nvSpPr>
        <p:spPr>
          <a:xfrm>
            <a:off x="2347599" y="4448626"/>
            <a:ext cx="2995948" cy="584775"/>
          </a:xfrm>
          <a:prstGeom prst="rect">
            <a:avLst/>
          </a:prstGeom>
          <a:noFill/>
        </p:spPr>
        <p:txBody>
          <a:bodyPr wrap="none" rtlCol="0">
            <a:spAutoFit/>
          </a:bodyPr>
          <a:lstStyle/>
          <a:p>
            <a:r>
              <a:rPr kumimoji="1" lang="en-US" altLang="zh-CN" sz="1600" b="1" i="1" dirty="0">
                <a:latin typeface="Gill Sans MT" panose="020B0502020104020203" pitchFamily="34" charset="0"/>
              </a:rPr>
              <a:t>Challenge 1:</a:t>
            </a:r>
            <a:r>
              <a:rPr kumimoji="1" lang="en-US" altLang="zh-CN" sz="1600" i="1" dirty="0">
                <a:latin typeface="Gill Sans MT" panose="020B0502020104020203" pitchFamily="34" charset="0"/>
              </a:rPr>
              <a:t> Building precise DDG</a:t>
            </a:r>
          </a:p>
          <a:p>
            <a:r>
              <a:rPr kumimoji="1" lang="en-US" altLang="zh-CN" sz="1600" b="1" i="1" dirty="0">
                <a:latin typeface="Gill Sans MT" panose="020B0502020104020203" pitchFamily="34" charset="0"/>
              </a:rPr>
              <a:t>Solution 1</a:t>
            </a:r>
            <a:r>
              <a:rPr kumimoji="1" lang="en-US" altLang="zh-CN" sz="1600" i="1" dirty="0">
                <a:latin typeface="Gill Sans MT" panose="020B0502020104020203" pitchFamily="34" charset="0"/>
              </a:rPr>
              <a:t>: Pinpoint (PLDI 2018)</a:t>
            </a:r>
            <a:endParaRPr kumimoji="1" lang="zh-CN" altLang="en-US" sz="1600" i="1" dirty="0">
              <a:latin typeface="Gill Sans MT" panose="020B0502020104020203" pitchFamily="34" charset="0"/>
            </a:endParaRPr>
          </a:p>
        </p:txBody>
      </p:sp>
      <p:sp>
        <p:nvSpPr>
          <p:cNvPr id="13" name="文本框 12">
            <a:extLst>
              <a:ext uri="{FF2B5EF4-FFF2-40B4-BE49-F238E27FC236}">
                <a16:creationId xmlns:a16="http://schemas.microsoft.com/office/drawing/2014/main" id="{0A82A620-7682-E145-B25E-C2D74AD9AD81}"/>
              </a:ext>
            </a:extLst>
          </p:cNvPr>
          <p:cNvSpPr txBox="1"/>
          <p:nvPr/>
        </p:nvSpPr>
        <p:spPr>
          <a:xfrm>
            <a:off x="7794479" y="4448626"/>
            <a:ext cx="3487686" cy="584775"/>
          </a:xfrm>
          <a:prstGeom prst="rect">
            <a:avLst/>
          </a:prstGeom>
          <a:noFill/>
        </p:spPr>
        <p:txBody>
          <a:bodyPr wrap="none" rtlCol="0">
            <a:spAutoFit/>
          </a:bodyPr>
          <a:lstStyle/>
          <a:p>
            <a:r>
              <a:rPr kumimoji="1" lang="en-US" altLang="zh-CN" sz="1600" b="1" i="1" dirty="0">
                <a:latin typeface="Gill Sans MT" panose="020B0502020104020203" pitchFamily="34" charset="0"/>
              </a:rPr>
              <a:t>Challenge 2</a:t>
            </a:r>
            <a:r>
              <a:rPr kumimoji="1" lang="en-US" altLang="zh-CN" sz="1600" i="1" dirty="0">
                <a:latin typeface="Gill Sans MT" panose="020B0502020104020203" pitchFamily="34" charset="0"/>
              </a:rPr>
              <a:t>: Checking multiple bug types</a:t>
            </a:r>
          </a:p>
          <a:p>
            <a:r>
              <a:rPr kumimoji="1" lang="en-US" altLang="zh-CN" sz="1600" b="1" i="1" dirty="0">
                <a:latin typeface="Gill Sans MT" panose="020B0502020104020203" pitchFamily="34" charset="0"/>
              </a:rPr>
              <a:t>Solution 2</a:t>
            </a:r>
            <a:r>
              <a:rPr kumimoji="1" lang="en-US" altLang="zh-CN" sz="1600" i="1" dirty="0">
                <a:latin typeface="Gill Sans MT" panose="020B0502020104020203" pitchFamily="34" charset="0"/>
              </a:rPr>
              <a:t> Catapult (ICSE 2020a)</a:t>
            </a:r>
            <a:endParaRPr kumimoji="1" lang="zh-CN" altLang="en-US" sz="1600" i="1" dirty="0">
              <a:latin typeface="Gill Sans MT" panose="020B0502020104020203" pitchFamily="34" charset="0"/>
            </a:endParaRPr>
          </a:p>
        </p:txBody>
      </p:sp>
      <p:sp>
        <p:nvSpPr>
          <p:cNvPr id="15" name="文本框 14">
            <a:extLst>
              <a:ext uri="{FF2B5EF4-FFF2-40B4-BE49-F238E27FC236}">
                <a16:creationId xmlns:a16="http://schemas.microsoft.com/office/drawing/2014/main" id="{3340760B-CA02-5149-9337-DD09952AC947}"/>
              </a:ext>
            </a:extLst>
          </p:cNvPr>
          <p:cNvSpPr txBox="1"/>
          <p:nvPr/>
        </p:nvSpPr>
        <p:spPr>
          <a:xfrm>
            <a:off x="7819121" y="5147705"/>
            <a:ext cx="3245119" cy="584775"/>
          </a:xfrm>
          <a:prstGeom prst="rect">
            <a:avLst/>
          </a:prstGeom>
          <a:noFill/>
        </p:spPr>
        <p:txBody>
          <a:bodyPr wrap="none" rtlCol="0">
            <a:spAutoFit/>
          </a:bodyPr>
          <a:lstStyle/>
          <a:p>
            <a:r>
              <a:rPr kumimoji="1" lang="en-US" altLang="zh-CN" sz="1600" b="1" i="1" dirty="0">
                <a:latin typeface="Gill Sans MT" panose="020B0502020104020203" pitchFamily="34" charset="0"/>
              </a:rPr>
              <a:t>Challenge 3</a:t>
            </a:r>
            <a:r>
              <a:rPr kumimoji="1" lang="en-US" altLang="zh-CN" sz="1600" i="1" dirty="0">
                <a:latin typeface="Gill Sans MT" panose="020B0502020104020203" pitchFamily="34" charset="0"/>
              </a:rPr>
              <a:t>: Checking bugs in parallel</a:t>
            </a:r>
          </a:p>
          <a:p>
            <a:r>
              <a:rPr kumimoji="1" lang="en-US" altLang="zh-CN" sz="1600" b="1" i="1" dirty="0">
                <a:latin typeface="Gill Sans MT" panose="020B0502020104020203" pitchFamily="34" charset="0"/>
              </a:rPr>
              <a:t>Solution 3</a:t>
            </a:r>
            <a:r>
              <a:rPr kumimoji="1" lang="en-US" altLang="zh-CN" sz="1600" i="1" dirty="0">
                <a:latin typeface="Gill Sans MT" panose="020B0502020104020203" pitchFamily="34" charset="0"/>
              </a:rPr>
              <a:t>: Cheetah (ICSE 2020b)</a:t>
            </a:r>
            <a:endParaRPr kumimoji="1" lang="zh-CN" altLang="en-US" sz="1600" i="1" dirty="0">
              <a:latin typeface="Gill Sans MT" panose="020B0502020104020203" pitchFamily="34" charset="0"/>
            </a:endParaRPr>
          </a:p>
        </p:txBody>
      </p:sp>
      <p:grpSp>
        <p:nvGrpSpPr>
          <p:cNvPr id="14" name="组合 13">
            <a:extLst>
              <a:ext uri="{FF2B5EF4-FFF2-40B4-BE49-F238E27FC236}">
                <a16:creationId xmlns:a16="http://schemas.microsoft.com/office/drawing/2014/main" id="{97C1AC59-1E15-A04C-A527-B7B9F2116A2E}"/>
              </a:ext>
            </a:extLst>
          </p:cNvPr>
          <p:cNvGrpSpPr/>
          <p:nvPr/>
        </p:nvGrpSpPr>
        <p:grpSpPr>
          <a:xfrm>
            <a:off x="1500905" y="5256881"/>
            <a:ext cx="5656217" cy="1314871"/>
            <a:chOff x="1593669" y="5177369"/>
            <a:chExt cx="5656217" cy="1314871"/>
          </a:xfrm>
        </p:grpSpPr>
        <p:grpSp>
          <p:nvGrpSpPr>
            <p:cNvPr id="16" name="组合 15">
              <a:extLst>
                <a:ext uri="{FF2B5EF4-FFF2-40B4-BE49-F238E27FC236}">
                  <a16:creationId xmlns:a16="http://schemas.microsoft.com/office/drawing/2014/main" id="{291894C3-47DB-C842-8EEE-5A7577BB79D8}"/>
                </a:ext>
              </a:extLst>
            </p:cNvPr>
            <p:cNvGrpSpPr/>
            <p:nvPr/>
          </p:nvGrpSpPr>
          <p:grpSpPr>
            <a:xfrm>
              <a:off x="1846226" y="5243218"/>
              <a:ext cx="5195833" cy="1128852"/>
              <a:chOff x="1411390" y="5570251"/>
              <a:chExt cx="5195833" cy="1128852"/>
            </a:xfrm>
          </p:grpSpPr>
          <p:sp>
            <p:nvSpPr>
              <p:cNvPr id="18" name="矩形 17">
                <a:extLst>
                  <a:ext uri="{FF2B5EF4-FFF2-40B4-BE49-F238E27FC236}">
                    <a16:creationId xmlns:a16="http://schemas.microsoft.com/office/drawing/2014/main" id="{74CE95D4-C4A2-A348-A9C0-4650A32112D2}"/>
                  </a:ext>
                </a:extLst>
              </p:cNvPr>
              <p:cNvSpPr/>
              <p:nvPr/>
            </p:nvSpPr>
            <p:spPr>
              <a:xfrm>
                <a:off x="1411390" y="5626846"/>
                <a:ext cx="2590800" cy="1015663"/>
              </a:xfrm>
              <a:prstGeom prst="rect">
                <a:avLst/>
              </a:prstGeom>
            </p:spPr>
            <p:txBody>
              <a:bodyPr wrap="square">
                <a:spAutoFit/>
              </a:bodyPr>
              <a:lstStyle/>
              <a:p>
                <a:pPr marL="285750" indent="-285750">
                  <a:buClr>
                    <a:schemeClr val="tx1"/>
                  </a:buClr>
                  <a:buFont typeface="Arial" panose="020B0604020202020204" pitchFamily="34" charset="0"/>
                  <a:buChar char="•"/>
                </a:pPr>
                <a:r>
                  <a:rPr kumimoji="1" lang="en-US" altLang="zh-CN" sz="2000" b="1" i="1" dirty="0">
                    <a:latin typeface="Iowan Old Style Titling" panose="02040602040506020204" pitchFamily="18" charset="0"/>
                  </a:rPr>
                  <a:t>p = </a:t>
                </a:r>
                <a:r>
                  <a:rPr kumimoji="1" lang="en-US" altLang="zh-CN" sz="2000" b="1" i="1" dirty="0" err="1">
                    <a:solidFill>
                      <a:srgbClr val="FF0000"/>
                    </a:solidFill>
                    <a:latin typeface="Iowan Old Style Titling" panose="02040602040506020204" pitchFamily="18" charset="0"/>
                  </a:rPr>
                  <a:t>nullptr</a:t>
                </a:r>
                <a:r>
                  <a:rPr kumimoji="1" lang="en-US" altLang="zh-CN" sz="2000" b="1" i="1" dirty="0">
                    <a:latin typeface="Iowan Old Style Titling" panose="02040602040506020204" pitchFamily="18" charset="0"/>
                  </a:rPr>
                  <a:t>;</a:t>
                </a:r>
              </a:p>
              <a:p>
                <a:pPr marL="285750" indent="-285750">
                  <a:buClr>
                    <a:schemeClr val="tx1"/>
                  </a:buClr>
                  <a:buFont typeface="Arial" panose="020B0604020202020204" pitchFamily="34" charset="0"/>
                  <a:buChar char="•"/>
                </a:pPr>
                <a:r>
                  <a:rPr kumimoji="1" lang="en-US" altLang="zh-CN" sz="2000" b="1" i="1" dirty="0">
                    <a:latin typeface="Iowan Old Style Titling" panose="02040602040506020204" pitchFamily="18" charset="0"/>
                  </a:rPr>
                  <a:t>q = p; </a:t>
                </a:r>
              </a:p>
              <a:p>
                <a:pPr marL="285750" indent="-285750">
                  <a:buClr>
                    <a:schemeClr val="tx1"/>
                  </a:buClr>
                  <a:buFont typeface="Arial" panose="020B0604020202020204" pitchFamily="34" charset="0"/>
                  <a:buChar char="•"/>
                </a:pPr>
                <a:r>
                  <a:rPr kumimoji="1" lang="en-US" altLang="zh-CN" sz="2000" b="1" i="1" dirty="0">
                    <a:solidFill>
                      <a:srgbClr val="FF0000"/>
                    </a:solidFill>
                    <a:latin typeface="Iowan Old Style Titling" panose="02040602040506020204" pitchFamily="18" charset="0"/>
                  </a:rPr>
                  <a:t>*q</a:t>
                </a:r>
                <a:r>
                  <a:rPr kumimoji="1" lang="en-US" altLang="zh-CN" sz="2000" b="1" i="1" dirty="0">
                    <a:latin typeface="Iowan Old Style Titling" panose="02040602040506020204" pitchFamily="18" charset="0"/>
                  </a:rPr>
                  <a:t> = 2; </a:t>
                </a:r>
                <a:endParaRPr lang="zh-CN" altLang="en-US" sz="1600" dirty="0"/>
              </a:p>
            </p:txBody>
          </p:sp>
          <p:grpSp>
            <p:nvGrpSpPr>
              <p:cNvPr id="19" name="组合 18">
                <a:extLst>
                  <a:ext uri="{FF2B5EF4-FFF2-40B4-BE49-F238E27FC236}">
                    <a16:creationId xmlns:a16="http://schemas.microsoft.com/office/drawing/2014/main" id="{D4619481-47D4-4445-B787-D8B244E1F59A}"/>
                  </a:ext>
                </a:extLst>
              </p:cNvPr>
              <p:cNvGrpSpPr/>
              <p:nvPr/>
            </p:nvGrpSpPr>
            <p:grpSpPr>
              <a:xfrm>
                <a:off x="4002190" y="5570251"/>
                <a:ext cx="2605033" cy="1128852"/>
                <a:chOff x="3051481" y="5539958"/>
                <a:chExt cx="2605033" cy="1128852"/>
              </a:xfrm>
            </p:grpSpPr>
            <p:sp>
              <p:nvSpPr>
                <p:cNvPr id="20" name="椭圆 19">
                  <a:extLst>
                    <a:ext uri="{FF2B5EF4-FFF2-40B4-BE49-F238E27FC236}">
                      <a16:creationId xmlns:a16="http://schemas.microsoft.com/office/drawing/2014/main" id="{F1879EDA-3054-9B4D-9038-A9C7A27C20DD}"/>
                    </a:ext>
                  </a:extLst>
                </p:cNvPr>
                <p:cNvSpPr/>
                <p:nvPr/>
              </p:nvSpPr>
              <p:spPr>
                <a:xfrm>
                  <a:off x="4663387" y="5692046"/>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40A459E3-CAC0-2D4A-A1D9-B4B71D6E996A}"/>
                    </a:ext>
                  </a:extLst>
                </p:cNvPr>
                <p:cNvSpPr/>
                <p:nvPr/>
              </p:nvSpPr>
              <p:spPr>
                <a:xfrm>
                  <a:off x="3970358" y="5693609"/>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a:extLst>
                    <a:ext uri="{FF2B5EF4-FFF2-40B4-BE49-F238E27FC236}">
                      <a16:creationId xmlns:a16="http://schemas.microsoft.com/office/drawing/2014/main" id="{DB9C8869-A83E-7647-A62C-2C8414338D91}"/>
                    </a:ext>
                  </a:extLst>
                </p:cNvPr>
                <p:cNvSpPr/>
                <p:nvPr/>
              </p:nvSpPr>
              <p:spPr>
                <a:xfrm>
                  <a:off x="3970358" y="605965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a:extLst>
                    <a:ext uri="{FF2B5EF4-FFF2-40B4-BE49-F238E27FC236}">
                      <a16:creationId xmlns:a16="http://schemas.microsoft.com/office/drawing/2014/main" id="{5073D491-9C2E-0749-984B-EB6E36FCD27F}"/>
                    </a:ext>
                  </a:extLst>
                </p:cNvPr>
                <p:cNvSpPr/>
                <p:nvPr/>
              </p:nvSpPr>
              <p:spPr>
                <a:xfrm>
                  <a:off x="3970358" y="6425707"/>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DF7A9284-FAA1-0340-A971-535BD08EB6F5}"/>
                    </a:ext>
                  </a:extLst>
                </p:cNvPr>
                <p:cNvCxnSpPr>
                  <a:cxnSpLocks/>
                  <a:stCxn id="20" idx="2"/>
                  <a:endCxn id="21" idx="6"/>
                </p:cNvCxnSpPr>
                <p:nvPr/>
              </p:nvCxnSpPr>
              <p:spPr>
                <a:xfrm flipH="1">
                  <a:off x="4061798" y="5737766"/>
                  <a:ext cx="601589" cy="1563"/>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53E36585-5278-7244-9612-F6818AA28CD4}"/>
                    </a:ext>
                  </a:extLst>
                </p:cNvPr>
                <p:cNvCxnSpPr>
                  <a:cxnSpLocks/>
                  <a:stCxn id="21" idx="4"/>
                  <a:endCxn id="22" idx="0"/>
                </p:cNvCxnSpPr>
                <p:nvPr/>
              </p:nvCxnSpPr>
              <p:spPr>
                <a:xfrm>
                  <a:off x="4016078" y="5785049"/>
                  <a:ext cx="0" cy="274609"/>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DA55ED15-1203-7A46-B08F-B6526936ADCC}"/>
                    </a:ext>
                  </a:extLst>
                </p:cNvPr>
                <p:cNvCxnSpPr>
                  <a:cxnSpLocks/>
                  <a:stCxn id="22" idx="4"/>
                  <a:endCxn id="23" idx="0"/>
                </p:cNvCxnSpPr>
                <p:nvPr/>
              </p:nvCxnSpPr>
              <p:spPr>
                <a:xfrm>
                  <a:off x="4016078" y="6151098"/>
                  <a:ext cx="0" cy="274609"/>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A8C128D2-9D49-4747-95F2-BCB4F25D0412}"/>
                    </a:ext>
                  </a:extLst>
                </p:cNvPr>
                <p:cNvSpPr/>
                <p:nvPr/>
              </p:nvSpPr>
              <p:spPr>
                <a:xfrm>
                  <a:off x="4780953" y="5539958"/>
                  <a:ext cx="875561" cy="369332"/>
                </a:xfrm>
                <a:prstGeom prst="rect">
                  <a:avLst/>
                </a:prstGeom>
              </p:spPr>
              <p:txBody>
                <a:bodyPr wrap="none">
                  <a:spAutoFit/>
                </a:bodyPr>
                <a:lstStyle/>
                <a:p>
                  <a:r>
                    <a:rPr kumimoji="1" lang="en-US" altLang="zh-CN" b="1" i="1" dirty="0" err="1">
                      <a:solidFill>
                        <a:srgbClr val="FF0000"/>
                      </a:solidFill>
                      <a:latin typeface="Iowan Old Style Titling" panose="02040602040506020204" pitchFamily="18" charset="0"/>
                    </a:rPr>
                    <a:t>nullptr</a:t>
                  </a:r>
                  <a:endParaRPr lang="zh-CN" altLang="en-US" dirty="0"/>
                </a:p>
              </p:txBody>
            </p:sp>
            <p:sp>
              <p:nvSpPr>
                <p:cNvPr id="28" name="矩形 27">
                  <a:extLst>
                    <a:ext uri="{FF2B5EF4-FFF2-40B4-BE49-F238E27FC236}">
                      <a16:creationId xmlns:a16="http://schemas.microsoft.com/office/drawing/2014/main" id="{D91D213C-2D21-3E42-B157-AC75FF59F128}"/>
                    </a:ext>
                  </a:extLst>
                </p:cNvPr>
                <p:cNvSpPr/>
                <p:nvPr/>
              </p:nvSpPr>
              <p:spPr>
                <a:xfrm>
                  <a:off x="3618144" y="5539958"/>
                  <a:ext cx="306494" cy="369332"/>
                </a:xfrm>
                <a:prstGeom prst="rect">
                  <a:avLst/>
                </a:prstGeom>
              </p:spPr>
              <p:txBody>
                <a:bodyPr wrap="none">
                  <a:spAutoFit/>
                </a:bodyPr>
                <a:lstStyle/>
                <a:p>
                  <a:r>
                    <a:rPr kumimoji="1" lang="en-US" altLang="zh-CN" b="1" i="1" dirty="0">
                      <a:latin typeface="Iowan Old Style Titling" panose="02040602040506020204" pitchFamily="18" charset="0"/>
                    </a:rPr>
                    <a:t>p</a:t>
                  </a:r>
                  <a:endParaRPr lang="zh-CN" altLang="en-US" dirty="0"/>
                </a:p>
              </p:txBody>
            </p:sp>
            <p:sp>
              <p:nvSpPr>
                <p:cNvPr id="29" name="矩形 28">
                  <a:extLst>
                    <a:ext uri="{FF2B5EF4-FFF2-40B4-BE49-F238E27FC236}">
                      <a16:creationId xmlns:a16="http://schemas.microsoft.com/office/drawing/2014/main" id="{E34B3D6F-0807-924E-AE00-7AA8EE5CA670}"/>
                    </a:ext>
                  </a:extLst>
                </p:cNvPr>
                <p:cNvSpPr/>
                <p:nvPr/>
              </p:nvSpPr>
              <p:spPr>
                <a:xfrm>
                  <a:off x="3619747" y="5909290"/>
                  <a:ext cx="303288" cy="369332"/>
                </a:xfrm>
                <a:prstGeom prst="rect">
                  <a:avLst/>
                </a:prstGeom>
              </p:spPr>
              <p:txBody>
                <a:bodyPr wrap="none">
                  <a:spAutoFit/>
                </a:bodyPr>
                <a:lstStyle/>
                <a:p>
                  <a:r>
                    <a:rPr kumimoji="1" lang="en-US" altLang="zh-CN" b="1" i="1" dirty="0">
                      <a:latin typeface="Iowan Old Style Titling" panose="02040602040506020204" pitchFamily="18" charset="0"/>
                    </a:rPr>
                    <a:t>q</a:t>
                  </a:r>
                  <a:endParaRPr lang="zh-CN" altLang="en-US" dirty="0"/>
                </a:p>
              </p:txBody>
            </p:sp>
            <p:sp>
              <p:nvSpPr>
                <p:cNvPr id="30" name="矩形 29">
                  <a:extLst>
                    <a:ext uri="{FF2B5EF4-FFF2-40B4-BE49-F238E27FC236}">
                      <a16:creationId xmlns:a16="http://schemas.microsoft.com/office/drawing/2014/main" id="{C7422C91-1F52-6D4C-B2B9-0D04111CA95A}"/>
                    </a:ext>
                  </a:extLst>
                </p:cNvPr>
                <p:cNvSpPr/>
                <p:nvPr/>
              </p:nvSpPr>
              <p:spPr>
                <a:xfrm>
                  <a:off x="3051481" y="6299478"/>
                  <a:ext cx="872355" cy="369332"/>
                </a:xfrm>
                <a:prstGeom prst="rect">
                  <a:avLst/>
                </a:prstGeom>
              </p:spPr>
              <p:txBody>
                <a:bodyPr wrap="none">
                  <a:spAutoFit/>
                </a:bodyPr>
                <a:lstStyle/>
                <a:p>
                  <a:r>
                    <a:rPr kumimoji="1" lang="en-US" altLang="zh-CN" b="1" i="1" dirty="0">
                      <a:solidFill>
                        <a:srgbClr val="FF0000"/>
                      </a:solidFill>
                      <a:latin typeface="Iowan Old Style Titling" panose="02040602040506020204" pitchFamily="18" charset="0"/>
                    </a:rPr>
                    <a:t>*q</a:t>
                  </a:r>
                  <a:r>
                    <a:rPr kumimoji="1" lang="en-US" altLang="zh-CN" b="1" i="1" dirty="0">
                      <a:latin typeface="Iowan Old Style Titling" panose="02040602040506020204" pitchFamily="18" charset="0"/>
                    </a:rPr>
                    <a:t> = 2</a:t>
                  </a:r>
                  <a:endParaRPr lang="zh-CN" altLang="en-US" dirty="0"/>
                </a:p>
              </p:txBody>
            </p:sp>
          </p:grpSp>
        </p:grpSp>
        <p:sp>
          <p:nvSpPr>
            <p:cNvPr id="17" name="矩形 16">
              <a:extLst>
                <a:ext uri="{FF2B5EF4-FFF2-40B4-BE49-F238E27FC236}">
                  <a16:creationId xmlns:a16="http://schemas.microsoft.com/office/drawing/2014/main" id="{97625A62-0D5B-D446-8955-0A4BC771D0D5}"/>
                </a:ext>
              </a:extLst>
            </p:cNvPr>
            <p:cNvSpPr/>
            <p:nvPr/>
          </p:nvSpPr>
          <p:spPr>
            <a:xfrm>
              <a:off x="1593669" y="5177369"/>
              <a:ext cx="5656217" cy="131487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矩形 30">
            <a:extLst>
              <a:ext uri="{FF2B5EF4-FFF2-40B4-BE49-F238E27FC236}">
                <a16:creationId xmlns:a16="http://schemas.microsoft.com/office/drawing/2014/main" id="{F5119365-22C1-CB4F-BFB9-26B18F2AAA77}"/>
              </a:ext>
            </a:extLst>
          </p:cNvPr>
          <p:cNvSpPr/>
          <p:nvPr/>
        </p:nvSpPr>
        <p:spPr>
          <a:xfrm>
            <a:off x="5098942" y="1274353"/>
            <a:ext cx="2951146" cy="2773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2674ACE1-FDA1-CF49-A476-2B3A3BE5AA9F}"/>
              </a:ext>
            </a:extLst>
          </p:cNvPr>
          <p:cNvSpPr/>
          <p:nvPr/>
        </p:nvSpPr>
        <p:spPr>
          <a:xfrm>
            <a:off x="8050087" y="1272352"/>
            <a:ext cx="3422807" cy="2773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任意形状 3">
            <a:extLst>
              <a:ext uri="{FF2B5EF4-FFF2-40B4-BE49-F238E27FC236}">
                <a16:creationId xmlns:a16="http://schemas.microsoft.com/office/drawing/2014/main" id="{67F0A056-155F-0B48-B8E5-2F7A6F65881F}"/>
              </a:ext>
            </a:extLst>
          </p:cNvPr>
          <p:cNvSpPr/>
          <p:nvPr/>
        </p:nvSpPr>
        <p:spPr>
          <a:xfrm>
            <a:off x="5486400" y="5679194"/>
            <a:ext cx="991892" cy="628616"/>
          </a:xfrm>
          <a:custGeom>
            <a:avLst/>
            <a:gdLst>
              <a:gd name="connsiteX0" fmla="*/ 991892 w 991892"/>
              <a:gd name="connsiteY0" fmla="*/ 55179 h 628616"/>
              <a:gd name="connsiteX1" fmla="*/ 216976 w 991892"/>
              <a:gd name="connsiteY1" fmla="*/ 55179 h 628616"/>
              <a:gd name="connsiteX2" fmla="*/ 0 w 991892"/>
              <a:gd name="connsiteY2" fmla="*/ 628616 h 628616"/>
            </a:gdLst>
            <a:ahLst/>
            <a:cxnLst>
              <a:cxn ang="0">
                <a:pos x="connsiteX0" y="connsiteY0"/>
              </a:cxn>
              <a:cxn ang="0">
                <a:pos x="connsiteX1" y="connsiteY1"/>
              </a:cxn>
              <a:cxn ang="0">
                <a:pos x="connsiteX2" y="connsiteY2"/>
              </a:cxn>
            </a:cxnLst>
            <a:rect l="l" t="t" r="r" b="b"/>
            <a:pathLst>
              <a:path w="991892" h="628616">
                <a:moveTo>
                  <a:pt x="991892" y="55179"/>
                </a:moveTo>
                <a:cubicBezTo>
                  <a:pt x="687091" y="7392"/>
                  <a:pt x="382291" y="-40394"/>
                  <a:pt x="216976" y="55179"/>
                </a:cubicBezTo>
                <a:cubicBezTo>
                  <a:pt x="51661" y="150752"/>
                  <a:pt x="25830" y="389684"/>
                  <a:pt x="0" y="628616"/>
                </a:cubicBezTo>
              </a:path>
            </a:pathLst>
          </a:custGeom>
          <a:noFill/>
          <a:ln w="25400">
            <a:solidFill>
              <a:srgbClr val="FF0000"/>
            </a:solidFill>
            <a:tailEnd type="triangl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灯片编号占位符 3">
            <a:extLst>
              <a:ext uri="{FF2B5EF4-FFF2-40B4-BE49-F238E27FC236}">
                <a16:creationId xmlns:a16="http://schemas.microsoft.com/office/drawing/2014/main" id="{7E6FB6F0-F39F-EE4E-87E6-4BCC8D1D2CAD}"/>
              </a:ext>
            </a:extLst>
          </p:cNvPr>
          <p:cNvSpPr>
            <a:spLocks noGrp="1"/>
          </p:cNvSpPr>
          <p:nvPr>
            <p:ph type="sldNum" sz="quarter" idx="12"/>
          </p:nvPr>
        </p:nvSpPr>
        <p:spPr>
          <a:xfrm>
            <a:off x="8610600" y="6356350"/>
            <a:ext cx="2743200" cy="365125"/>
          </a:xfrm>
        </p:spPr>
        <p:txBody>
          <a:bodyPr/>
          <a:lstStyle/>
          <a:p>
            <a:fld id="{C53D9380-AD50-0C4E-BD20-74B8F0FD34CE}" type="slidenum">
              <a:rPr kumimoji="1" lang="zh-CN" altLang="en-US" smtClean="0"/>
              <a:t>24</a:t>
            </a:fld>
            <a:endParaRPr kumimoji="1" lang="zh-CN" altLang="en-US"/>
          </a:p>
        </p:txBody>
      </p:sp>
    </p:spTree>
    <p:custDataLst>
      <p:tags r:id="rId1"/>
    </p:custDataLst>
    <p:extLst>
      <p:ext uri="{BB962C8B-B14F-4D97-AF65-F5344CB8AC3E}">
        <p14:creationId xmlns:p14="http://schemas.microsoft.com/office/powerpoint/2010/main" val="3665119488"/>
      </p:ext>
    </p:extLst>
  </p:cSld>
  <p:clrMapOvr>
    <a:masterClrMapping/>
  </p:clrMapOvr>
  <mc:AlternateContent xmlns:mc="http://schemas.openxmlformats.org/markup-compatibility/2006" xmlns:p14="http://schemas.microsoft.com/office/powerpoint/2010/main">
    <mc:Choice Requires="p14">
      <p:transition spd="slow" p14:dur="2000" advTm="68279"/>
    </mc:Choice>
    <mc:Fallback xmlns="">
      <p:transition spd="slow" advTm="682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31" grpId="0" animBg="1"/>
      <p:bldP spid="32"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FD46F-DA72-FE47-82AE-513D9225F6DA}"/>
              </a:ext>
            </a:extLst>
          </p:cNvPr>
          <p:cNvSpPr>
            <a:spLocks noGrp="1"/>
          </p:cNvSpPr>
          <p:nvPr>
            <p:ph type="title"/>
          </p:nvPr>
        </p:nvSpPr>
        <p:spPr>
          <a:xfrm>
            <a:off x="565486" y="2059803"/>
            <a:ext cx="10515600" cy="1325563"/>
          </a:xfrm>
        </p:spPr>
        <p:txBody>
          <a:bodyPr/>
          <a:lstStyle/>
          <a:p>
            <a:r>
              <a:rPr kumimoji="1" lang="en-US" altLang="zh-CN" dirty="0"/>
              <a:t>Technical Contributions</a:t>
            </a:r>
            <a:endParaRPr kumimoji="1" lang="zh-CN" altLang="en-US" dirty="0"/>
          </a:p>
        </p:txBody>
      </p:sp>
      <p:sp>
        <p:nvSpPr>
          <p:cNvPr id="4" name="灯片编号占位符 3">
            <a:extLst>
              <a:ext uri="{FF2B5EF4-FFF2-40B4-BE49-F238E27FC236}">
                <a16:creationId xmlns:a16="http://schemas.microsoft.com/office/drawing/2014/main" id="{A5319DD2-FE20-854C-B813-78ACA2D26E50}"/>
              </a:ext>
            </a:extLst>
          </p:cNvPr>
          <p:cNvSpPr>
            <a:spLocks noGrp="1"/>
          </p:cNvSpPr>
          <p:nvPr>
            <p:ph type="sldNum" sz="quarter" idx="12"/>
          </p:nvPr>
        </p:nvSpPr>
        <p:spPr/>
        <p:txBody>
          <a:bodyPr/>
          <a:lstStyle/>
          <a:p>
            <a:fld id="{C53D9380-AD50-0C4E-BD20-74B8F0FD34CE}" type="slidenum">
              <a:rPr kumimoji="1" lang="zh-CN" altLang="en-US" smtClean="0"/>
              <a:t>25</a:t>
            </a:fld>
            <a:endParaRPr kumimoji="1" lang="zh-CN" altLang="en-US"/>
          </a:p>
        </p:txBody>
      </p:sp>
      <p:cxnSp>
        <p:nvCxnSpPr>
          <p:cNvPr id="5" name="直线连接符 4">
            <a:extLst>
              <a:ext uri="{FF2B5EF4-FFF2-40B4-BE49-F238E27FC236}">
                <a16:creationId xmlns:a16="http://schemas.microsoft.com/office/drawing/2014/main" id="{E4151242-0BEF-804F-A491-7F2E542F0CF2}"/>
              </a:ext>
            </a:extLst>
          </p:cNvPr>
          <p:cNvCxnSpPr/>
          <p:nvPr/>
        </p:nvCxnSpPr>
        <p:spPr>
          <a:xfrm>
            <a:off x="465222" y="3112174"/>
            <a:ext cx="113257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51089DD0-F36F-6B4D-97F3-569819204689}"/>
              </a:ext>
            </a:extLst>
          </p:cNvPr>
          <p:cNvSpPr>
            <a:spLocks noGrp="1"/>
          </p:cNvSpPr>
          <p:nvPr>
            <p:ph idx="1"/>
          </p:nvPr>
        </p:nvSpPr>
        <p:spPr>
          <a:xfrm>
            <a:off x="629654" y="3321198"/>
            <a:ext cx="10515600" cy="1876448"/>
          </a:xfrm>
        </p:spPr>
        <p:txBody>
          <a:bodyPr>
            <a:normAutofit/>
          </a:bodyPr>
          <a:lstStyle/>
          <a:p>
            <a:r>
              <a:rPr kumimoji="1" lang="en-US" altLang="zh-CN" sz="2400" dirty="0">
                <a:solidFill>
                  <a:schemeClr val="bg1">
                    <a:lumMod val="75000"/>
                  </a:schemeClr>
                </a:solidFill>
              </a:rPr>
              <a:t>The Target Software Bugs – Value-Flow Problems</a:t>
            </a:r>
          </a:p>
          <a:p>
            <a:r>
              <a:rPr kumimoji="1" lang="en-US" altLang="zh-CN" sz="2400" dirty="0"/>
              <a:t>Escaping from the Pointer Trap</a:t>
            </a:r>
          </a:p>
          <a:p>
            <a:r>
              <a:rPr kumimoji="1" lang="en-US" altLang="zh-CN" sz="2400" dirty="0">
                <a:solidFill>
                  <a:schemeClr val="bg1">
                    <a:lumMod val="75000"/>
                  </a:schemeClr>
                </a:solidFill>
              </a:rPr>
              <a:t>Conquering the Extensional Scalability Problem</a:t>
            </a:r>
          </a:p>
          <a:p>
            <a:r>
              <a:rPr kumimoji="1" lang="en-US" altLang="zh-CN" sz="2400" dirty="0">
                <a:solidFill>
                  <a:schemeClr val="bg1">
                    <a:lumMod val="75000"/>
                  </a:schemeClr>
                </a:solidFill>
              </a:rPr>
              <a:t>Breaking the Limit of Parallelism</a:t>
            </a:r>
            <a:endParaRPr kumimoji="1" lang="zh-CN" altLang="en-US" sz="2400" dirty="0">
              <a:solidFill>
                <a:schemeClr val="bg1">
                  <a:lumMod val="75000"/>
                </a:schemeClr>
              </a:solidFill>
            </a:endParaRPr>
          </a:p>
        </p:txBody>
      </p:sp>
    </p:spTree>
    <p:extLst>
      <p:ext uri="{BB962C8B-B14F-4D97-AF65-F5344CB8AC3E}">
        <p14:creationId xmlns:p14="http://schemas.microsoft.com/office/powerpoint/2010/main" val="2495854290"/>
      </p:ext>
    </p:extLst>
  </p:cSld>
  <p:clrMapOvr>
    <a:masterClrMapping/>
  </p:clrMapOvr>
  <mc:AlternateContent xmlns:mc="http://schemas.openxmlformats.org/markup-compatibility/2006" xmlns:p14="http://schemas.microsoft.com/office/powerpoint/2010/main">
    <mc:Choice Requires="p14">
      <p:transition spd="slow" p14:dur="2000" advTm="4348"/>
    </mc:Choice>
    <mc:Fallback xmlns="">
      <p:transition spd="slow" advTm="434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DF559-AC9C-1648-95FE-48952DA5424F}"/>
              </a:ext>
            </a:extLst>
          </p:cNvPr>
          <p:cNvSpPr>
            <a:spLocks noGrp="1"/>
          </p:cNvSpPr>
          <p:nvPr>
            <p:ph type="title"/>
          </p:nvPr>
        </p:nvSpPr>
        <p:spPr/>
        <p:txBody>
          <a:bodyPr/>
          <a:lstStyle/>
          <a:p>
            <a:r>
              <a:rPr kumimoji="1" lang="en-US" altLang="zh-CN" dirty="0"/>
              <a:t>The “Pointer Trap”</a:t>
            </a:r>
            <a:endParaRPr kumimoji="1" lang="zh-CN" altLang="en-US" dirty="0"/>
          </a:p>
        </p:txBody>
      </p:sp>
      <p:sp>
        <p:nvSpPr>
          <p:cNvPr id="17" name="文本框 16">
            <a:extLst>
              <a:ext uri="{FF2B5EF4-FFF2-40B4-BE49-F238E27FC236}">
                <a16:creationId xmlns:a16="http://schemas.microsoft.com/office/drawing/2014/main" id="{878F5495-FA0D-6641-B5EE-C33E316CA244}"/>
              </a:ext>
            </a:extLst>
          </p:cNvPr>
          <p:cNvSpPr txBox="1"/>
          <p:nvPr/>
        </p:nvSpPr>
        <p:spPr>
          <a:xfrm>
            <a:off x="8861472" y="4601294"/>
            <a:ext cx="867545" cy="338554"/>
          </a:xfrm>
          <a:prstGeom prst="rect">
            <a:avLst/>
          </a:prstGeom>
          <a:noFill/>
        </p:spPr>
        <p:txBody>
          <a:bodyPr wrap="none" rtlCol="0">
            <a:spAutoFit/>
          </a:bodyPr>
          <a:lstStyle/>
          <a:p>
            <a:r>
              <a:rPr kumimoji="1" lang="en-US" altLang="zh-CN" sz="1600">
                <a:ln w="0"/>
                <a:effectLst>
                  <a:outerShdw blurRad="38100" dist="19050" dir="2700000" algn="tl" rotWithShape="0">
                    <a:schemeClr val="dk1">
                      <a:alpha val="40000"/>
                    </a:schemeClr>
                  </a:outerShdw>
                </a:effectLst>
                <a:latin typeface="Helvetica" pitchFamily="2" charset="0"/>
                <a:ea typeface="Arial Hebrew" charset="-79"/>
                <a:cs typeface="Arial Hebrew" charset="-79"/>
              </a:rPr>
              <a:t>Precise</a:t>
            </a:r>
            <a:endParaRPr kumimoji="1" lang="zh-CN" altLang="en-US"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18" name="文本框 17">
            <a:extLst>
              <a:ext uri="{FF2B5EF4-FFF2-40B4-BE49-F238E27FC236}">
                <a16:creationId xmlns:a16="http://schemas.microsoft.com/office/drawing/2014/main" id="{5B8AAD64-3715-6843-8462-B945746C7EFF}"/>
              </a:ext>
            </a:extLst>
          </p:cNvPr>
          <p:cNvSpPr txBox="1"/>
          <p:nvPr/>
        </p:nvSpPr>
        <p:spPr>
          <a:xfrm>
            <a:off x="5616663" y="4568723"/>
            <a:ext cx="867545" cy="338554"/>
          </a:xfrm>
          <a:prstGeom prst="rect">
            <a:avLst/>
          </a:prstGeom>
          <a:noFill/>
        </p:spPr>
        <p:txBody>
          <a:bodyPr wrap="none" rtlCol="0">
            <a:spAutoFit/>
          </a:bodyPr>
          <a:lstStyle/>
          <a:p>
            <a:r>
              <a:rPr kumimoji="1" lang="en-US" altLang="zh-CN" sz="1600">
                <a:ln w="0"/>
                <a:effectLst>
                  <a:outerShdw blurRad="38100" dist="19050" dir="2700000" algn="tl" rotWithShape="0">
                    <a:schemeClr val="dk1">
                      <a:alpha val="40000"/>
                    </a:schemeClr>
                  </a:outerShdw>
                </a:effectLst>
                <a:latin typeface="Helvetica" pitchFamily="2" charset="0"/>
                <a:ea typeface="Arial Hebrew" charset="-79"/>
                <a:cs typeface="Arial Hebrew" charset="-79"/>
              </a:rPr>
              <a:t>Precise</a:t>
            </a:r>
            <a:endParaRPr kumimoji="1" lang="zh-CN" altLang="en-US"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19" name="文本框 18">
            <a:extLst>
              <a:ext uri="{FF2B5EF4-FFF2-40B4-BE49-F238E27FC236}">
                <a16:creationId xmlns:a16="http://schemas.microsoft.com/office/drawing/2014/main" id="{15FB64D5-933D-CF4C-BCCA-566565E7C2E0}"/>
              </a:ext>
            </a:extLst>
          </p:cNvPr>
          <p:cNvSpPr txBox="1"/>
          <p:nvPr/>
        </p:nvSpPr>
        <p:spPr>
          <a:xfrm>
            <a:off x="2539494" y="4568723"/>
            <a:ext cx="867545" cy="338554"/>
          </a:xfrm>
          <a:prstGeom prst="rect">
            <a:avLst/>
          </a:prstGeom>
          <a:noFill/>
        </p:spPr>
        <p:txBody>
          <a:bodyPr wrap="none" rtlCol="0">
            <a:spAutoFit/>
          </a:bodyPr>
          <a:lstStyle/>
          <a:p>
            <a:r>
              <a:rPr kumimoji="1" lang="en-US" altLang="zh-CN"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Precise</a:t>
            </a:r>
            <a:endParaRPr kumimoji="1" lang="zh-CN" altLang="en-US"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20" name="文本框 19">
            <a:extLst>
              <a:ext uri="{FF2B5EF4-FFF2-40B4-BE49-F238E27FC236}">
                <a16:creationId xmlns:a16="http://schemas.microsoft.com/office/drawing/2014/main" id="{A3BB0EDD-7D02-5D41-A8E8-A7555F11C489}"/>
              </a:ext>
            </a:extLst>
          </p:cNvPr>
          <p:cNvSpPr txBox="1"/>
          <p:nvPr/>
        </p:nvSpPr>
        <p:spPr>
          <a:xfrm>
            <a:off x="1855011" y="4956279"/>
            <a:ext cx="1781257" cy="338554"/>
          </a:xfrm>
          <a:prstGeom prst="rect">
            <a:avLst/>
          </a:prstGeom>
          <a:noFill/>
        </p:spPr>
        <p:txBody>
          <a:bodyPr wrap="none" rtlCol="0">
            <a:spAutoFit/>
          </a:bodyPr>
          <a:lstStyle/>
          <a:p>
            <a:r>
              <a:rPr kumimoji="1" lang="en-US" altLang="zh-CN" sz="16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Bad Performance</a:t>
            </a:r>
            <a:endParaRPr kumimoji="1" lang="zh-CN" altLang="en-US" sz="16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
        <p:nvSpPr>
          <p:cNvPr id="21" name="文本框 20">
            <a:extLst>
              <a:ext uri="{FF2B5EF4-FFF2-40B4-BE49-F238E27FC236}">
                <a16:creationId xmlns:a16="http://schemas.microsoft.com/office/drawing/2014/main" id="{B59AB380-45B9-A249-A2FF-63E34A6256CE}"/>
              </a:ext>
            </a:extLst>
          </p:cNvPr>
          <p:cNvSpPr txBox="1"/>
          <p:nvPr/>
        </p:nvSpPr>
        <p:spPr>
          <a:xfrm>
            <a:off x="1752419" y="5683580"/>
            <a:ext cx="1919115" cy="338554"/>
          </a:xfrm>
          <a:prstGeom prst="rect">
            <a:avLst/>
          </a:prstGeom>
          <a:noFill/>
        </p:spPr>
        <p:txBody>
          <a:bodyPr wrap="none" rtlCol="0">
            <a:spAutoFit/>
          </a:bodyPr>
          <a:lstStyle/>
          <a:p>
            <a:r>
              <a:rPr kumimoji="1" lang="en-US" altLang="zh-CN" sz="160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Good Performance</a:t>
            </a:r>
            <a:endParaRPr kumimoji="1" lang="zh-CN" altLang="en-US" sz="16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
        <p:nvSpPr>
          <p:cNvPr id="22" name="文本框 21">
            <a:extLst>
              <a:ext uri="{FF2B5EF4-FFF2-40B4-BE49-F238E27FC236}">
                <a16:creationId xmlns:a16="http://schemas.microsoft.com/office/drawing/2014/main" id="{5F137D60-1588-0E49-93B7-FFF0C8FCBB8F}"/>
              </a:ext>
            </a:extLst>
          </p:cNvPr>
          <p:cNvSpPr txBox="1"/>
          <p:nvPr/>
        </p:nvSpPr>
        <p:spPr>
          <a:xfrm>
            <a:off x="2385605" y="6073368"/>
            <a:ext cx="1074333" cy="338554"/>
          </a:xfrm>
          <a:prstGeom prst="rect">
            <a:avLst/>
          </a:prstGeom>
          <a:noFill/>
        </p:spPr>
        <p:txBody>
          <a:bodyPr wrap="none" rtlCol="0">
            <a:spAutoFit/>
          </a:bodyPr>
          <a:lstStyle/>
          <a:p>
            <a:r>
              <a:rPr kumimoji="1" lang="en-US" altLang="zh-CN" sz="1600">
                <a:ln w="0"/>
                <a:effectLst>
                  <a:outerShdw blurRad="38100" dist="19050" dir="2700000" algn="tl" rotWithShape="0">
                    <a:schemeClr val="dk1">
                      <a:alpha val="40000"/>
                    </a:schemeClr>
                  </a:outerShdw>
                </a:effectLst>
                <a:latin typeface="Helvetica" pitchFamily="2" charset="0"/>
                <a:ea typeface="Arial Hebrew" charset="-79"/>
                <a:cs typeface="Arial Hebrew" charset="-79"/>
              </a:rPr>
              <a:t>Imprecise</a:t>
            </a:r>
            <a:endParaRPr kumimoji="1" lang="zh-CN" altLang="en-US"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23" name="文本框 22">
            <a:extLst>
              <a:ext uri="{FF2B5EF4-FFF2-40B4-BE49-F238E27FC236}">
                <a16:creationId xmlns:a16="http://schemas.microsoft.com/office/drawing/2014/main" id="{574F649D-05DF-2341-BA32-83BA6C403F04}"/>
              </a:ext>
            </a:extLst>
          </p:cNvPr>
          <p:cNvSpPr txBox="1"/>
          <p:nvPr/>
        </p:nvSpPr>
        <p:spPr>
          <a:xfrm>
            <a:off x="5462774" y="6073368"/>
            <a:ext cx="1074333" cy="338554"/>
          </a:xfrm>
          <a:prstGeom prst="rect">
            <a:avLst/>
          </a:prstGeom>
          <a:noFill/>
        </p:spPr>
        <p:txBody>
          <a:bodyPr wrap="none" rtlCol="0">
            <a:spAutoFit/>
          </a:bodyPr>
          <a:lstStyle/>
          <a:p>
            <a:r>
              <a:rPr kumimoji="1" lang="en-US" altLang="zh-CN" sz="1600">
                <a:ln w="0"/>
                <a:effectLst>
                  <a:outerShdw blurRad="38100" dist="19050" dir="2700000" algn="tl" rotWithShape="0">
                    <a:schemeClr val="dk1">
                      <a:alpha val="40000"/>
                    </a:schemeClr>
                  </a:outerShdw>
                </a:effectLst>
                <a:latin typeface="Helvetica" pitchFamily="2" charset="0"/>
                <a:ea typeface="Arial Hebrew" charset="-79"/>
                <a:cs typeface="Arial Hebrew" charset="-79"/>
              </a:rPr>
              <a:t>Imprecise</a:t>
            </a:r>
            <a:endParaRPr kumimoji="1" lang="zh-CN" altLang="en-US"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24" name="文本框 23">
            <a:extLst>
              <a:ext uri="{FF2B5EF4-FFF2-40B4-BE49-F238E27FC236}">
                <a16:creationId xmlns:a16="http://schemas.microsoft.com/office/drawing/2014/main" id="{2D3112C3-7B4D-DE45-B085-7A3D5B54986A}"/>
              </a:ext>
            </a:extLst>
          </p:cNvPr>
          <p:cNvSpPr txBox="1"/>
          <p:nvPr/>
        </p:nvSpPr>
        <p:spPr>
          <a:xfrm>
            <a:off x="8707583" y="6073368"/>
            <a:ext cx="1074333" cy="338554"/>
          </a:xfrm>
          <a:prstGeom prst="rect">
            <a:avLst/>
          </a:prstGeom>
          <a:noFill/>
        </p:spPr>
        <p:txBody>
          <a:bodyPr wrap="none" rtlCol="0">
            <a:spAutoFit/>
          </a:bodyPr>
          <a:lstStyle/>
          <a:p>
            <a:r>
              <a:rPr kumimoji="1" lang="en-US" altLang="zh-CN" sz="1600">
                <a:ln w="0"/>
                <a:effectLst>
                  <a:outerShdw blurRad="38100" dist="19050" dir="2700000" algn="tl" rotWithShape="0">
                    <a:schemeClr val="dk1">
                      <a:alpha val="40000"/>
                    </a:schemeClr>
                  </a:outerShdw>
                </a:effectLst>
                <a:latin typeface="Helvetica" pitchFamily="2" charset="0"/>
                <a:ea typeface="Arial Hebrew" charset="-79"/>
                <a:cs typeface="Arial Hebrew" charset="-79"/>
              </a:rPr>
              <a:t>Imprecise</a:t>
            </a:r>
            <a:endParaRPr kumimoji="1" lang="zh-CN" altLang="en-US" sz="16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cxnSp>
        <p:nvCxnSpPr>
          <p:cNvPr id="25" name="直线连接符 24">
            <a:extLst>
              <a:ext uri="{FF2B5EF4-FFF2-40B4-BE49-F238E27FC236}">
                <a16:creationId xmlns:a16="http://schemas.microsoft.com/office/drawing/2014/main" id="{2D6289D3-6CBC-9B4F-9CA3-69AF0E759DFE}"/>
              </a:ext>
            </a:extLst>
          </p:cNvPr>
          <p:cNvCxnSpPr>
            <a:cxnSpLocks/>
          </p:cNvCxnSpPr>
          <p:nvPr/>
        </p:nvCxnSpPr>
        <p:spPr>
          <a:xfrm>
            <a:off x="1187042" y="5525646"/>
            <a:ext cx="9846718"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3" name="灯片编号占位符 3">
            <a:extLst>
              <a:ext uri="{FF2B5EF4-FFF2-40B4-BE49-F238E27FC236}">
                <a16:creationId xmlns:a16="http://schemas.microsoft.com/office/drawing/2014/main" id="{EDD14F51-7614-DB4C-9F9A-5B0EC984ACA6}"/>
              </a:ext>
            </a:extLst>
          </p:cNvPr>
          <p:cNvSpPr>
            <a:spLocks noGrp="1"/>
          </p:cNvSpPr>
          <p:nvPr>
            <p:ph type="sldNum" sz="quarter" idx="12"/>
          </p:nvPr>
        </p:nvSpPr>
        <p:spPr>
          <a:xfrm>
            <a:off x="8610600" y="6356350"/>
            <a:ext cx="2743200" cy="365125"/>
          </a:xfrm>
        </p:spPr>
        <p:txBody>
          <a:bodyPr/>
          <a:lstStyle/>
          <a:p>
            <a:fld id="{C53D9380-AD50-0C4E-BD20-74B8F0FD34CE}" type="slidenum">
              <a:rPr kumimoji="1" lang="zh-CN" altLang="en-US" smtClean="0"/>
              <a:t>26</a:t>
            </a:fld>
            <a:endParaRPr kumimoji="1" lang="zh-CN" altLang="en-US"/>
          </a:p>
        </p:txBody>
      </p:sp>
      <p:pic>
        <p:nvPicPr>
          <p:cNvPr id="16" name="内容占位符 8">
            <a:extLst>
              <a:ext uri="{FF2B5EF4-FFF2-40B4-BE49-F238E27FC236}">
                <a16:creationId xmlns:a16="http://schemas.microsoft.com/office/drawing/2014/main" id="{76E6B570-0116-824C-8CB2-3953C88D52A6}"/>
              </a:ext>
            </a:extLst>
          </p:cNvPr>
          <p:cNvPicPr>
            <a:picLocks noChangeAspect="1"/>
          </p:cNvPicPr>
          <p:nvPr/>
        </p:nvPicPr>
        <p:blipFill>
          <a:blip r:embed="rId4"/>
          <a:stretch>
            <a:fillRect/>
          </a:stretch>
        </p:blipFill>
        <p:spPr>
          <a:xfrm>
            <a:off x="960120" y="1275020"/>
            <a:ext cx="10390855" cy="2731131"/>
          </a:xfrm>
          <a:prstGeom prst="rect">
            <a:avLst/>
          </a:prstGeom>
          <a:solidFill>
            <a:schemeClr val="tx2"/>
          </a:solidFill>
        </p:spPr>
      </p:pic>
    </p:spTree>
    <p:custDataLst>
      <p:tags r:id="rId1"/>
    </p:custDataLst>
    <p:extLst>
      <p:ext uri="{BB962C8B-B14F-4D97-AF65-F5344CB8AC3E}">
        <p14:creationId xmlns:p14="http://schemas.microsoft.com/office/powerpoint/2010/main" val="97607580"/>
      </p:ext>
    </p:extLst>
  </p:cSld>
  <p:clrMapOvr>
    <a:masterClrMapping/>
  </p:clrMapOvr>
  <mc:AlternateContent xmlns:mc="http://schemas.openxmlformats.org/markup-compatibility/2006" xmlns:p14="http://schemas.microsoft.com/office/powerpoint/2010/main">
    <mc:Choice Requires="p14">
      <p:transition spd="slow" p14:dur="2000" advTm="58675"/>
    </mc:Choice>
    <mc:Fallback xmlns="">
      <p:transition spd="slow" advTm="586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BDA791-FE7F-0948-904A-4D88BAB8B310}"/>
              </a:ext>
            </a:extLst>
          </p:cNvPr>
          <p:cNvSpPr>
            <a:spLocks noGrp="1"/>
          </p:cNvSpPr>
          <p:nvPr>
            <p:ph type="title"/>
          </p:nvPr>
        </p:nvSpPr>
        <p:spPr/>
        <p:txBody>
          <a:bodyPr/>
          <a:lstStyle/>
          <a:p>
            <a:r>
              <a:rPr kumimoji="1" lang="en-US" altLang="zh-CN" dirty="0"/>
              <a:t>Trading Precision for Scalability</a:t>
            </a:r>
            <a:endParaRPr kumimoji="1" lang="zh-CN" altLang="en-US" dirty="0"/>
          </a:p>
        </p:txBody>
      </p:sp>
      <p:sp>
        <p:nvSpPr>
          <p:cNvPr id="3" name="内容占位符 2">
            <a:extLst>
              <a:ext uri="{FF2B5EF4-FFF2-40B4-BE49-F238E27FC236}">
                <a16:creationId xmlns:a16="http://schemas.microsoft.com/office/drawing/2014/main" id="{24EB9EAD-8EB3-A246-AB80-C301F1DC6D6A}"/>
              </a:ext>
            </a:extLst>
          </p:cNvPr>
          <p:cNvSpPr>
            <a:spLocks noGrp="1"/>
          </p:cNvSpPr>
          <p:nvPr>
            <p:ph idx="1"/>
          </p:nvPr>
        </p:nvSpPr>
        <p:spPr/>
        <p:txBody>
          <a:bodyPr/>
          <a:lstStyle/>
          <a:p>
            <a:r>
              <a:rPr kumimoji="1" lang="en-US" altLang="zh-CN" sz="2400" dirty="0"/>
              <a:t>Use imprecise pointer analysis</a:t>
            </a:r>
          </a:p>
          <a:p>
            <a:pPr lvl="1"/>
            <a:endParaRPr kumimoji="1" lang="en-US" altLang="zh-CN" dirty="0"/>
          </a:p>
          <a:p>
            <a:pPr lvl="1"/>
            <a:r>
              <a:rPr kumimoji="1" lang="en-US" altLang="zh-CN" sz="2000" dirty="0"/>
              <a:t>Flow insensitive</a:t>
            </a:r>
          </a:p>
          <a:p>
            <a:pPr lvl="2"/>
            <a:r>
              <a:rPr kumimoji="1" lang="en-US" altLang="zh-CN" sz="2000" dirty="0"/>
              <a:t>not consider execution order of statements</a:t>
            </a:r>
          </a:p>
          <a:p>
            <a:pPr lvl="2"/>
            <a:endParaRPr kumimoji="1" lang="en-US" altLang="zh-CN" sz="2000" dirty="0"/>
          </a:p>
          <a:p>
            <a:pPr lvl="1"/>
            <a:r>
              <a:rPr kumimoji="1" lang="en-US" altLang="zh-CN" sz="2000" dirty="0"/>
              <a:t>Context insensitive</a:t>
            </a:r>
          </a:p>
          <a:p>
            <a:pPr lvl="2"/>
            <a:r>
              <a:rPr kumimoji="1" lang="en-US" altLang="zh-CN" sz="2000" dirty="0"/>
              <a:t>not distinguish different call sites</a:t>
            </a:r>
          </a:p>
          <a:p>
            <a:pPr lvl="1"/>
            <a:endParaRPr kumimoji="1" lang="en-US" altLang="zh-CN" dirty="0"/>
          </a:p>
          <a:p>
            <a:r>
              <a:rPr kumimoji="1" lang="en-US" altLang="zh-CN" sz="2400" dirty="0"/>
              <a:t>Compromise path-sensitivity</a:t>
            </a:r>
          </a:p>
          <a:p>
            <a:pPr lvl="1"/>
            <a:endParaRPr kumimoji="1" lang="en-US" altLang="zh-CN" dirty="0"/>
          </a:p>
          <a:p>
            <a:pPr lvl="1"/>
            <a:r>
              <a:rPr kumimoji="1" lang="en-US" altLang="zh-CN" sz="2000" dirty="0"/>
              <a:t>Only solve “easy” path conditions</a:t>
            </a:r>
            <a:endParaRPr kumimoji="1" lang="zh-CN" altLang="en-US" sz="2000" dirty="0"/>
          </a:p>
        </p:txBody>
      </p:sp>
      <p:sp>
        <p:nvSpPr>
          <p:cNvPr id="4" name="灯片编号占位符 3">
            <a:extLst>
              <a:ext uri="{FF2B5EF4-FFF2-40B4-BE49-F238E27FC236}">
                <a16:creationId xmlns:a16="http://schemas.microsoft.com/office/drawing/2014/main" id="{94AFA107-34CA-D248-9228-0470A46EC3B2}"/>
              </a:ext>
            </a:extLst>
          </p:cNvPr>
          <p:cNvSpPr>
            <a:spLocks noGrp="1"/>
          </p:cNvSpPr>
          <p:nvPr>
            <p:ph type="sldNum" sz="quarter" idx="12"/>
          </p:nvPr>
        </p:nvSpPr>
        <p:spPr/>
        <p:txBody>
          <a:bodyPr/>
          <a:lstStyle/>
          <a:p>
            <a:fld id="{C53D9380-AD50-0C4E-BD20-74B8F0FD34CE}" type="slidenum">
              <a:rPr kumimoji="1" lang="zh-CN" altLang="en-US" smtClean="0"/>
              <a:t>27</a:t>
            </a:fld>
            <a:endParaRPr kumimoji="1" lang="zh-CN" altLang="en-US"/>
          </a:p>
        </p:txBody>
      </p:sp>
      <p:grpSp>
        <p:nvGrpSpPr>
          <p:cNvPr id="5" name="组 1">
            <a:extLst>
              <a:ext uri="{FF2B5EF4-FFF2-40B4-BE49-F238E27FC236}">
                <a16:creationId xmlns:a16="http://schemas.microsoft.com/office/drawing/2014/main" id="{8105D354-DC8E-694E-9DDA-EC9A0B44C16B}"/>
              </a:ext>
            </a:extLst>
          </p:cNvPr>
          <p:cNvGrpSpPr/>
          <p:nvPr/>
        </p:nvGrpSpPr>
        <p:grpSpPr>
          <a:xfrm>
            <a:off x="7883618" y="1870075"/>
            <a:ext cx="3631032" cy="3398385"/>
            <a:chOff x="7298738" y="1402215"/>
            <a:chExt cx="4615739" cy="4320000"/>
          </a:xfrm>
        </p:grpSpPr>
        <p:grpSp>
          <p:nvGrpSpPr>
            <p:cNvPr id="6" name="组 6">
              <a:extLst>
                <a:ext uri="{FF2B5EF4-FFF2-40B4-BE49-F238E27FC236}">
                  <a16:creationId xmlns:a16="http://schemas.microsoft.com/office/drawing/2014/main" id="{8553561C-7ED6-0D48-BC24-8A1048BF72A8}"/>
                </a:ext>
              </a:extLst>
            </p:cNvPr>
            <p:cNvGrpSpPr/>
            <p:nvPr/>
          </p:nvGrpSpPr>
          <p:grpSpPr>
            <a:xfrm>
              <a:off x="7298738" y="1402215"/>
              <a:ext cx="4320000" cy="4320000"/>
              <a:chOff x="7100887" y="1557225"/>
              <a:chExt cx="4320000" cy="4320000"/>
            </a:xfrm>
          </p:grpSpPr>
          <p:pic>
            <p:nvPicPr>
              <p:cNvPr id="9" name="图片 8">
                <a:extLst>
                  <a:ext uri="{FF2B5EF4-FFF2-40B4-BE49-F238E27FC236}">
                    <a16:creationId xmlns:a16="http://schemas.microsoft.com/office/drawing/2014/main" id="{8E0FE458-610B-B445-83E9-BEA840B927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00887" y="1557225"/>
                <a:ext cx="4320000" cy="4320000"/>
              </a:xfrm>
              <a:prstGeom prst="rect">
                <a:avLst/>
              </a:prstGeom>
              <a:ln>
                <a:noFill/>
              </a:ln>
              <a:effectLst>
                <a:outerShdw blurRad="190500" algn="tl" rotWithShape="0">
                  <a:srgbClr val="000000">
                    <a:alpha val="70000"/>
                  </a:srgbClr>
                </a:outerShdw>
              </a:effectLst>
            </p:spPr>
          </p:pic>
          <p:sp>
            <p:nvSpPr>
              <p:cNvPr id="10" name="任意形状 9">
                <a:extLst>
                  <a:ext uri="{FF2B5EF4-FFF2-40B4-BE49-F238E27FC236}">
                    <a16:creationId xmlns:a16="http://schemas.microsoft.com/office/drawing/2014/main" id="{20F21A41-E06D-C749-B7F4-731AD659E2DD}"/>
                  </a:ext>
                </a:extLst>
              </p:cNvPr>
              <p:cNvSpPr/>
              <p:nvPr/>
            </p:nvSpPr>
            <p:spPr>
              <a:xfrm>
                <a:off x="7236398" y="1964007"/>
                <a:ext cx="939781" cy="811880"/>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1" name="任意形状 10">
                <a:extLst>
                  <a:ext uri="{FF2B5EF4-FFF2-40B4-BE49-F238E27FC236}">
                    <a16:creationId xmlns:a16="http://schemas.microsoft.com/office/drawing/2014/main" id="{89DDB5F5-172B-EB44-B162-7FE132CFEA1D}"/>
                  </a:ext>
                </a:extLst>
              </p:cNvPr>
              <p:cNvSpPr/>
              <p:nvPr/>
            </p:nvSpPr>
            <p:spPr>
              <a:xfrm>
                <a:off x="7198841" y="1964007"/>
                <a:ext cx="1871057" cy="1668975"/>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2" name="任意形状 11">
                <a:extLst>
                  <a:ext uri="{FF2B5EF4-FFF2-40B4-BE49-F238E27FC236}">
                    <a16:creationId xmlns:a16="http://schemas.microsoft.com/office/drawing/2014/main" id="{AA40F33A-1AB1-D94E-8E25-095B0D06E7AB}"/>
                  </a:ext>
                </a:extLst>
              </p:cNvPr>
              <p:cNvSpPr/>
              <p:nvPr/>
            </p:nvSpPr>
            <p:spPr>
              <a:xfrm>
                <a:off x="7690693" y="2369948"/>
                <a:ext cx="1858519" cy="1802851"/>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3" name="任意形状 12">
                <a:extLst>
                  <a:ext uri="{FF2B5EF4-FFF2-40B4-BE49-F238E27FC236}">
                    <a16:creationId xmlns:a16="http://schemas.microsoft.com/office/drawing/2014/main" id="{001DCD59-DED0-854B-BB04-CCBF6A3EBE1C}"/>
                  </a:ext>
                </a:extLst>
              </p:cNvPr>
              <p:cNvSpPr/>
              <p:nvPr/>
            </p:nvSpPr>
            <p:spPr>
              <a:xfrm>
                <a:off x="7675484" y="2369947"/>
                <a:ext cx="2864699" cy="2650552"/>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4" name="任意形状 13">
                <a:extLst>
                  <a:ext uri="{FF2B5EF4-FFF2-40B4-BE49-F238E27FC236}">
                    <a16:creationId xmlns:a16="http://schemas.microsoft.com/office/drawing/2014/main" id="{8DD23E75-BC75-D246-91E2-F7FC369B2618}"/>
                  </a:ext>
                </a:extLst>
              </p:cNvPr>
              <p:cNvSpPr/>
              <p:nvPr/>
            </p:nvSpPr>
            <p:spPr>
              <a:xfrm>
                <a:off x="7156533" y="1964007"/>
                <a:ext cx="3825408" cy="3569886"/>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5" name="任意形状 14">
                <a:extLst>
                  <a:ext uri="{FF2B5EF4-FFF2-40B4-BE49-F238E27FC236}">
                    <a16:creationId xmlns:a16="http://schemas.microsoft.com/office/drawing/2014/main" id="{8FAF6CD0-1368-7E41-9E05-B015A2935D80}"/>
                  </a:ext>
                </a:extLst>
              </p:cNvPr>
              <p:cNvSpPr/>
              <p:nvPr/>
            </p:nvSpPr>
            <p:spPr>
              <a:xfrm flipH="1" flipV="1">
                <a:off x="7518264" y="1712440"/>
                <a:ext cx="2864699" cy="2650552"/>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6" name="任意形状 15">
                <a:extLst>
                  <a:ext uri="{FF2B5EF4-FFF2-40B4-BE49-F238E27FC236}">
                    <a16:creationId xmlns:a16="http://schemas.microsoft.com/office/drawing/2014/main" id="{42D3C354-8D7D-3247-9E4E-7EB1CF6618FB}"/>
                  </a:ext>
                </a:extLst>
              </p:cNvPr>
              <p:cNvSpPr/>
              <p:nvPr/>
            </p:nvSpPr>
            <p:spPr>
              <a:xfrm flipH="1" flipV="1">
                <a:off x="7499837" y="1712439"/>
                <a:ext cx="1312785" cy="1314175"/>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7" name="任意形状 16">
                <a:extLst>
                  <a:ext uri="{FF2B5EF4-FFF2-40B4-BE49-F238E27FC236}">
                    <a16:creationId xmlns:a16="http://schemas.microsoft.com/office/drawing/2014/main" id="{D8DE5BC3-940C-DA42-8B5D-0AF4746E44B3}"/>
                  </a:ext>
                </a:extLst>
              </p:cNvPr>
              <p:cNvSpPr/>
              <p:nvPr/>
            </p:nvSpPr>
            <p:spPr>
              <a:xfrm flipH="1" flipV="1">
                <a:off x="8920639" y="3048817"/>
                <a:ext cx="2417968" cy="2343679"/>
              </a:xfrm>
              <a:custGeom>
                <a:avLst/>
                <a:gdLst>
                  <a:gd name="connsiteX0" fmla="*/ 24467 w 1467505"/>
                  <a:gd name="connsiteY0" fmla="*/ 0 h 1528763"/>
                  <a:gd name="connsiteX1" fmla="*/ 195917 w 1467505"/>
                  <a:gd name="connsiteY1" fmla="*/ 1057275 h 1528763"/>
                  <a:gd name="connsiteX2" fmla="*/ 1467505 w 1467505"/>
                  <a:gd name="connsiteY2" fmla="*/ 1528763 h 1528763"/>
                </a:gdLst>
                <a:ahLst/>
                <a:cxnLst>
                  <a:cxn ang="0">
                    <a:pos x="connsiteX0" y="connsiteY0"/>
                  </a:cxn>
                  <a:cxn ang="0">
                    <a:pos x="connsiteX1" y="connsiteY1"/>
                  </a:cxn>
                  <a:cxn ang="0">
                    <a:pos x="connsiteX2" y="connsiteY2"/>
                  </a:cxn>
                </a:cxnLst>
                <a:rect l="l" t="t" r="r" b="b"/>
                <a:pathLst>
                  <a:path w="1467505" h="1528763">
                    <a:moveTo>
                      <a:pt x="24467" y="0"/>
                    </a:moveTo>
                    <a:cubicBezTo>
                      <a:pt x="-10061" y="401240"/>
                      <a:pt x="-44589" y="802481"/>
                      <a:pt x="195917" y="1057275"/>
                    </a:cubicBezTo>
                    <a:cubicBezTo>
                      <a:pt x="436423" y="1312069"/>
                      <a:pt x="1288911" y="1457326"/>
                      <a:pt x="1467505" y="1528763"/>
                    </a:cubicBezTo>
                  </a:path>
                </a:pathLst>
              </a:custGeom>
              <a:noFill/>
              <a:ln w="38100">
                <a:solidFill>
                  <a:srgbClr val="FF0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7" name="文本框 6">
              <a:extLst>
                <a:ext uri="{FF2B5EF4-FFF2-40B4-BE49-F238E27FC236}">
                  <a16:creationId xmlns:a16="http://schemas.microsoft.com/office/drawing/2014/main" id="{730E0284-FD0F-3A44-A6C1-8745663705A4}"/>
                </a:ext>
              </a:extLst>
            </p:cNvPr>
            <p:cNvSpPr txBox="1"/>
            <p:nvPr/>
          </p:nvSpPr>
          <p:spPr>
            <a:xfrm>
              <a:off x="10049552" y="1644854"/>
              <a:ext cx="1864925" cy="469492"/>
            </a:xfrm>
            <a:prstGeom prst="rect">
              <a:avLst/>
            </a:prstGeom>
            <a:noFill/>
          </p:spPr>
          <p:txBody>
            <a:bodyPr wrap="none" rtlCol="0">
              <a:spAutoFit/>
            </a:bodyPr>
            <a:lstStyle/>
            <a:p>
              <a:r>
                <a:rPr kumimoji="1" lang="en-US" altLang="zh-CN" dirty="0">
                  <a:ln w="0"/>
                  <a:solidFill>
                    <a:srgbClr val="FF0000"/>
                  </a:solidFill>
                  <a:effectLst>
                    <a:outerShdw blurRad="38100" dist="19050" dir="2700000" algn="tl" rotWithShape="0">
                      <a:schemeClr val="dk1">
                        <a:alpha val="40000"/>
                      </a:schemeClr>
                    </a:outerShdw>
                  </a:effectLst>
                  <a:latin typeface="Helvetica" pitchFamily="2" charset="0"/>
                  <a:ea typeface="Arial Hebrew" charset="-79"/>
                  <a:cs typeface="Arial Hebrew" charset="-79"/>
                </a:rPr>
                <a:t>False Edges</a:t>
              </a:r>
              <a:endParaRPr kumimoji="1" lang="zh-CN" altLang="en-US" dirty="0">
                <a:ln w="0"/>
                <a:solidFill>
                  <a:srgbClr val="FF0000"/>
                </a:solidFill>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8" name="虚尾箭头 7">
              <a:extLst>
                <a:ext uri="{FF2B5EF4-FFF2-40B4-BE49-F238E27FC236}">
                  <a16:creationId xmlns:a16="http://schemas.microsoft.com/office/drawing/2014/main" id="{9E14CF1C-1EE9-DE45-A935-AA4610D770FD}"/>
                </a:ext>
              </a:extLst>
            </p:cNvPr>
            <p:cNvSpPr/>
            <p:nvPr/>
          </p:nvSpPr>
          <p:spPr>
            <a:xfrm flipH="1">
              <a:off x="9665938" y="1757851"/>
              <a:ext cx="403129" cy="263943"/>
            </a:xfrm>
            <a:prstGeom prst="strip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18" name="矩形 17">
            <a:extLst>
              <a:ext uri="{FF2B5EF4-FFF2-40B4-BE49-F238E27FC236}">
                <a16:creationId xmlns:a16="http://schemas.microsoft.com/office/drawing/2014/main" id="{1C412E7D-421B-DF46-80AB-0B28729753D6}"/>
              </a:ext>
            </a:extLst>
          </p:cNvPr>
          <p:cNvSpPr/>
          <p:nvPr/>
        </p:nvSpPr>
        <p:spPr>
          <a:xfrm>
            <a:off x="707919" y="6241477"/>
            <a:ext cx="6782626" cy="338554"/>
          </a:xfrm>
          <a:prstGeom prst="rect">
            <a:avLst/>
          </a:prstGeom>
        </p:spPr>
        <p:txBody>
          <a:bodyPr wrap="none">
            <a:spAutoFit/>
          </a:bodyPr>
          <a:lstStyle/>
          <a:p>
            <a:r>
              <a:rPr lang="en-U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err="1">
                <a:solidFill>
                  <a:schemeClr val="bg1">
                    <a:lumMod val="50000"/>
                  </a:schemeClr>
                </a:solidFill>
                <a:latin typeface="Helvetica" pitchFamily="2" charset="0"/>
                <a:ea typeface="Arial Hebrew" charset="-79"/>
                <a:cs typeface="Arial Hebrew" charset="-79"/>
                <a:sym typeface="+mn-lt"/>
              </a:rPr>
              <a:t>Cherem</a:t>
            </a:r>
            <a:r>
              <a:rPr lang="en-US" altLang="zh-CN" sz="1600" dirty="0">
                <a:solidFill>
                  <a:schemeClr val="bg1">
                    <a:lumMod val="50000"/>
                  </a:schemeClr>
                </a:solidFill>
                <a:latin typeface="Helvetica" pitchFamily="2" charset="0"/>
                <a:ea typeface="Arial Hebrew" charset="-79"/>
                <a:cs typeface="Arial Hebrew" charset="-79"/>
                <a:sym typeface="+mn-lt"/>
              </a:rPr>
              <a:t> et al 2007; </a:t>
            </a:r>
            <a:r>
              <a:rPr lang="en-US" altLang="zh-CN" sz="1600" dirty="0" err="1">
                <a:solidFill>
                  <a:schemeClr val="bg1">
                    <a:lumMod val="50000"/>
                  </a:schemeClr>
                </a:solidFill>
                <a:latin typeface="Helvetica" pitchFamily="2" charset="0"/>
                <a:ea typeface="Arial Hebrew" charset="-79"/>
                <a:cs typeface="Arial Hebrew" charset="-79"/>
              </a:rPr>
              <a:t>Livshits</a:t>
            </a:r>
            <a:r>
              <a:rPr lang="en-US" altLang="zh-CN" sz="1600" dirty="0">
                <a:solidFill>
                  <a:schemeClr val="bg1">
                    <a:lumMod val="50000"/>
                  </a:schemeClr>
                </a:solidFill>
                <a:latin typeface="Helvetica" pitchFamily="2" charset="0"/>
                <a:ea typeface="Arial Hebrew" charset="-79"/>
                <a:cs typeface="Arial Hebrew" charset="-79"/>
              </a:rPr>
              <a:t> </a:t>
            </a:r>
            <a:r>
              <a:rPr lang="en-US" altLang="zh-CN" sz="1600" dirty="0">
                <a:solidFill>
                  <a:schemeClr val="bg1">
                    <a:lumMod val="50000"/>
                  </a:schemeClr>
                </a:solidFill>
                <a:latin typeface="Helvetica" pitchFamily="2" charset="0"/>
                <a:ea typeface="Arial Hebrew" charset="-79"/>
                <a:cs typeface="Arial Hebrew" charset="-79"/>
                <a:sym typeface="+mn-lt"/>
              </a:rPr>
              <a:t>et al 2003; Oh et al 2012; Sui et al 2016, </a:t>
            </a:r>
            <a:r>
              <a:rPr lang="is-IS" altLang="zh-CN" sz="1600" dirty="0">
                <a:solidFill>
                  <a:schemeClr val="bg1">
                    <a:lumMod val="50000"/>
                  </a:schemeClr>
                </a:solidFill>
                <a:latin typeface="Helvetica" pitchFamily="2" charset="0"/>
                <a:ea typeface="Arial Hebrew" charset="-79"/>
                <a:cs typeface="Arial Hebrew" charset="-79"/>
                <a:sym typeface="+mn-lt"/>
              </a:rPr>
              <a:t>…</a:t>
            </a:r>
            <a:r>
              <a:rPr lang="en-US" altLang="zh-CN" sz="1600" dirty="0">
                <a:solidFill>
                  <a:schemeClr val="bg1">
                    <a:lumMod val="50000"/>
                  </a:schemeClr>
                </a:solidFill>
                <a:latin typeface="Helvetica" pitchFamily="2" charset="0"/>
                <a:ea typeface="Arial Hebrew" charset="-79"/>
                <a:cs typeface="Arial Hebrew" charset="-79"/>
                <a:sym typeface="+mn-lt"/>
              </a:rPr>
              <a:t>]</a:t>
            </a:r>
            <a:endParaRPr lang="zh-CN" altLang="en-US" sz="1600" dirty="0">
              <a:solidFill>
                <a:schemeClr val="bg1">
                  <a:lumMod val="50000"/>
                </a:schemeClr>
              </a:solidFill>
              <a:latin typeface="Helvetica" pitchFamily="2" charset="0"/>
              <a:ea typeface="Arial Hebrew" charset="-79"/>
              <a:cs typeface="Arial Hebrew" charset="-79"/>
              <a:sym typeface="+mn-lt"/>
            </a:endParaRPr>
          </a:p>
        </p:txBody>
      </p:sp>
    </p:spTree>
    <p:extLst>
      <p:ext uri="{BB962C8B-B14F-4D97-AF65-F5344CB8AC3E}">
        <p14:creationId xmlns:p14="http://schemas.microsoft.com/office/powerpoint/2010/main" val="2799500712"/>
      </p:ext>
    </p:extLst>
  </p:cSld>
  <p:clrMapOvr>
    <a:masterClrMapping/>
  </p:clrMapOvr>
  <mc:AlternateContent xmlns:mc="http://schemas.openxmlformats.org/markup-compatibility/2006" xmlns:p14="http://schemas.microsoft.com/office/powerpoint/2010/main">
    <mc:Choice Requires="p14">
      <p:transition spd="slow" p14:dur="2000" advTm="31309"/>
    </mc:Choice>
    <mc:Fallback xmlns="">
      <p:transition spd="slow" advTm="3130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48028-05E9-6B4D-925B-8047A6F37C15}"/>
              </a:ext>
            </a:extLst>
          </p:cNvPr>
          <p:cNvSpPr>
            <a:spLocks noGrp="1"/>
          </p:cNvSpPr>
          <p:nvPr>
            <p:ph type="title"/>
          </p:nvPr>
        </p:nvSpPr>
        <p:spPr>
          <a:xfrm>
            <a:off x="838200" y="365125"/>
            <a:ext cx="10515600" cy="1613577"/>
          </a:xfrm>
        </p:spPr>
        <p:txBody>
          <a:bodyPr/>
          <a:lstStyle/>
          <a:p>
            <a:r>
              <a:rPr kumimoji="1" lang="en-US" altLang="zh-CN" dirty="0"/>
              <a:t>The 1</a:t>
            </a:r>
            <a:r>
              <a:rPr kumimoji="1" lang="en-US" altLang="zh-CN" baseline="30000" dirty="0"/>
              <a:t>st</a:t>
            </a:r>
            <a:r>
              <a:rPr kumimoji="1" lang="en-US" altLang="zh-CN" dirty="0"/>
              <a:t> Contribution: </a:t>
            </a:r>
            <a:br>
              <a:rPr kumimoji="1" lang="en-US" altLang="zh-CN" dirty="0"/>
            </a:br>
            <a:r>
              <a:rPr kumimoji="1" lang="en-US" altLang="zh-CN" dirty="0"/>
              <a:t>Escaping from the Pointer Trap</a:t>
            </a:r>
            <a:endParaRPr kumimoji="1" lang="zh-CN" altLang="en-US" dirty="0"/>
          </a:p>
        </p:txBody>
      </p:sp>
      <p:sp>
        <p:nvSpPr>
          <p:cNvPr id="4" name="灯片编号占位符 3">
            <a:extLst>
              <a:ext uri="{FF2B5EF4-FFF2-40B4-BE49-F238E27FC236}">
                <a16:creationId xmlns:a16="http://schemas.microsoft.com/office/drawing/2014/main" id="{DC3C0129-CADB-E941-807C-E51921B8A268}"/>
              </a:ext>
            </a:extLst>
          </p:cNvPr>
          <p:cNvSpPr>
            <a:spLocks noGrp="1"/>
          </p:cNvSpPr>
          <p:nvPr>
            <p:ph type="sldNum" sz="quarter" idx="12"/>
          </p:nvPr>
        </p:nvSpPr>
        <p:spPr/>
        <p:txBody>
          <a:bodyPr/>
          <a:lstStyle/>
          <a:p>
            <a:fld id="{C53D9380-AD50-0C4E-BD20-74B8F0FD34CE}" type="slidenum">
              <a:rPr kumimoji="1" lang="zh-CN" altLang="en-US" smtClean="0"/>
              <a:t>28</a:t>
            </a:fld>
            <a:endParaRPr kumimoji="1" lang="zh-CN" altLang="en-US"/>
          </a:p>
        </p:txBody>
      </p:sp>
      <p:sp>
        <p:nvSpPr>
          <p:cNvPr id="5" name="文本框 4">
            <a:extLst>
              <a:ext uri="{FF2B5EF4-FFF2-40B4-BE49-F238E27FC236}">
                <a16:creationId xmlns:a16="http://schemas.microsoft.com/office/drawing/2014/main" id="{66A2B324-16D1-574C-9774-18B5C6142E2E}"/>
              </a:ext>
            </a:extLst>
          </p:cNvPr>
          <p:cNvSpPr txBox="1"/>
          <p:nvPr/>
        </p:nvSpPr>
        <p:spPr>
          <a:xfrm>
            <a:off x="1097376" y="2738577"/>
            <a:ext cx="9997248" cy="1938992"/>
          </a:xfrm>
          <a:prstGeom prst="rect">
            <a:avLst/>
          </a:prstGeom>
          <a:noFill/>
        </p:spPr>
        <p:txBody>
          <a:bodyPr wrap="square" rtlCol="0">
            <a:spAutoFit/>
          </a:bodyPr>
          <a:lstStyle/>
          <a:p>
            <a:pPr algn="ctr"/>
            <a:r>
              <a:rPr kumimoji="1" lang="en-US" altLang="zh-CN" sz="2800" dirty="0">
                <a:latin typeface="Helvetica" pitchFamily="2" charset="0"/>
                <a:ea typeface="Arial Hebrew" charset="-79"/>
                <a:cs typeface="Arial Hebrew" charset="-79"/>
              </a:rPr>
              <a:t>Do </a:t>
            </a:r>
            <a:r>
              <a:rPr kumimoji="1" lang="en-US" altLang="zh-CN" sz="3600" b="1" dirty="0">
                <a:solidFill>
                  <a:srgbClr val="FF0000"/>
                </a:solidFill>
                <a:latin typeface="Helvetica" pitchFamily="2" charset="0"/>
                <a:ea typeface="Arial Hebrew" charset="-79"/>
                <a:cs typeface="Arial Hebrew" charset="-79"/>
              </a:rPr>
              <a:t>Not</a:t>
            </a:r>
            <a:r>
              <a:rPr kumimoji="1" lang="en-US" altLang="zh-CN" sz="2800" dirty="0">
                <a:latin typeface="Helvetica" pitchFamily="2" charset="0"/>
                <a:ea typeface="Arial Hebrew" charset="-79"/>
                <a:cs typeface="Arial Hebrew" charset="-79"/>
              </a:rPr>
              <a:t> Use an </a:t>
            </a:r>
            <a:r>
              <a:rPr kumimoji="1" lang="en-US" altLang="zh-CN" sz="3600" b="1" dirty="0">
                <a:solidFill>
                  <a:srgbClr val="FF0000"/>
                </a:solidFill>
                <a:latin typeface="Helvetica" pitchFamily="2" charset="0"/>
                <a:ea typeface="Arial Hebrew" charset="-79"/>
                <a:cs typeface="Arial Hebrew" charset="-79"/>
              </a:rPr>
              <a:t>Independent</a:t>
            </a:r>
            <a:r>
              <a:rPr kumimoji="1" lang="en-US" altLang="zh-CN" sz="2800" dirty="0">
                <a:latin typeface="Helvetica" pitchFamily="2" charset="0"/>
                <a:ea typeface="Arial Hebrew" charset="-79"/>
                <a:cs typeface="Arial Hebrew" charset="-79"/>
              </a:rPr>
              <a:t> Pointer Analysis </a:t>
            </a:r>
          </a:p>
          <a:p>
            <a:pPr algn="ctr"/>
            <a:r>
              <a:rPr kumimoji="1" lang="en-US" altLang="zh-CN" sz="2800" dirty="0">
                <a:latin typeface="Helvetica" pitchFamily="2" charset="0"/>
                <a:ea typeface="Arial Hebrew" charset="-79"/>
                <a:cs typeface="Arial Hebrew" charset="-79"/>
              </a:rPr>
              <a:t>to Build Data Dependence</a:t>
            </a:r>
          </a:p>
          <a:p>
            <a:pPr algn="ctr"/>
            <a:endParaRPr kumimoji="1" lang="en-US" altLang="zh-CN" sz="2800" dirty="0">
              <a:latin typeface="Helvetica" pitchFamily="2" charset="0"/>
              <a:ea typeface="Arial Hebrew" charset="-79"/>
              <a:cs typeface="Arial Hebrew" charset="-79"/>
            </a:endParaRPr>
          </a:p>
          <a:p>
            <a:pPr algn="ctr"/>
            <a:r>
              <a:rPr kumimoji="1" lang="en-US" altLang="zh-CN" sz="2800" dirty="0">
                <a:latin typeface="Helvetica" pitchFamily="2" charset="0"/>
                <a:ea typeface="Arial Hebrew" charset="-79"/>
                <a:cs typeface="Arial Hebrew" charset="-79"/>
              </a:rPr>
              <a:t>Avoid Computing Unnecessary Pointer Relations</a:t>
            </a:r>
          </a:p>
        </p:txBody>
      </p:sp>
    </p:spTree>
    <p:extLst>
      <p:ext uri="{BB962C8B-B14F-4D97-AF65-F5344CB8AC3E}">
        <p14:creationId xmlns:p14="http://schemas.microsoft.com/office/powerpoint/2010/main" val="4124434998"/>
      </p:ext>
    </p:extLst>
  </p:cSld>
  <p:clrMapOvr>
    <a:masterClrMapping/>
  </p:clrMapOvr>
  <mc:AlternateContent xmlns:mc="http://schemas.openxmlformats.org/markup-compatibility/2006" xmlns:p14="http://schemas.microsoft.com/office/powerpoint/2010/main">
    <mc:Choice Requires="p14">
      <p:transition spd="slow" p14:dur="2000" advTm="18235"/>
    </mc:Choice>
    <mc:Fallback xmlns="">
      <p:transition spd="slow" advTm="1823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3C256-398C-784F-9C82-FC2562DDFA3F}"/>
              </a:ext>
            </a:extLst>
          </p:cNvPr>
          <p:cNvSpPr>
            <a:spLocks noGrp="1"/>
          </p:cNvSpPr>
          <p:nvPr>
            <p:ph type="title"/>
          </p:nvPr>
        </p:nvSpPr>
        <p:spPr/>
        <p:txBody>
          <a:bodyPr/>
          <a:lstStyle/>
          <a:p>
            <a:r>
              <a:rPr kumimoji="1" lang="en-US" altLang="zh-CN" dirty="0"/>
              <a:t>Limitation of an Independent Pointer Analysis</a:t>
            </a:r>
            <a:endParaRPr kumimoji="1" lang="zh-CN" altLang="en-US" dirty="0"/>
          </a:p>
        </p:txBody>
      </p:sp>
      <p:sp>
        <p:nvSpPr>
          <p:cNvPr id="3" name="内容占位符 2">
            <a:extLst>
              <a:ext uri="{FF2B5EF4-FFF2-40B4-BE49-F238E27FC236}">
                <a16:creationId xmlns:a16="http://schemas.microsoft.com/office/drawing/2014/main" id="{6FE1EFF1-66AA-3744-946A-7DF4C5095458}"/>
              </a:ext>
            </a:extLst>
          </p:cNvPr>
          <p:cNvSpPr>
            <a:spLocks noGrp="1"/>
          </p:cNvSpPr>
          <p:nvPr>
            <p:ph idx="1"/>
          </p:nvPr>
        </p:nvSpPr>
        <p:spPr/>
        <p:txBody>
          <a:bodyPr/>
          <a:lstStyle/>
          <a:p>
            <a:r>
              <a:rPr kumimoji="1" lang="en-US" altLang="zh-CN" sz="2400" dirty="0"/>
              <a:t>A lot of data dependence is irrelevant to the bugs to check</a:t>
            </a:r>
          </a:p>
          <a:p>
            <a:pPr lvl="1"/>
            <a:endParaRPr kumimoji="1" lang="en-US" altLang="zh-CN" dirty="0"/>
          </a:p>
        </p:txBody>
      </p:sp>
      <p:sp>
        <p:nvSpPr>
          <p:cNvPr id="4" name="灯片编号占位符 3">
            <a:extLst>
              <a:ext uri="{FF2B5EF4-FFF2-40B4-BE49-F238E27FC236}">
                <a16:creationId xmlns:a16="http://schemas.microsoft.com/office/drawing/2014/main" id="{5517DBF5-0090-A845-998B-C7E61B70D6FC}"/>
              </a:ext>
            </a:extLst>
          </p:cNvPr>
          <p:cNvSpPr>
            <a:spLocks noGrp="1"/>
          </p:cNvSpPr>
          <p:nvPr>
            <p:ph type="sldNum" sz="quarter" idx="12"/>
          </p:nvPr>
        </p:nvSpPr>
        <p:spPr/>
        <p:txBody>
          <a:bodyPr/>
          <a:lstStyle/>
          <a:p>
            <a:fld id="{C53D9380-AD50-0C4E-BD20-74B8F0FD34CE}" type="slidenum">
              <a:rPr kumimoji="1" lang="zh-CN" altLang="en-US" smtClean="0"/>
              <a:t>29</a:t>
            </a:fld>
            <a:endParaRPr kumimoji="1" lang="zh-CN" altLang="en-US"/>
          </a:p>
        </p:txBody>
      </p:sp>
      <p:graphicFrame>
        <p:nvGraphicFramePr>
          <p:cNvPr id="6" name="图表 17">
            <a:extLst>
              <a:ext uri="{FF2B5EF4-FFF2-40B4-BE49-F238E27FC236}">
                <a16:creationId xmlns:a16="http://schemas.microsoft.com/office/drawing/2014/main" id="{30F73EAD-3D2F-8341-8E5C-151EC88CE5F9}"/>
              </a:ext>
            </a:extLst>
          </p:cNvPr>
          <p:cNvGraphicFramePr/>
          <p:nvPr>
            <p:extLst>
              <p:ext uri="{D42A27DB-BD31-4B8C-83A1-F6EECF244321}">
                <p14:modId xmlns:p14="http://schemas.microsoft.com/office/powerpoint/2010/main" val="2628367662"/>
              </p:ext>
            </p:extLst>
          </p:nvPr>
        </p:nvGraphicFramePr>
        <p:xfrm>
          <a:off x="2667460" y="2815911"/>
          <a:ext cx="6857079" cy="20231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任意形状 4">
            <a:extLst>
              <a:ext uri="{FF2B5EF4-FFF2-40B4-BE49-F238E27FC236}">
                <a16:creationId xmlns:a16="http://schemas.microsoft.com/office/drawing/2014/main" id="{1C49A95F-D311-7C41-B404-087B4A990637}"/>
              </a:ext>
            </a:extLst>
          </p:cNvPr>
          <p:cNvSpPr/>
          <p:nvPr/>
        </p:nvSpPr>
        <p:spPr>
          <a:xfrm>
            <a:off x="3599543" y="4455891"/>
            <a:ext cx="4760686" cy="391979"/>
          </a:xfrm>
          <a:custGeom>
            <a:avLst/>
            <a:gdLst>
              <a:gd name="connsiteX0" fmla="*/ 0 w 4760686"/>
              <a:gd name="connsiteY0" fmla="*/ 29029 h 391979"/>
              <a:gd name="connsiteX1" fmla="*/ 2583543 w 4760686"/>
              <a:gd name="connsiteY1" fmla="*/ 391886 h 391979"/>
              <a:gd name="connsiteX2" fmla="*/ 4760686 w 4760686"/>
              <a:gd name="connsiteY2" fmla="*/ 0 h 391979"/>
            </a:gdLst>
            <a:ahLst/>
            <a:cxnLst>
              <a:cxn ang="0">
                <a:pos x="connsiteX0" y="connsiteY0"/>
              </a:cxn>
              <a:cxn ang="0">
                <a:pos x="connsiteX1" y="connsiteY1"/>
              </a:cxn>
              <a:cxn ang="0">
                <a:pos x="connsiteX2" y="connsiteY2"/>
              </a:cxn>
            </a:cxnLst>
            <a:rect l="l" t="t" r="r" b="b"/>
            <a:pathLst>
              <a:path w="4760686" h="391979">
                <a:moveTo>
                  <a:pt x="0" y="29029"/>
                </a:moveTo>
                <a:cubicBezTo>
                  <a:pt x="895047" y="212876"/>
                  <a:pt x="1790095" y="396724"/>
                  <a:pt x="2583543" y="391886"/>
                </a:cubicBezTo>
                <a:cubicBezTo>
                  <a:pt x="3376991" y="387048"/>
                  <a:pt x="4235753" y="130629"/>
                  <a:pt x="4760686" y="0"/>
                </a:cubicBezTo>
              </a:path>
            </a:pathLst>
          </a:custGeom>
          <a:noFill/>
          <a:ln>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文本框 6">
            <a:extLst>
              <a:ext uri="{FF2B5EF4-FFF2-40B4-BE49-F238E27FC236}">
                <a16:creationId xmlns:a16="http://schemas.microsoft.com/office/drawing/2014/main" id="{4B28429F-87DC-0A44-9004-8F0F2CA96202}"/>
              </a:ext>
            </a:extLst>
          </p:cNvPr>
          <p:cNvSpPr txBox="1"/>
          <p:nvPr/>
        </p:nvSpPr>
        <p:spPr>
          <a:xfrm>
            <a:off x="4490779" y="4935642"/>
            <a:ext cx="3326552" cy="369332"/>
          </a:xfrm>
          <a:prstGeom prst="rect">
            <a:avLst/>
          </a:prstGeom>
          <a:noFill/>
        </p:spPr>
        <p:txBody>
          <a:bodyPr wrap="none" rtlCol="0">
            <a:spAutoFit/>
          </a:bodyPr>
          <a:lstStyle/>
          <a:p>
            <a:r>
              <a:rPr kumimoji="1" lang="en-US" altLang="zh-CN" dirty="0"/>
              <a:t>unaware of what bugs to check</a:t>
            </a:r>
            <a:endParaRPr kumimoji="1" lang="zh-CN" altLang="en-US" dirty="0"/>
          </a:p>
        </p:txBody>
      </p:sp>
    </p:spTree>
    <p:custDataLst>
      <p:tags r:id="rId1"/>
    </p:custDataLst>
    <p:extLst>
      <p:ext uri="{BB962C8B-B14F-4D97-AF65-F5344CB8AC3E}">
        <p14:creationId xmlns:p14="http://schemas.microsoft.com/office/powerpoint/2010/main" val="2725888643"/>
      </p:ext>
    </p:extLst>
  </p:cSld>
  <p:clrMapOvr>
    <a:masterClrMapping/>
  </p:clrMapOvr>
  <mc:AlternateContent xmlns:mc="http://schemas.openxmlformats.org/markup-compatibility/2006" xmlns:p14="http://schemas.microsoft.com/office/powerpoint/2010/main">
    <mc:Choice Requires="p14">
      <p:transition spd="slow" p14:dur="2000" advTm="35968"/>
    </mc:Choice>
    <mc:Fallback xmlns="">
      <p:transition spd="slow" advTm="35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87590-5B2F-6E47-B211-37AF87AC9E01}"/>
              </a:ext>
            </a:extLst>
          </p:cNvPr>
          <p:cNvSpPr>
            <a:spLocks noGrp="1"/>
          </p:cNvSpPr>
          <p:nvPr>
            <p:ph type="title"/>
          </p:nvPr>
        </p:nvSpPr>
        <p:spPr>
          <a:xfrm>
            <a:off x="838200" y="865970"/>
            <a:ext cx="10515600" cy="1325563"/>
          </a:xfrm>
        </p:spPr>
        <p:txBody>
          <a:bodyPr/>
          <a:lstStyle/>
          <a:p>
            <a:pPr algn="ctr"/>
            <a:r>
              <a:rPr kumimoji="1" lang="en-US" altLang="zh-CN" dirty="0"/>
              <a:t>What is Static Bug Finding?</a:t>
            </a:r>
            <a:endParaRPr kumimoji="1" lang="zh-CN" altLang="en-US" dirty="0"/>
          </a:p>
        </p:txBody>
      </p:sp>
      <p:sp>
        <p:nvSpPr>
          <p:cNvPr id="3" name="内容占位符 2">
            <a:extLst>
              <a:ext uri="{FF2B5EF4-FFF2-40B4-BE49-F238E27FC236}">
                <a16:creationId xmlns:a16="http://schemas.microsoft.com/office/drawing/2014/main" id="{E69455A4-219B-3746-B7A6-6ABD9C330FDD}"/>
              </a:ext>
            </a:extLst>
          </p:cNvPr>
          <p:cNvSpPr>
            <a:spLocks noGrp="1"/>
          </p:cNvSpPr>
          <p:nvPr>
            <p:ph idx="1"/>
          </p:nvPr>
        </p:nvSpPr>
        <p:spPr>
          <a:xfrm>
            <a:off x="838200" y="2326470"/>
            <a:ext cx="10515600" cy="965700"/>
          </a:xfrm>
        </p:spPr>
        <p:txBody>
          <a:bodyPr>
            <a:normAutofit/>
          </a:bodyPr>
          <a:lstStyle/>
          <a:p>
            <a:pPr marL="0" indent="0" algn="ctr">
              <a:buNone/>
            </a:pPr>
            <a:r>
              <a:rPr kumimoji="1" lang="en-US" altLang="zh-CN" sz="2800" dirty="0"/>
              <a:t>Finding Bugs in Software </a:t>
            </a:r>
            <a:r>
              <a:rPr kumimoji="1" lang="en-US" altLang="zh-CN" sz="2800" dirty="0">
                <a:solidFill>
                  <a:srgbClr val="FF0000"/>
                </a:solidFill>
              </a:rPr>
              <a:t>without</a:t>
            </a:r>
            <a:r>
              <a:rPr kumimoji="1" lang="en-US" altLang="zh-CN" sz="2800" dirty="0"/>
              <a:t> Executing It</a:t>
            </a:r>
          </a:p>
          <a:p>
            <a:pPr marL="0" indent="0" algn="ctr">
              <a:buNone/>
            </a:pPr>
            <a:endParaRPr kumimoji="1" lang="en-US" altLang="zh-CN" sz="2800" dirty="0"/>
          </a:p>
        </p:txBody>
      </p:sp>
      <p:sp>
        <p:nvSpPr>
          <p:cNvPr id="4" name="灯片编号占位符 3">
            <a:extLst>
              <a:ext uri="{FF2B5EF4-FFF2-40B4-BE49-F238E27FC236}">
                <a16:creationId xmlns:a16="http://schemas.microsoft.com/office/drawing/2014/main" id="{11E3619C-E400-6548-9578-4D15B22896F4}"/>
              </a:ext>
            </a:extLst>
          </p:cNvPr>
          <p:cNvSpPr>
            <a:spLocks noGrp="1"/>
          </p:cNvSpPr>
          <p:nvPr>
            <p:ph type="sldNum" sz="quarter" idx="12"/>
          </p:nvPr>
        </p:nvSpPr>
        <p:spPr/>
        <p:txBody>
          <a:bodyPr/>
          <a:lstStyle/>
          <a:p>
            <a:fld id="{C53D9380-AD50-0C4E-BD20-74B8F0FD34CE}" type="slidenum">
              <a:rPr kumimoji="1" lang="zh-CN" altLang="en-US" smtClean="0"/>
              <a:t>3</a:t>
            </a:fld>
            <a:endParaRPr kumimoji="1" lang="zh-CN" altLang="en-US"/>
          </a:p>
        </p:txBody>
      </p:sp>
      <p:grpSp>
        <p:nvGrpSpPr>
          <p:cNvPr id="23" name="组合 22">
            <a:extLst>
              <a:ext uri="{FF2B5EF4-FFF2-40B4-BE49-F238E27FC236}">
                <a16:creationId xmlns:a16="http://schemas.microsoft.com/office/drawing/2014/main" id="{30D81A13-DE3D-AB42-8D06-0920126562ED}"/>
              </a:ext>
            </a:extLst>
          </p:cNvPr>
          <p:cNvGrpSpPr/>
          <p:nvPr/>
        </p:nvGrpSpPr>
        <p:grpSpPr>
          <a:xfrm>
            <a:off x="1761073" y="3449132"/>
            <a:ext cx="8669853" cy="2953712"/>
            <a:chOff x="997370" y="3402638"/>
            <a:chExt cx="9205716" cy="3136274"/>
          </a:xfrm>
        </p:grpSpPr>
        <p:pic>
          <p:nvPicPr>
            <p:cNvPr id="16" name="图片 15">
              <a:extLst>
                <a:ext uri="{FF2B5EF4-FFF2-40B4-BE49-F238E27FC236}">
                  <a16:creationId xmlns:a16="http://schemas.microsoft.com/office/drawing/2014/main" id="{5D94809F-CDB6-A843-B038-E75D4AA46B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0228" y="3402638"/>
              <a:ext cx="4602858" cy="1440000"/>
            </a:xfrm>
            <a:prstGeom prst="rect">
              <a:avLst/>
            </a:prstGeom>
          </p:spPr>
        </p:pic>
        <p:pic>
          <p:nvPicPr>
            <p:cNvPr id="18" name="图片 17">
              <a:extLst>
                <a:ext uri="{FF2B5EF4-FFF2-40B4-BE49-F238E27FC236}">
                  <a16:creationId xmlns:a16="http://schemas.microsoft.com/office/drawing/2014/main" id="{3750A630-146F-114F-A6E7-9A0DB51458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7370" y="3402638"/>
              <a:ext cx="4602858" cy="1440000"/>
            </a:xfrm>
            <a:prstGeom prst="rect">
              <a:avLst/>
            </a:prstGeom>
          </p:spPr>
        </p:pic>
        <p:pic>
          <p:nvPicPr>
            <p:cNvPr id="20" name="图片 19">
              <a:extLst>
                <a:ext uri="{FF2B5EF4-FFF2-40B4-BE49-F238E27FC236}">
                  <a16:creationId xmlns:a16="http://schemas.microsoft.com/office/drawing/2014/main" id="{780ED8F5-3D15-C942-9FE8-5D00571776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7370" y="5098912"/>
              <a:ext cx="4602858" cy="1440000"/>
            </a:xfrm>
            <a:prstGeom prst="rect">
              <a:avLst/>
            </a:prstGeom>
          </p:spPr>
        </p:pic>
        <p:pic>
          <p:nvPicPr>
            <p:cNvPr id="22" name="图片 21">
              <a:extLst>
                <a:ext uri="{FF2B5EF4-FFF2-40B4-BE49-F238E27FC236}">
                  <a16:creationId xmlns:a16="http://schemas.microsoft.com/office/drawing/2014/main" id="{F759568D-00AA-2F4B-B568-58793628C0B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00228" y="5098912"/>
              <a:ext cx="4602858" cy="1440000"/>
            </a:xfrm>
            <a:prstGeom prst="rect">
              <a:avLst/>
            </a:prstGeom>
          </p:spPr>
        </p:pic>
      </p:grpSp>
    </p:spTree>
    <p:extLst>
      <p:ext uri="{BB962C8B-B14F-4D97-AF65-F5344CB8AC3E}">
        <p14:creationId xmlns:p14="http://schemas.microsoft.com/office/powerpoint/2010/main" val="610314104"/>
      </p:ext>
    </p:extLst>
  </p:cSld>
  <p:clrMapOvr>
    <a:masterClrMapping/>
  </p:clrMapOvr>
  <mc:AlternateContent xmlns:mc="http://schemas.openxmlformats.org/markup-compatibility/2006" xmlns:p14="http://schemas.microsoft.com/office/powerpoint/2010/main">
    <mc:Choice Requires="p14">
      <p:transition spd="slow" p14:dur="2000" advTm="10619"/>
    </mc:Choice>
    <mc:Fallback xmlns="">
      <p:transition spd="slow" advTm="106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7B2DE-6FCE-4D45-9F81-1C241317CBBD}"/>
              </a:ext>
            </a:extLst>
          </p:cNvPr>
          <p:cNvSpPr>
            <a:spLocks noGrp="1"/>
          </p:cNvSpPr>
          <p:nvPr>
            <p:ph type="title"/>
          </p:nvPr>
        </p:nvSpPr>
        <p:spPr/>
        <p:txBody>
          <a:bodyPr/>
          <a:lstStyle/>
          <a:p>
            <a:r>
              <a:rPr kumimoji="1" lang="en-US" altLang="zh-CN" dirty="0"/>
              <a:t>The Key Idea</a:t>
            </a:r>
            <a:endParaRPr kumimoji="1" lang="zh-CN" altLang="en-US" dirty="0"/>
          </a:p>
        </p:txBody>
      </p:sp>
      <p:sp>
        <p:nvSpPr>
          <p:cNvPr id="4" name="灯片编号占位符 3">
            <a:extLst>
              <a:ext uri="{FF2B5EF4-FFF2-40B4-BE49-F238E27FC236}">
                <a16:creationId xmlns:a16="http://schemas.microsoft.com/office/drawing/2014/main" id="{ABC84C8D-C422-9441-B02D-6C69CCD07481}"/>
              </a:ext>
            </a:extLst>
          </p:cNvPr>
          <p:cNvSpPr>
            <a:spLocks noGrp="1"/>
          </p:cNvSpPr>
          <p:nvPr>
            <p:ph type="sldNum" sz="quarter" idx="12"/>
          </p:nvPr>
        </p:nvSpPr>
        <p:spPr/>
        <p:txBody>
          <a:bodyPr/>
          <a:lstStyle/>
          <a:p>
            <a:fld id="{C53D9380-AD50-0C4E-BD20-74B8F0FD34CE}" type="slidenum">
              <a:rPr kumimoji="1" lang="zh-CN" altLang="en-US" smtClean="0"/>
              <a:t>30</a:t>
            </a:fld>
            <a:endParaRPr kumimoji="1" lang="zh-CN" altLang="en-US"/>
          </a:p>
        </p:txBody>
      </p:sp>
      <p:grpSp>
        <p:nvGrpSpPr>
          <p:cNvPr id="11" name="组合 10">
            <a:extLst>
              <a:ext uri="{FF2B5EF4-FFF2-40B4-BE49-F238E27FC236}">
                <a16:creationId xmlns:a16="http://schemas.microsoft.com/office/drawing/2014/main" id="{07D0D869-5D2A-2043-BC85-21A5DB244096}"/>
              </a:ext>
            </a:extLst>
          </p:cNvPr>
          <p:cNvGrpSpPr/>
          <p:nvPr/>
        </p:nvGrpSpPr>
        <p:grpSpPr>
          <a:xfrm>
            <a:off x="2476500" y="1998663"/>
            <a:ext cx="6858000" cy="3777456"/>
            <a:chOff x="2476500" y="1998663"/>
            <a:chExt cx="6858000" cy="3777456"/>
          </a:xfrm>
          <a:noFill/>
        </p:grpSpPr>
        <p:sp>
          <p:nvSpPr>
            <p:cNvPr id="7" name="圆角矩形 6">
              <a:extLst>
                <a:ext uri="{FF2B5EF4-FFF2-40B4-BE49-F238E27FC236}">
                  <a16:creationId xmlns:a16="http://schemas.microsoft.com/office/drawing/2014/main" id="{B52CB089-C4A1-9A43-BB0D-02A2ACB603AF}"/>
                </a:ext>
              </a:extLst>
            </p:cNvPr>
            <p:cNvSpPr/>
            <p:nvPr/>
          </p:nvSpPr>
          <p:spPr>
            <a:xfrm>
              <a:off x="4810125" y="1998663"/>
              <a:ext cx="2190750" cy="131445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1" dirty="0">
                  <a:solidFill>
                    <a:schemeClr val="tx1"/>
                  </a:solidFill>
                  <a:latin typeface="Iowan Old Style Titling" panose="02040602040506020204" pitchFamily="18" charset="0"/>
                </a:rPr>
                <a:t>Function</a:t>
              </a:r>
            </a:p>
            <a:p>
              <a:pPr algn="ctr"/>
              <a:r>
                <a:rPr kumimoji="1" lang="en-US" altLang="zh-CN" sz="2400" i="1" dirty="0">
                  <a:solidFill>
                    <a:schemeClr val="tx1"/>
                  </a:solidFill>
                  <a:latin typeface="Iowan Old Style Titling" panose="02040602040506020204" pitchFamily="18" charset="0"/>
                </a:rPr>
                <a:t>foo</a:t>
              </a:r>
              <a:endParaRPr kumimoji="1" lang="zh-CN" altLang="en-US" sz="2400" i="1" dirty="0">
                <a:solidFill>
                  <a:schemeClr val="tx1"/>
                </a:solidFill>
                <a:latin typeface="Iowan Old Style Titling" panose="02040602040506020204" pitchFamily="18" charset="0"/>
              </a:endParaRPr>
            </a:p>
          </p:txBody>
        </p:sp>
        <p:grpSp>
          <p:nvGrpSpPr>
            <p:cNvPr id="10" name="组合 9">
              <a:extLst>
                <a:ext uri="{FF2B5EF4-FFF2-40B4-BE49-F238E27FC236}">
                  <a16:creationId xmlns:a16="http://schemas.microsoft.com/office/drawing/2014/main" id="{67759F1A-441A-0843-86B7-877FB116D798}"/>
                </a:ext>
              </a:extLst>
            </p:cNvPr>
            <p:cNvGrpSpPr/>
            <p:nvPr/>
          </p:nvGrpSpPr>
          <p:grpSpPr>
            <a:xfrm>
              <a:off x="2476500" y="4461669"/>
              <a:ext cx="6858000" cy="1314450"/>
              <a:chOff x="2476500" y="4309269"/>
              <a:chExt cx="6858000" cy="1314450"/>
            </a:xfrm>
            <a:grpFill/>
          </p:grpSpPr>
          <p:sp>
            <p:nvSpPr>
              <p:cNvPr id="8" name="圆角矩形 7">
                <a:extLst>
                  <a:ext uri="{FF2B5EF4-FFF2-40B4-BE49-F238E27FC236}">
                    <a16:creationId xmlns:a16="http://schemas.microsoft.com/office/drawing/2014/main" id="{608B2F64-63C0-6D46-94B0-BE19632E992B}"/>
                  </a:ext>
                </a:extLst>
              </p:cNvPr>
              <p:cNvSpPr/>
              <p:nvPr/>
            </p:nvSpPr>
            <p:spPr>
              <a:xfrm>
                <a:off x="2476500" y="4309269"/>
                <a:ext cx="2190750" cy="131445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1" dirty="0">
                    <a:solidFill>
                      <a:schemeClr val="tx1"/>
                    </a:solidFill>
                    <a:latin typeface="Iowan Old Style Titling" panose="02040602040506020204" pitchFamily="18" charset="0"/>
                  </a:rPr>
                  <a:t>Function</a:t>
                </a:r>
              </a:p>
              <a:p>
                <a:pPr algn="ctr"/>
                <a:r>
                  <a:rPr kumimoji="1" lang="en-US" altLang="zh-CN" sz="2400" i="1" dirty="0">
                    <a:solidFill>
                      <a:schemeClr val="tx1"/>
                    </a:solidFill>
                    <a:latin typeface="Iowan Old Style Titling" panose="02040602040506020204" pitchFamily="18" charset="0"/>
                  </a:rPr>
                  <a:t>bar</a:t>
                </a:r>
                <a:endParaRPr kumimoji="1" lang="zh-CN" altLang="en-US" sz="2400" i="1" dirty="0">
                  <a:solidFill>
                    <a:schemeClr val="tx1"/>
                  </a:solidFill>
                  <a:latin typeface="Iowan Old Style Titling" panose="02040602040506020204" pitchFamily="18" charset="0"/>
                </a:endParaRPr>
              </a:p>
            </p:txBody>
          </p:sp>
          <p:sp>
            <p:nvSpPr>
              <p:cNvPr id="9" name="圆角矩形 8">
                <a:extLst>
                  <a:ext uri="{FF2B5EF4-FFF2-40B4-BE49-F238E27FC236}">
                    <a16:creationId xmlns:a16="http://schemas.microsoft.com/office/drawing/2014/main" id="{B15655EB-6224-A94B-959B-F0C5CE27A853}"/>
                  </a:ext>
                </a:extLst>
              </p:cNvPr>
              <p:cNvSpPr/>
              <p:nvPr/>
            </p:nvSpPr>
            <p:spPr>
              <a:xfrm>
                <a:off x="7143750" y="4309269"/>
                <a:ext cx="2190750" cy="131445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1" dirty="0">
                    <a:solidFill>
                      <a:schemeClr val="tx1"/>
                    </a:solidFill>
                    <a:latin typeface="Iowan Old Style Titling" panose="02040602040506020204" pitchFamily="18" charset="0"/>
                  </a:rPr>
                  <a:t>Function</a:t>
                </a:r>
              </a:p>
              <a:p>
                <a:pPr algn="ctr"/>
                <a:r>
                  <a:rPr kumimoji="1" lang="en-US" altLang="zh-CN" sz="2400" i="1" dirty="0" err="1">
                    <a:solidFill>
                      <a:schemeClr val="tx1"/>
                    </a:solidFill>
                    <a:latin typeface="Iowan Old Style Titling" panose="02040602040506020204" pitchFamily="18" charset="0"/>
                  </a:rPr>
                  <a:t>qux</a:t>
                </a:r>
                <a:endParaRPr kumimoji="1" lang="zh-CN" altLang="en-US" sz="2400" i="1" dirty="0">
                  <a:solidFill>
                    <a:schemeClr val="tx1"/>
                  </a:solidFill>
                  <a:latin typeface="Iowan Old Style Titling" panose="02040602040506020204" pitchFamily="18" charset="0"/>
                </a:endParaRPr>
              </a:p>
            </p:txBody>
          </p:sp>
        </p:grpSp>
      </p:grpSp>
      <p:grpSp>
        <p:nvGrpSpPr>
          <p:cNvPr id="14" name="组合 13">
            <a:extLst>
              <a:ext uri="{FF2B5EF4-FFF2-40B4-BE49-F238E27FC236}">
                <a16:creationId xmlns:a16="http://schemas.microsoft.com/office/drawing/2014/main" id="{902236CB-52EB-DD43-B144-FB4374E9473B}"/>
              </a:ext>
            </a:extLst>
          </p:cNvPr>
          <p:cNvGrpSpPr/>
          <p:nvPr/>
        </p:nvGrpSpPr>
        <p:grpSpPr>
          <a:xfrm>
            <a:off x="4519612" y="4798814"/>
            <a:ext cx="295275" cy="640159"/>
            <a:chOff x="4552950" y="4743450"/>
            <a:chExt cx="295275" cy="640159"/>
          </a:xfrm>
        </p:grpSpPr>
        <p:sp>
          <p:nvSpPr>
            <p:cNvPr id="12" name="矩形 11">
              <a:extLst>
                <a:ext uri="{FF2B5EF4-FFF2-40B4-BE49-F238E27FC236}">
                  <a16:creationId xmlns:a16="http://schemas.microsoft.com/office/drawing/2014/main" id="{7B6FD690-B9F6-5E44-8B23-01F1A8097883}"/>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6F4CC269-021F-2646-A0C7-5E33D4D31077}"/>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0C16BFFC-C239-0740-8BE3-56FDBD2CC62E}"/>
              </a:ext>
            </a:extLst>
          </p:cNvPr>
          <p:cNvGrpSpPr/>
          <p:nvPr/>
        </p:nvGrpSpPr>
        <p:grpSpPr>
          <a:xfrm>
            <a:off x="6996112" y="4798814"/>
            <a:ext cx="295275" cy="640159"/>
            <a:chOff x="4552950" y="4743450"/>
            <a:chExt cx="295275" cy="640159"/>
          </a:xfrm>
        </p:grpSpPr>
        <p:sp>
          <p:nvSpPr>
            <p:cNvPr id="16" name="矩形 15">
              <a:extLst>
                <a:ext uri="{FF2B5EF4-FFF2-40B4-BE49-F238E27FC236}">
                  <a16:creationId xmlns:a16="http://schemas.microsoft.com/office/drawing/2014/main" id="{8F9BF2CA-3A00-8D48-A0FA-5FE2D08B6CA7}"/>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8B18D92-8A02-DD4F-A192-FF6287560BFF}"/>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8" name="组合 17">
            <a:extLst>
              <a:ext uri="{FF2B5EF4-FFF2-40B4-BE49-F238E27FC236}">
                <a16:creationId xmlns:a16="http://schemas.microsoft.com/office/drawing/2014/main" id="{8F6B9154-A753-694F-9C3C-2C45E37F02D1}"/>
              </a:ext>
            </a:extLst>
          </p:cNvPr>
          <p:cNvGrpSpPr/>
          <p:nvPr/>
        </p:nvGrpSpPr>
        <p:grpSpPr>
          <a:xfrm>
            <a:off x="4667249" y="2335808"/>
            <a:ext cx="295275" cy="640159"/>
            <a:chOff x="4552950" y="4743450"/>
            <a:chExt cx="295275" cy="640159"/>
          </a:xfrm>
        </p:grpSpPr>
        <p:sp>
          <p:nvSpPr>
            <p:cNvPr id="19" name="矩形 18">
              <a:extLst>
                <a:ext uri="{FF2B5EF4-FFF2-40B4-BE49-F238E27FC236}">
                  <a16:creationId xmlns:a16="http://schemas.microsoft.com/office/drawing/2014/main" id="{B7038E3C-E65B-5143-894A-B1228E7F007A}"/>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25990E29-614F-814F-9856-101A314C242C}"/>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0">
            <a:extLst>
              <a:ext uri="{FF2B5EF4-FFF2-40B4-BE49-F238E27FC236}">
                <a16:creationId xmlns:a16="http://schemas.microsoft.com/office/drawing/2014/main" id="{E1EBF944-0AEC-F04D-A579-78D3B9BE6C31}"/>
              </a:ext>
            </a:extLst>
          </p:cNvPr>
          <p:cNvGrpSpPr/>
          <p:nvPr/>
        </p:nvGrpSpPr>
        <p:grpSpPr>
          <a:xfrm>
            <a:off x="6848474" y="2335808"/>
            <a:ext cx="295275" cy="640159"/>
            <a:chOff x="4552950" y="4743450"/>
            <a:chExt cx="295275" cy="640159"/>
          </a:xfrm>
        </p:grpSpPr>
        <p:sp>
          <p:nvSpPr>
            <p:cNvPr id="22" name="矩形 21">
              <a:extLst>
                <a:ext uri="{FF2B5EF4-FFF2-40B4-BE49-F238E27FC236}">
                  <a16:creationId xmlns:a16="http://schemas.microsoft.com/office/drawing/2014/main" id="{9C4849D8-8A3F-724F-918D-ECE0BE690EAD}"/>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4F5FAFC-E9FC-0D4D-86AC-18BB4D4EFFD3}"/>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23">
            <a:extLst>
              <a:ext uri="{FF2B5EF4-FFF2-40B4-BE49-F238E27FC236}">
                <a16:creationId xmlns:a16="http://schemas.microsoft.com/office/drawing/2014/main" id="{26A2A54C-A118-7B4F-8984-ED82132377AA}"/>
              </a:ext>
            </a:extLst>
          </p:cNvPr>
          <p:cNvGrpSpPr/>
          <p:nvPr/>
        </p:nvGrpSpPr>
        <p:grpSpPr>
          <a:xfrm rot="16200000">
            <a:off x="3424237" y="4141589"/>
            <a:ext cx="295275" cy="640159"/>
            <a:chOff x="4552950" y="4743450"/>
            <a:chExt cx="295275" cy="640159"/>
          </a:xfrm>
        </p:grpSpPr>
        <p:sp>
          <p:nvSpPr>
            <p:cNvPr id="25" name="矩形 24">
              <a:extLst>
                <a:ext uri="{FF2B5EF4-FFF2-40B4-BE49-F238E27FC236}">
                  <a16:creationId xmlns:a16="http://schemas.microsoft.com/office/drawing/2014/main" id="{C7159D45-7ED4-AE42-8220-B59041216B97}"/>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08A6447C-9B64-A744-A562-B429448BFA03}"/>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0" name="组合 29">
            <a:extLst>
              <a:ext uri="{FF2B5EF4-FFF2-40B4-BE49-F238E27FC236}">
                <a16:creationId xmlns:a16="http://schemas.microsoft.com/office/drawing/2014/main" id="{20CF7F3F-E62E-4941-BABD-C5A46DC41D8A}"/>
              </a:ext>
            </a:extLst>
          </p:cNvPr>
          <p:cNvGrpSpPr/>
          <p:nvPr/>
        </p:nvGrpSpPr>
        <p:grpSpPr>
          <a:xfrm rot="16200000">
            <a:off x="8091487" y="4141589"/>
            <a:ext cx="295275" cy="640159"/>
            <a:chOff x="4552950" y="4743450"/>
            <a:chExt cx="295275" cy="640159"/>
          </a:xfrm>
        </p:grpSpPr>
        <p:sp>
          <p:nvSpPr>
            <p:cNvPr id="31" name="矩形 30">
              <a:extLst>
                <a:ext uri="{FF2B5EF4-FFF2-40B4-BE49-F238E27FC236}">
                  <a16:creationId xmlns:a16="http://schemas.microsoft.com/office/drawing/2014/main" id="{A04918D1-C52C-6C48-9340-EAA5C22B506E}"/>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0F5BA64B-ED9F-9C4F-83DC-DE6252ABF242}"/>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36" name="肘形连接符 35">
            <a:extLst>
              <a:ext uri="{FF2B5EF4-FFF2-40B4-BE49-F238E27FC236}">
                <a16:creationId xmlns:a16="http://schemas.microsoft.com/office/drawing/2014/main" id="{52CC05B9-924C-9440-A74C-BF05EBFA70CC}"/>
              </a:ext>
            </a:extLst>
          </p:cNvPr>
          <p:cNvCxnSpPr>
            <a:cxnSpLocks/>
            <a:stCxn id="25" idx="3"/>
            <a:endCxn id="19" idx="1"/>
          </p:cNvCxnSpPr>
          <p:nvPr/>
        </p:nvCxnSpPr>
        <p:spPr>
          <a:xfrm rot="5400000" flipH="1" flipV="1">
            <a:off x="3084711" y="2731494"/>
            <a:ext cx="1863923" cy="130115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肘形连接符 37">
            <a:extLst>
              <a:ext uri="{FF2B5EF4-FFF2-40B4-BE49-F238E27FC236}">
                <a16:creationId xmlns:a16="http://schemas.microsoft.com/office/drawing/2014/main" id="{792B3EA8-D4E9-5B4B-9F4D-E178DAF4F8A7}"/>
              </a:ext>
            </a:extLst>
          </p:cNvPr>
          <p:cNvCxnSpPr>
            <a:cxnSpLocks/>
            <a:stCxn id="26" idx="3"/>
            <a:endCxn id="20" idx="1"/>
          </p:cNvCxnSpPr>
          <p:nvPr/>
        </p:nvCxnSpPr>
        <p:spPr>
          <a:xfrm rot="5400000" flipH="1" flipV="1">
            <a:off x="3496270" y="3143052"/>
            <a:ext cx="1452364" cy="889594"/>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2BD7D878-A28F-7340-A603-54BE58540920}"/>
              </a:ext>
            </a:extLst>
          </p:cNvPr>
          <p:cNvCxnSpPr>
            <a:cxnSpLocks/>
            <a:stCxn id="32" idx="3"/>
            <a:endCxn id="22" idx="3"/>
          </p:cNvCxnSpPr>
          <p:nvPr/>
        </p:nvCxnSpPr>
        <p:spPr>
          <a:xfrm rot="16200000" flipV="1">
            <a:off x="6862366" y="2731492"/>
            <a:ext cx="1863923" cy="130115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肘形连接符 43">
            <a:extLst>
              <a:ext uri="{FF2B5EF4-FFF2-40B4-BE49-F238E27FC236}">
                <a16:creationId xmlns:a16="http://schemas.microsoft.com/office/drawing/2014/main" id="{5FE25BA6-ECC6-F24D-A221-02DAB2ADC91F}"/>
              </a:ext>
            </a:extLst>
          </p:cNvPr>
          <p:cNvCxnSpPr>
            <a:cxnSpLocks/>
            <a:stCxn id="31" idx="3"/>
            <a:endCxn id="23" idx="3"/>
          </p:cNvCxnSpPr>
          <p:nvPr/>
        </p:nvCxnSpPr>
        <p:spPr>
          <a:xfrm rot="16200000" flipV="1">
            <a:off x="6862366" y="3143050"/>
            <a:ext cx="1452364" cy="8895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E006C5C4-293E-F44D-B581-0C751BF1230C}"/>
              </a:ext>
            </a:extLst>
          </p:cNvPr>
          <p:cNvCxnSpPr>
            <a:cxnSpLocks/>
            <a:stCxn id="12" idx="3"/>
            <a:endCxn id="16" idx="1"/>
          </p:cNvCxnSpPr>
          <p:nvPr/>
        </p:nvCxnSpPr>
        <p:spPr>
          <a:xfrm>
            <a:off x="4814887" y="4913114"/>
            <a:ext cx="21812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线连接符 49">
            <a:extLst>
              <a:ext uri="{FF2B5EF4-FFF2-40B4-BE49-F238E27FC236}">
                <a16:creationId xmlns:a16="http://schemas.microsoft.com/office/drawing/2014/main" id="{59B093EB-BDCE-E64C-B6D8-6013724733BB}"/>
              </a:ext>
            </a:extLst>
          </p:cNvPr>
          <p:cNvCxnSpPr>
            <a:cxnSpLocks/>
            <a:stCxn id="13" idx="3"/>
            <a:endCxn id="17" idx="1"/>
          </p:cNvCxnSpPr>
          <p:nvPr/>
        </p:nvCxnSpPr>
        <p:spPr>
          <a:xfrm>
            <a:off x="4814887" y="5324673"/>
            <a:ext cx="21812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任意形状 52">
            <a:extLst>
              <a:ext uri="{FF2B5EF4-FFF2-40B4-BE49-F238E27FC236}">
                <a16:creationId xmlns:a16="http://schemas.microsoft.com/office/drawing/2014/main" id="{49C09248-3B1C-9F47-89DF-BEBA1BCB7759}"/>
              </a:ext>
            </a:extLst>
          </p:cNvPr>
          <p:cNvSpPr/>
          <p:nvPr/>
        </p:nvSpPr>
        <p:spPr>
          <a:xfrm>
            <a:off x="2705978" y="1994133"/>
            <a:ext cx="4875922" cy="3244617"/>
          </a:xfrm>
          <a:custGeom>
            <a:avLst/>
            <a:gdLst>
              <a:gd name="connsiteX0" fmla="*/ 2742322 w 4875922"/>
              <a:gd name="connsiteY0" fmla="*/ 234717 h 3244617"/>
              <a:gd name="connsiteX1" fmla="*/ 399172 w 4875922"/>
              <a:gd name="connsiteY1" fmla="*/ 253767 h 3244617"/>
              <a:gd name="connsiteX2" fmla="*/ 456322 w 4875922"/>
              <a:gd name="connsiteY2" fmla="*/ 2825517 h 3244617"/>
              <a:gd name="connsiteX3" fmla="*/ 4875922 w 4875922"/>
              <a:gd name="connsiteY3" fmla="*/ 3244617 h 3244617"/>
            </a:gdLst>
            <a:ahLst/>
            <a:cxnLst>
              <a:cxn ang="0">
                <a:pos x="connsiteX0" y="connsiteY0"/>
              </a:cxn>
              <a:cxn ang="0">
                <a:pos x="connsiteX1" y="connsiteY1"/>
              </a:cxn>
              <a:cxn ang="0">
                <a:pos x="connsiteX2" y="connsiteY2"/>
              </a:cxn>
              <a:cxn ang="0">
                <a:pos x="connsiteX3" y="connsiteY3"/>
              </a:cxn>
            </a:cxnLst>
            <a:rect l="l" t="t" r="r" b="b"/>
            <a:pathLst>
              <a:path w="4875922" h="3244617">
                <a:moveTo>
                  <a:pt x="2742322" y="234717"/>
                </a:moveTo>
                <a:cubicBezTo>
                  <a:pt x="1761247" y="28342"/>
                  <a:pt x="780172" y="-178033"/>
                  <a:pt x="399172" y="253767"/>
                </a:cubicBezTo>
                <a:cubicBezTo>
                  <a:pt x="18172" y="685567"/>
                  <a:pt x="-289803" y="2327042"/>
                  <a:pt x="456322" y="2825517"/>
                </a:cubicBezTo>
                <a:cubicBezTo>
                  <a:pt x="1202447" y="3323992"/>
                  <a:pt x="3818647" y="3149367"/>
                  <a:pt x="4875922" y="3244617"/>
                </a:cubicBezTo>
              </a:path>
            </a:pathLst>
          </a:custGeom>
          <a:noFill/>
          <a:ln w="22225">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七角星 54">
            <a:extLst>
              <a:ext uri="{FF2B5EF4-FFF2-40B4-BE49-F238E27FC236}">
                <a16:creationId xmlns:a16="http://schemas.microsoft.com/office/drawing/2014/main" id="{8440C0A8-FA29-9D43-B278-5BAFA6842451}"/>
              </a:ext>
            </a:extLst>
          </p:cNvPr>
          <p:cNvSpPr/>
          <p:nvPr/>
        </p:nvSpPr>
        <p:spPr>
          <a:xfrm>
            <a:off x="5410197" y="2045973"/>
            <a:ext cx="290513" cy="303445"/>
          </a:xfrm>
          <a:prstGeom prst="star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七角星 55">
            <a:extLst>
              <a:ext uri="{FF2B5EF4-FFF2-40B4-BE49-F238E27FC236}">
                <a16:creationId xmlns:a16="http://schemas.microsoft.com/office/drawing/2014/main" id="{44BD6F66-9E39-6E42-86B1-C262142AAE0B}"/>
              </a:ext>
            </a:extLst>
          </p:cNvPr>
          <p:cNvSpPr/>
          <p:nvPr/>
        </p:nvSpPr>
        <p:spPr>
          <a:xfrm>
            <a:off x="7584280" y="5122746"/>
            <a:ext cx="290513" cy="303445"/>
          </a:xfrm>
          <a:prstGeom prst="star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标注 56">
            <a:extLst>
              <a:ext uri="{FF2B5EF4-FFF2-40B4-BE49-F238E27FC236}">
                <a16:creationId xmlns:a16="http://schemas.microsoft.com/office/drawing/2014/main" id="{3B35F68D-C2BE-5341-AAAB-E18CC9A10122}"/>
              </a:ext>
            </a:extLst>
          </p:cNvPr>
          <p:cNvSpPr/>
          <p:nvPr/>
        </p:nvSpPr>
        <p:spPr>
          <a:xfrm>
            <a:off x="7448550" y="513347"/>
            <a:ext cx="3486150" cy="1177341"/>
          </a:xfrm>
          <a:prstGeom prst="wedgeRectCallout">
            <a:avLst>
              <a:gd name="adj1" fmla="val -60373"/>
              <a:gd name="adj2" fmla="val 8958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i="1" dirty="0">
                <a:solidFill>
                  <a:schemeClr val="tx1"/>
                </a:solidFill>
                <a:latin typeface="Iowan Old Style Titling" panose="02040602040506020204" pitchFamily="18" charset="0"/>
              </a:rPr>
              <a:t>Local pointer</a:t>
            </a:r>
            <a:r>
              <a:rPr kumimoji="1" lang="zh-CN" altLang="en-US" sz="2800" i="1" dirty="0">
                <a:solidFill>
                  <a:schemeClr val="tx1"/>
                </a:solidFill>
                <a:latin typeface="Iowan Old Style Titling" panose="02040602040506020204" pitchFamily="18" charset="0"/>
              </a:rPr>
              <a:t> </a:t>
            </a:r>
            <a:r>
              <a:rPr kumimoji="1" lang="en-US" altLang="zh-CN" sz="2800" i="1" dirty="0">
                <a:solidFill>
                  <a:schemeClr val="tx1"/>
                </a:solidFill>
                <a:latin typeface="Iowan Old Style Titling" panose="02040602040506020204" pitchFamily="18" charset="0"/>
              </a:rPr>
              <a:t>analysis is cheap</a:t>
            </a:r>
            <a:endParaRPr kumimoji="1" lang="zh-CN" altLang="en-US" sz="2800" i="1" dirty="0">
              <a:solidFill>
                <a:schemeClr val="tx1"/>
              </a:solidFill>
              <a:latin typeface="Iowan Old Style Titling" panose="02040602040506020204" pitchFamily="18" charset="0"/>
            </a:endParaRPr>
          </a:p>
        </p:txBody>
      </p:sp>
      <p:sp>
        <p:nvSpPr>
          <p:cNvPr id="3" name="文本框 2">
            <a:extLst>
              <a:ext uri="{FF2B5EF4-FFF2-40B4-BE49-F238E27FC236}">
                <a16:creationId xmlns:a16="http://schemas.microsoft.com/office/drawing/2014/main" id="{56B65081-6ADB-2048-9E9E-F35730F4E6C0}"/>
              </a:ext>
            </a:extLst>
          </p:cNvPr>
          <p:cNvSpPr txBox="1"/>
          <p:nvPr/>
        </p:nvSpPr>
        <p:spPr>
          <a:xfrm>
            <a:off x="5386176" y="1718466"/>
            <a:ext cx="338554" cy="369332"/>
          </a:xfrm>
          <a:prstGeom prst="rect">
            <a:avLst/>
          </a:prstGeom>
          <a:noFill/>
        </p:spPr>
        <p:txBody>
          <a:bodyPr wrap="none" rtlCol="0">
            <a:spAutoFit/>
          </a:bodyPr>
          <a:lstStyle/>
          <a:p>
            <a:r>
              <a:rPr kumimoji="1" lang="en-US" altLang="zh-CN" dirty="0">
                <a:solidFill>
                  <a:srgbClr val="FF0000"/>
                </a:solidFill>
                <a:latin typeface="Helvetica" pitchFamily="2" charset="0"/>
              </a:rPr>
              <a:t>A</a:t>
            </a:r>
            <a:endParaRPr kumimoji="1" lang="zh-CN" altLang="en-US" dirty="0">
              <a:solidFill>
                <a:srgbClr val="FF0000"/>
              </a:solidFill>
              <a:latin typeface="Helvetica" pitchFamily="2" charset="0"/>
            </a:endParaRPr>
          </a:p>
        </p:txBody>
      </p:sp>
      <p:sp>
        <p:nvSpPr>
          <p:cNvPr id="39" name="文本框 38">
            <a:extLst>
              <a:ext uri="{FF2B5EF4-FFF2-40B4-BE49-F238E27FC236}">
                <a16:creationId xmlns:a16="http://schemas.microsoft.com/office/drawing/2014/main" id="{6D259B8F-6085-C74E-AA8C-4BD9677434F7}"/>
              </a:ext>
            </a:extLst>
          </p:cNvPr>
          <p:cNvSpPr txBox="1"/>
          <p:nvPr/>
        </p:nvSpPr>
        <p:spPr>
          <a:xfrm>
            <a:off x="7557096" y="5471305"/>
            <a:ext cx="338554" cy="369332"/>
          </a:xfrm>
          <a:prstGeom prst="rect">
            <a:avLst/>
          </a:prstGeom>
          <a:noFill/>
        </p:spPr>
        <p:txBody>
          <a:bodyPr wrap="none" rtlCol="0">
            <a:spAutoFit/>
          </a:bodyPr>
          <a:lstStyle/>
          <a:p>
            <a:r>
              <a:rPr kumimoji="1" lang="en-US" altLang="zh-CN" dirty="0">
                <a:solidFill>
                  <a:srgbClr val="FF0000"/>
                </a:solidFill>
                <a:latin typeface="Helvetica" pitchFamily="2" charset="0"/>
              </a:rPr>
              <a:t>B</a:t>
            </a:r>
            <a:endParaRPr kumimoji="1" lang="zh-CN" altLang="en-US" dirty="0">
              <a:solidFill>
                <a:srgbClr val="FF0000"/>
              </a:solidFill>
              <a:latin typeface="Helvetica" pitchFamily="2" charset="0"/>
            </a:endParaRPr>
          </a:p>
        </p:txBody>
      </p:sp>
    </p:spTree>
    <p:custDataLst>
      <p:tags r:id="rId1"/>
    </p:custDataLst>
    <p:extLst>
      <p:ext uri="{BB962C8B-B14F-4D97-AF65-F5344CB8AC3E}">
        <p14:creationId xmlns:p14="http://schemas.microsoft.com/office/powerpoint/2010/main" val="2445197912"/>
      </p:ext>
    </p:extLst>
  </p:cSld>
  <p:clrMapOvr>
    <a:masterClrMapping/>
  </p:clrMapOvr>
  <mc:AlternateContent xmlns:mc="http://schemas.openxmlformats.org/markup-compatibility/2006" xmlns:p14="http://schemas.microsoft.com/office/powerpoint/2010/main">
    <mc:Choice Requires="p14">
      <p:transition spd="slow" p14:dur="2000" advTm="54495"/>
    </mc:Choice>
    <mc:Fallback xmlns="">
      <p:transition spd="slow" advTm="54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P spid="57" grpId="0" animBg="1"/>
      <p:bldP spid="3"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7B2DE-6FCE-4D45-9F81-1C241317CBBD}"/>
              </a:ext>
            </a:extLst>
          </p:cNvPr>
          <p:cNvSpPr>
            <a:spLocks noGrp="1"/>
          </p:cNvSpPr>
          <p:nvPr>
            <p:ph type="title"/>
          </p:nvPr>
        </p:nvSpPr>
        <p:spPr/>
        <p:txBody>
          <a:bodyPr/>
          <a:lstStyle/>
          <a:p>
            <a:r>
              <a:rPr kumimoji="1" lang="en-US" altLang="zh-CN" dirty="0"/>
              <a:t>The Key Idea</a:t>
            </a:r>
            <a:endParaRPr kumimoji="1" lang="zh-CN" altLang="en-US" dirty="0"/>
          </a:p>
        </p:txBody>
      </p:sp>
      <p:sp>
        <p:nvSpPr>
          <p:cNvPr id="4" name="灯片编号占位符 3">
            <a:extLst>
              <a:ext uri="{FF2B5EF4-FFF2-40B4-BE49-F238E27FC236}">
                <a16:creationId xmlns:a16="http://schemas.microsoft.com/office/drawing/2014/main" id="{ABC84C8D-C422-9441-B02D-6C69CCD07481}"/>
              </a:ext>
            </a:extLst>
          </p:cNvPr>
          <p:cNvSpPr>
            <a:spLocks noGrp="1"/>
          </p:cNvSpPr>
          <p:nvPr>
            <p:ph type="sldNum" sz="quarter" idx="12"/>
          </p:nvPr>
        </p:nvSpPr>
        <p:spPr/>
        <p:txBody>
          <a:bodyPr/>
          <a:lstStyle/>
          <a:p>
            <a:fld id="{C53D9380-AD50-0C4E-BD20-74B8F0FD34CE}" type="slidenum">
              <a:rPr kumimoji="1" lang="zh-CN" altLang="en-US" smtClean="0"/>
              <a:t>31</a:t>
            </a:fld>
            <a:endParaRPr kumimoji="1" lang="zh-CN" altLang="en-US"/>
          </a:p>
        </p:txBody>
      </p:sp>
      <p:grpSp>
        <p:nvGrpSpPr>
          <p:cNvPr id="11" name="组合 10">
            <a:extLst>
              <a:ext uri="{FF2B5EF4-FFF2-40B4-BE49-F238E27FC236}">
                <a16:creationId xmlns:a16="http://schemas.microsoft.com/office/drawing/2014/main" id="{07D0D869-5D2A-2043-BC85-21A5DB244096}"/>
              </a:ext>
            </a:extLst>
          </p:cNvPr>
          <p:cNvGrpSpPr/>
          <p:nvPr/>
        </p:nvGrpSpPr>
        <p:grpSpPr>
          <a:xfrm>
            <a:off x="2476500" y="1998663"/>
            <a:ext cx="6858000" cy="3777456"/>
            <a:chOff x="2476500" y="1998663"/>
            <a:chExt cx="6858000" cy="3777456"/>
          </a:xfrm>
          <a:noFill/>
        </p:grpSpPr>
        <p:sp>
          <p:nvSpPr>
            <p:cNvPr id="7" name="圆角矩形 6">
              <a:extLst>
                <a:ext uri="{FF2B5EF4-FFF2-40B4-BE49-F238E27FC236}">
                  <a16:creationId xmlns:a16="http://schemas.microsoft.com/office/drawing/2014/main" id="{B52CB089-C4A1-9A43-BB0D-02A2ACB603AF}"/>
                </a:ext>
              </a:extLst>
            </p:cNvPr>
            <p:cNvSpPr/>
            <p:nvPr/>
          </p:nvSpPr>
          <p:spPr>
            <a:xfrm>
              <a:off x="4810125" y="1998663"/>
              <a:ext cx="2190750" cy="131445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1" dirty="0">
                  <a:solidFill>
                    <a:schemeClr val="tx1"/>
                  </a:solidFill>
                  <a:latin typeface="Iowan Old Style Titling" panose="02040602040506020204" pitchFamily="18" charset="0"/>
                </a:rPr>
                <a:t>Function</a:t>
              </a:r>
            </a:p>
            <a:p>
              <a:pPr algn="ctr"/>
              <a:r>
                <a:rPr kumimoji="1" lang="en-US" altLang="zh-CN" sz="2400" i="1" dirty="0">
                  <a:solidFill>
                    <a:schemeClr val="tx1"/>
                  </a:solidFill>
                  <a:latin typeface="Iowan Old Style Titling" panose="02040602040506020204" pitchFamily="18" charset="0"/>
                </a:rPr>
                <a:t>foo</a:t>
              </a:r>
              <a:endParaRPr kumimoji="1" lang="zh-CN" altLang="en-US" sz="2400" i="1" dirty="0">
                <a:solidFill>
                  <a:schemeClr val="tx1"/>
                </a:solidFill>
                <a:latin typeface="Iowan Old Style Titling" panose="02040602040506020204" pitchFamily="18" charset="0"/>
              </a:endParaRPr>
            </a:p>
          </p:txBody>
        </p:sp>
        <p:grpSp>
          <p:nvGrpSpPr>
            <p:cNvPr id="10" name="组合 9">
              <a:extLst>
                <a:ext uri="{FF2B5EF4-FFF2-40B4-BE49-F238E27FC236}">
                  <a16:creationId xmlns:a16="http://schemas.microsoft.com/office/drawing/2014/main" id="{67759F1A-441A-0843-86B7-877FB116D798}"/>
                </a:ext>
              </a:extLst>
            </p:cNvPr>
            <p:cNvGrpSpPr/>
            <p:nvPr/>
          </p:nvGrpSpPr>
          <p:grpSpPr>
            <a:xfrm>
              <a:off x="2476500" y="4461669"/>
              <a:ext cx="6858000" cy="1314450"/>
              <a:chOff x="2476500" y="4309269"/>
              <a:chExt cx="6858000" cy="1314450"/>
            </a:xfrm>
            <a:grpFill/>
          </p:grpSpPr>
          <p:sp>
            <p:nvSpPr>
              <p:cNvPr id="8" name="圆角矩形 7">
                <a:extLst>
                  <a:ext uri="{FF2B5EF4-FFF2-40B4-BE49-F238E27FC236}">
                    <a16:creationId xmlns:a16="http://schemas.microsoft.com/office/drawing/2014/main" id="{608B2F64-63C0-6D46-94B0-BE19632E992B}"/>
                  </a:ext>
                </a:extLst>
              </p:cNvPr>
              <p:cNvSpPr/>
              <p:nvPr/>
            </p:nvSpPr>
            <p:spPr>
              <a:xfrm>
                <a:off x="2476500" y="4309269"/>
                <a:ext cx="2190750" cy="131445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1" dirty="0">
                    <a:solidFill>
                      <a:schemeClr val="tx1"/>
                    </a:solidFill>
                    <a:latin typeface="Iowan Old Style Titling" panose="02040602040506020204" pitchFamily="18" charset="0"/>
                  </a:rPr>
                  <a:t>Function</a:t>
                </a:r>
              </a:p>
              <a:p>
                <a:pPr algn="ctr"/>
                <a:r>
                  <a:rPr kumimoji="1" lang="en-US" altLang="zh-CN" sz="2400" i="1" dirty="0">
                    <a:solidFill>
                      <a:schemeClr val="tx1"/>
                    </a:solidFill>
                    <a:latin typeface="Iowan Old Style Titling" panose="02040602040506020204" pitchFamily="18" charset="0"/>
                  </a:rPr>
                  <a:t>bar</a:t>
                </a:r>
                <a:endParaRPr kumimoji="1" lang="zh-CN" altLang="en-US" sz="2400" i="1" dirty="0">
                  <a:solidFill>
                    <a:schemeClr val="tx1"/>
                  </a:solidFill>
                  <a:latin typeface="Iowan Old Style Titling" panose="02040602040506020204" pitchFamily="18" charset="0"/>
                </a:endParaRPr>
              </a:p>
            </p:txBody>
          </p:sp>
          <p:sp>
            <p:nvSpPr>
              <p:cNvPr id="9" name="圆角矩形 8">
                <a:extLst>
                  <a:ext uri="{FF2B5EF4-FFF2-40B4-BE49-F238E27FC236}">
                    <a16:creationId xmlns:a16="http://schemas.microsoft.com/office/drawing/2014/main" id="{B15655EB-6224-A94B-959B-F0C5CE27A853}"/>
                  </a:ext>
                </a:extLst>
              </p:cNvPr>
              <p:cNvSpPr/>
              <p:nvPr/>
            </p:nvSpPr>
            <p:spPr>
              <a:xfrm>
                <a:off x="7143750" y="4309269"/>
                <a:ext cx="2190750" cy="131445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1" dirty="0">
                    <a:solidFill>
                      <a:schemeClr val="tx1"/>
                    </a:solidFill>
                    <a:latin typeface="Iowan Old Style Titling" panose="02040602040506020204" pitchFamily="18" charset="0"/>
                  </a:rPr>
                  <a:t>Function</a:t>
                </a:r>
              </a:p>
              <a:p>
                <a:pPr algn="ctr"/>
                <a:r>
                  <a:rPr kumimoji="1" lang="en-US" altLang="zh-CN" sz="2400" i="1" dirty="0" err="1">
                    <a:solidFill>
                      <a:schemeClr val="tx1"/>
                    </a:solidFill>
                    <a:latin typeface="Iowan Old Style Titling" panose="02040602040506020204" pitchFamily="18" charset="0"/>
                  </a:rPr>
                  <a:t>qux</a:t>
                </a:r>
                <a:endParaRPr kumimoji="1" lang="zh-CN" altLang="en-US" sz="2400" i="1" dirty="0">
                  <a:solidFill>
                    <a:schemeClr val="tx1"/>
                  </a:solidFill>
                  <a:latin typeface="Iowan Old Style Titling" panose="02040602040506020204" pitchFamily="18" charset="0"/>
                </a:endParaRPr>
              </a:p>
            </p:txBody>
          </p:sp>
        </p:grpSp>
      </p:grpSp>
      <p:grpSp>
        <p:nvGrpSpPr>
          <p:cNvPr id="14" name="组合 13">
            <a:extLst>
              <a:ext uri="{FF2B5EF4-FFF2-40B4-BE49-F238E27FC236}">
                <a16:creationId xmlns:a16="http://schemas.microsoft.com/office/drawing/2014/main" id="{902236CB-52EB-DD43-B144-FB4374E9473B}"/>
              </a:ext>
            </a:extLst>
          </p:cNvPr>
          <p:cNvGrpSpPr/>
          <p:nvPr/>
        </p:nvGrpSpPr>
        <p:grpSpPr>
          <a:xfrm>
            <a:off x="4519612" y="4798814"/>
            <a:ext cx="295275" cy="640159"/>
            <a:chOff x="4552950" y="4743450"/>
            <a:chExt cx="295275" cy="640159"/>
          </a:xfrm>
        </p:grpSpPr>
        <p:sp>
          <p:nvSpPr>
            <p:cNvPr id="12" name="矩形 11">
              <a:extLst>
                <a:ext uri="{FF2B5EF4-FFF2-40B4-BE49-F238E27FC236}">
                  <a16:creationId xmlns:a16="http://schemas.microsoft.com/office/drawing/2014/main" id="{7B6FD690-B9F6-5E44-8B23-01F1A8097883}"/>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6F4CC269-021F-2646-A0C7-5E33D4D31077}"/>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 name="组合 14">
            <a:extLst>
              <a:ext uri="{FF2B5EF4-FFF2-40B4-BE49-F238E27FC236}">
                <a16:creationId xmlns:a16="http://schemas.microsoft.com/office/drawing/2014/main" id="{0C16BFFC-C239-0740-8BE3-56FDBD2CC62E}"/>
              </a:ext>
            </a:extLst>
          </p:cNvPr>
          <p:cNvGrpSpPr/>
          <p:nvPr/>
        </p:nvGrpSpPr>
        <p:grpSpPr>
          <a:xfrm>
            <a:off x="6996112" y="4798814"/>
            <a:ext cx="295275" cy="640159"/>
            <a:chOff x="4552950" y="4743450"/>
            <a:chExt cx="295275" cy="640159"/>
          </a:xfrm>
        </p:grpSpPr>
        <p:sp>
          <p:nvSpPr>
            <p:cNvPr id="16" name="矩形 15">
              <a:extLst>
                <a:ext uri="{FF2B5EF4-FFF2-40B4-BE49-F238E27FC236}">
                  <a16:creationId xmlns:a16="http://schemas.microsoft.com/office/drawing/2014/main" id="{8F9BF2CA-3A00-8D48-A0FA-5FE2D08B6CA7}"/>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B8B18D92-8A02-DD4F-A192-FF6287560BFF}"/>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8" name="组合 17">
            <a:extLst>
              <a:ext uri="{FF2B5EF4-FFF2-40B4-BE49-F238E27FC236}">
                <a16:creationId xmlns:a16="http://schemas.microsoft.com/office/drawing/2014/main" id="{8F6B9154-A753-694F-9C3C-2C45E37F02D1}"/>
              </a:ext>
            </a:extLst>
          </p:cNvPr>
          <p:cNvGrpSpPr/>
          <p:nvPr/>
        </p:nvGrpSpPr>
        <p:grpSpPr>
          <a:xfrm>
            <a:off x="4667249" y="2335808"/>
            <a:ext cx="295275" cy="640159"/>
            <a:chOff x="4552950" y="4743450"/>
            <a:chExt cx="295275" cy="640159"/>
          </a:xfrm>
        </p:grpSpPr>
        <p:sp>
          <p:nvSpPr>
            <p:cNvPr id="19" name="矩形 18">
              <a:extLst>
                <a:ext uri="{FF2B5EF4-FFF2-40B4-BE49-F238E27FC236}">
                  <a16:creationId xmlns:a16="http://schemas.microsoft.com/office/drawing/2014/main" id="{B7038E3C-E65B-5143-894A-B1228E7F007A}"/>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25990E29-614F-814F-9856-101A314C242C}"/>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合 20">
            <a:extLst>
              <a:ext uri="{FF2B5EF4-FFF2-40B4-BE49-F238E27FC236}">
                <a16:creationId xmlns:a16="http://schemas.microsoft.com/office/drawing/2014/main" id="{E1EBF944-0AEC-F04D-A579-78D3B9BE6C31}"/>
              </a:ext>
            </a:extLst>
          </p:cNvPr>
          <p:cNvGrpSpPr/>
          <p:nvPr/>
        </p:nvGrpSpPr>
        <p:grpSpPr>
          <a:xfrm>
            <a:off x="6848474" y="2335808"/>
            <a:ext cx="295275" cy="640159"/>
            <a:chOff x="4552950" y="4743450"/>
            <a:chExt cx="295275" cy="640159"/>
          </a:xfrm>
        </p:grpSpPr>
        <p:sp>
          <p:nvSpPr>
            <p:cNvPr id="22" name="矩形 21">
              <a:extLst>
                <a:ext uri="{FF2B5EF4-FFF2-40B4-BE49-F238E27FC236}">
                  <a16:creationId xmlns:a16="http://schemas.microsoft.com/office/drawing/2014/main" id="{9C4849D8-8A3F-724F-918D-ECE0BE690EAD}"/>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4F5FAFC-E9FC-0D4D-86AC-18BB4D4EFFD3}"/>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合 23">
            <a:extLst>
              <a:ext uri="{FF2B5EF4-FFF2-40B4-BE49-F238E27FC236}">
                <a16:creationId xmlns:a16="http://schemas.microsoft.com/office/drawing/2014/main" id="{26A2A54C-A118-7B4F-8984-ED82132377AA}"/>
              </a:ext>
            </a:extLst>
          </p:cNvPr>
          <p:cNvGrpSpPr/>
          <p:nvPr/>
        </p:nvGrpSpPr>
        <p:grpSpPr>
          <a:xfrm rot="16200000">
            <a:off x="3424237" y="4141589"/>
            <a:ext cx="295275" cy="640159"/>
            <a:chOff x="4552950" y="4743450"/>
            <a:chExt cx="295275" cy="640159"/>
          </a:xfrm>
        </p:grpSpPr>
        <p:sp>
          <p:nvSpPr>
            <p:cNvPr id="25" name="矩形 24">
              <a:extLst>
                <a:ext uri="{FF2B5EF4-FFF2-40B4-BE49-F238E27FC236}">
                  <a16:creationId xmlns:a16="http://schemas.microsoft.com/office/drawing/2014/main" id="{C7159D45-7ED4-AE42-8220-B59041216B97}"/>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08A6447C-9B64-A744-A562-B429448BFA03}"/>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0" name="组合 29">
            <a:extLst>
              <a:ext uri="{FF2B5EF4-FFF2-40B4-BE49-F238E27FC236}">
                <a16:creationId xmlns:a16="http://schemas.microsoft.com/office/drawing/2014/main" id="{20CF7F3F-E62E-4941-BABD-C5A46DC41D8A}"/>
              </a:ext>
            </a:extLst>
          </p:cNvPr>
          <p:cNvGrpSpPr/>
          <p:nvPr/>
        </p:nvGrpSpPr>
        <p:grpSpPr>
          <a:xfrm rot="16200000">
            <a:off x="8091487" y="4141589"/>
            <a:ext cx="295275" cy="640159"/>
            <a:chOff x="4552950" y="4743450"/>
            <a:chExt cx="295275" cy="640159"/>
          </a:xfrm>
        </p:grpSpPr>
        <p:sp>
          <p:nvSpPr>
            <p:cNvPr id="31" name="矩形 30">
              <a:extLst>
                <a:ext uri="{FF2B5EF4-FFF2-40B4-BE49-F238E27FC236}">
                  <a16:creationId xmlns:a16="http://schemas.microsoft.com/office/drawing/2014/main" id="{A04918D1-C52C-6C48-9340-EAA5C22B506E}"/>
                </a:ext>
              </a:extLst>
            </p:cNvPr>
            <p:cNvSpPr/>
            <p:nvPr/>
          </p:nvSpPr>
          <p:spPr>
            <a:xfrm>
              <a:off x="4552950" y="4743450"/>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0F5BA64B-ED9F-9C4F-83DC-DE6252ABF242}"/>
                </a:ext>
              </a:extLst>
            </p:cNvPr>
            <p:cNvSpPr/>
            <p:nvPr/>
          </p:nvSpPr>
          <p:spPr>
            <a:xfrm>
              <a:off x="4552950" y="5155009"/>
              <a:ext cx="295275"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36" name="肘形连接符 35">
            <a:extLst>
              <a:ext uri="{FF2B5EF4-FFF2-40B4-BE49-F238E27FC236}">
                <a16:creationId xmlns:a16="http://schemas.microsoft.com/office/drawing/2014/main" id="{52CC05B9-924C-9440-A74C-BF05EBFA70CC}"/>
              </a:ext>
            </a:extLst>
          </p:cNvPr>
          <p:cNvCxnSpPr>
            <a:cxnSpLocks/>
            <a:stCxn id="25" idx="3"/>
            <a:endCxn id="19" idx="1"/>
          </p:cNvCxnSpPr>
          <p:nvPr/>
        </p:nvCxnSpPr>
        <p:spPr>
          <a:xfrm rot="5400000" flipH="1" flipV="1">
            <a:off x="3084711" y="2731494"/>
            <a:ext cx="1863923" cy="1301153"/>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肘形连接符 37">
            <a:extLst>
              <a:ext uri="{FF2B5EF4-FFF2-40B4-BE49-F238E27FC236}">
                <a16:creationId xmlns:a16="http://schemas.microsoft.com/office/drawing/2014/main" id="{792B3EA8-D4E9-5B4B-9F4D-E178DAF4F8A7}"/>
              </a:ext>
            </a:extLst>
          </p:cNvPr>
          <p:cNvCxnSpPr>
            <a:cxnSpLocks/>
            <a:stCxn id="26" idx="3"/>
            <a:endCxn id="20" idx="1"/>
          </p:cNvCxnSpPr>
          <p:nvPr/>
        </p:nvCxnSpPr>
        <p:spPr>
          <a:xfrm rot="5400000" flipH="1" flipV="1">
            <a:off x="3496270" y="3143052"/>
            <a:ext cx="1452364" cy="889594"/>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2BD7D878-A28F-7340-A603-54BE58540920}"/>
              </a:ext>
            </a:extLst>
          </p:cNvPr>
          <p:cNvCxnSpPr>
            <a:cxnSpLocks/>
            <a:stCxn id="32" idx="3"/>
            <a:endCxn id="22" idx="3"/>
          </p:cNvCxnSpPr>
          <p:nvPr/>
        </p:nvCxnSpPr>
        <p:spPr>
          <a:xfrm rot="16200000" flipV="1">
            <a:off x="6862366" y="2731492"/>
            <a:ext cx="1863923" cy="1301156"/>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肘形连接符 43">
            <a:extLst>
              <a:ext uri="{FF2B5EF4-FFF2-40B4-BE49-F238E27FC236}">
                <a16:creationId xmlns:a16="http://schemas.microsoft.com/office/drawing/2014/main" id="{5FE25BA6-ECC6-F24D-A221-02DAB2ADC91F}"/>
              </a:ext>
            </a:extLst>
          </p:cNvPr>
          <p:cNvCxnSpPr>
            <a:cxnSpLocks/>
            <a:stCxn id="31" idx="3"/>
            <a:endCxn id="23" idx="3"/>
          </p:cNvCxnSpPr>
          <p:nvPr/>
        </p:nvCxnSpPr>
        <p:spPr>
          <a:xfrm rot="16200000" flipV="1">
            <a:off x="6862366" y="3143050"/>
            <a:ext cx="1452364" cy="889597"/>
          </a:xfrm>
          <a:prstGeom prst="bentConnector2">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线连接符 47">
            <a:extLst>
              <a:ext uri="{FF2B5EF4-FFF2-40B4-BE49-F238E27FC236}">
                <a16:creationId xmlns:a16="http://schemas.microsoft.com/office/drawing/2014/main" id="{E006C5C4-293E-F44D-B581-0C751BF1230C}"/>
              </a:ext>
            </a:extLst>
          </p:cNvPr>
          <p:cNvCxnSpPr>
            <a:cxnSpLocks/>
            <a:stCxn id="12" idx="3"/>
            <a:endCxn id="16" idx="1"/>
          </p:cNvCxnSpPr>
          <p:nvPr/>
        </p:nvCxnSpPr>
        <p:spPr>
          <a:xfrm>
            <a:off x="4814887" y="4913114"/>
            <a:ext cx="218122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线连接符 49">
            <a:extLst>
              <a:ext uri="{FF2B5EF4-FFF2-40B4-BE49-F238E27FC236}">
                <a16:creationId xmlns:a16="http://schemas.microsoft.com/office/drawing/2014/main" id="{59B093EB-BDCE-E64C-B6D8-6013724733BB}"/>
              </a:ext>
            </a:extLst>
          </p:cNvPr>
          <p:cNvCxnSpPr>
            <a:cxnSpLocks/>
            <a:stCxn id="13" idx="3"/>
            <a:endCxn id="17" idx="1"/>
          </p:cNvCxnSpPr>
          <p:nvPr/>
        </p:nvCxnSpPr>
        <p:spPr>
          <a:xfrm>
            <a:off x="4814887" y="5324673"/>
            <a:ext cx="21812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任意形状 52">
            <a:extLst>
              <a:ext uri="{FF2B5EF4-FFF2-40B4-BE49-F238E27FC236}">
                <a16:creationId xmlns:a16="http://schemas.microsoft.com/office/drawing/2014/main" id="{49C09248-3B1C-9F47-89DF-BEBA1BCB7759}"/>
              </a:ext>
            </a:extLst>
          </p:cNvPr>
          <p:cNvSpPr/>
          <p:nvPr/>
        </p:nvSpPr>
        <p:spPr>
          <a:xfrm>
            <a:off x="2705978" y="1994133"/>
            <a:ext cx="4875922" cy="3244617"/>
          </a:xfrm>
          <a:custGeom>
            <a:avLst/>
            <a:gdLst>
              <a:gd name="connsiteX0" fmla="*/ 2742322 w 4875922"/>
              <a:gd name="connsiteY0" fmla="*/ 234717 h 3244617"/>
              <a:gd name="connsiteX1" fmla="*/ 399172 w 4875922"/>
              <a:gd name="connsiteY1" fmla="*/ 253767 h 3244617"/>
              <a:gd name="connsiteX2" fmla="*/ 456322 w 4875922"/>
              <a:gd name="connsiteY2" fmla="*/ 2825517 h 3244617"/>
              <a:gd name="connsiteX3" fmla="*/ 4875922 w 4875922"/>
              <a:gd name="connsiteY3" fmla="*/ 3244617 h 3244617"/>
            </a:gdLst>
            <a:ahLst/>
            <a:cxnLst>
              <a:cxn ang="0">
                <a:pos x="connsiteX0" y="connsiteY0"/>
              </a:cxn>
              <a:cxn ang="0">
                <a:pos x="connsiteX1" y="connsiteY1"/>
              </a:cxn>
              <a:cxn ang="0">
                <a:pos x="connsiteX2" y="connsiteY2"/>
              </a:cxn>
              <a:cxn ang="0">
                <a:pos x="connsiteX3" y="connsiteY3"/>
              </a:cxn>
            </a:cxnLst>
            <a:rect l="l" t="t" r="r" b="b"/>
            <a:pathLst>
              <a:path w="4875922" h="3244617">
                <a:moveTo>
                  <a:pt x="2742322" y="234717"/>
                </a:moveTo>
                <a:cubicBezTo>
                  <a:pt x="1761247" y="28342"/>
                  <a:pt x="780172" y="-178033"/>
                  <a:pt x="399172" y="253767"/>
                </a:cubicBezTo>
                <a:cubicBezTo>
                  <a:pt x="18172" y="685567"/>
                  <a:pt x="-289803" y="2327042"/>
                  <a:pt x="456322" y="2825517"/>
                </a:cubicBezTo>
                <a:cubicBezTo>
                  <a:pt x="1202447" y="3323992"/>
                  <a:pt x="3818647" y="3149367"/>
                  <a:pt x="4875922" y="3244617"/>
                </a:cubicBezTo>
              </a:path>
            </a:pathLst>
          </a:custGeom>
          <a:noFill/>
          <a:ln w="22225">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七角星 54">
            <a:extLst>
              <a:ext uri="{FF2B5EF4-FFF2-40B4-BE49-F238E27FC236}">
                <a16:creationId xmlns:a16="http://schemas.microsoft.com/office/drawing/2014/main" id="{8440C0A8-FA29-9D43-B278-5BAFA6842451}"/>
              </a:ext>
            </a:extLst>
          </p:cNvPr>
          <p:cNvSpPr/>
          <p:nvPr/>
        </p:nvSpPr>
        <p:spPr>
          <a:xfrm>
            <a:off x="5410197" y="2045973"/>
            <a:ext cx="290513" cy="303445"/>
          </a:xfrm>
          <a:prstGeom prst="star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七角星 55">
            <a:extLst>
              <a:ext uri="{FF2B5EF4-FFF2-40B4-BE49-F238E27FC236}">
                <a16:creationId xmlns:a16="http://schemas.microsoft.com/office/drawing/2014/main" id="{44BD6F66-9E39-6E42-86B1-C262142AAE0B}"/>
              </a:ext>
            </a:extLst>
          </p:cNvPr>
          <p:cNvSpPr/>
          <p:nvPr/>
        </p:nvSpPr>
        <p:spPr>
          <a:xfrm>
            <a:off x="7584280" y="5122746"/>
            <a:ext cx="290513" cy="303445"/>
          </a:xfrm>
          <a:prstGeom prst="star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标注 2">
            <a:extLst>
              <a:ext uri="{FF2B5EF4-FFF2-40B4-BE49-F238E27FC236}">
                <a16:creationId xmlns:a16="http://schemas.microsoft.com/office/drawing/2014/main" id="{67A85586-DD44-0F4D-BD4C-40375AE9A66F}"/>
              </a:ext>
            </a:extLst>
          </p:cNvPr>
          <p:cNvSpPr/>
          <p:nvPr/>
        </p:nvSpPr>
        <p:spPr>
          <a:xfrm>
            <a:off x="8033345" y="879980"/>
            <a:ext cx="3861396" cy="1017274"/>
          </a:xfrm>
          <a:prstGeom prst="wedgeRectCallout">
            <a:avLst>
              <a:gd name="adj1" fmla="val -44109"/>
              <a:gd name="adj2" fmla="val 9243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i="1" dirty="0">
                <a:solidFill>
                  <a:schemeClr val="tx1"/>
                </a:solidFill>
                <a:latin typeface="Iowan Old Style Titling" panose="02040602040506020204" pitchFamily="18" charset="0"/>
              </a:rPr>
              <a:t>Slice away unnecessary inter-procedural analysis</a:t>
            </a:r>
            <a:endParaRPr kumimoji="1" lang="zh-CN" altLang="en-US" sz="2800" i="1" dirty="0">
              <a:solidFill>
                <a:schemeClr val="tx1"/>
              </a:solidFill>
              <a:latin typeface="Iowan Old Style Titling" panose="02040602040506020204" pitchFamily="18" charset="0"/>
            </a:endParaRPr>
          </a:p>
        </p:txBody>
      </p:sp>
      <p:sp>
        <p:nvSpPr>
          <p:cNvPr id="37" name="七角星 36">
            <a:extLst>
              <a:ext uri="{FF2B5EF4-FFF2-40B4-BE49-F238E27FC236}">
                <a16:creationId xmlns:a16="http://schemas.microsoft.com/office/drawing/2014/main" id="{9C26D4E1-B408-BE44-AC50-5DD0FC944698}"/>
              </a:ext>
            </a:extLst>
          </p:cNvPr>
          <p:cNvSpPr/>
          <p:nvPr/>
        </p:nvSpPr>
        <p:spPr>
          <a:xfrm>
            <a:off x="6486523" y="2924456"/>
            <a:ext cx="290513" cy="303445"/>
          </a:xfrm>
          <a:prstGeom prst="star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七角星 38">
            <a:extLst>
              <a:ext uri="{FF2B5EF4-FFF2-40B4-BE49-F238E27FC236}">
                <a16:creationId xmlns:a16="http://schemas.microsoft.com/office/drawing/2014/main" id="{DE46B009-8C3C-5849-83F0-2C6A4DF820BC}"/>
              </a:ext>
            </a:extLst>
          </p:cNvPr>
          <p:cNvSpPr/>
          <p:nvPr/>
        </p:nvSpPr>
        <p:spPr>
          <a:xfrm>
            <a:off x="4211180" y="4495369"/>
            <a:ext cx="290513" cy="303445"/>
          </a:xfrm>
          <a:prstGeom prst="star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a:extLst>
              <a:ext uri="{FF2B5EF4-FFF2-40B4-BE49-F238E27FC236}">
                <a16:creationId xmlns:a16="http://schemas.microsoft.com/office/drawing/2014/main" id="{76A6F700-A2C1-0F4B-AA1B-53816866F353}"/>
              </a:ext>
            </a:extLst>
          </p:cNvPr>
          <p:cNvSpPr/>
          <p:nvPr/>
        </p:nvSpPr>
        <p:spPr>
          <a:xfrm>
            <a:off x="4572000" y="2978634"/>
            <a:ext cx="3416866" cy="1803531"/>
          </a:xfrm>
          <a:custGeom>
            <a:avLst/>
            <a:gdLst>
              <a:gd name="connsiteX0" fmla="*/ 2278743 w 3416866"/>
              <a:gd name="connsiteY0" fmla="*/ 127423 h 1803531"/>
              <a:gd name="connsiteX1" fmla="*/ 3193143 w 3416866"/>
              <a:gd name="connsiteY1" fmla="*/ 156452 h 1803531"/>
              <a:gd name="connsiteX2" fmla="*/ 3120571 w 3416866"/>
              <a:gd name="connsiteY2" fmla="*/ 1680452 h 1803531"/>
              <a:gd name="connsiteX3" fmla="*/ 0 w 3416866"/>
              <a:gd name="connsiteY3" fmla="*/ 1709480 h 1803531"/>
            </a:gdLst>
            <a:ahLst/>
            <a:cxnLst>
              <a:cxn ang="0">
                <a:pos x="connsiteX0" y="connsiteY0"/>
              </a:cxn>
              <a:cxn ang="0">
                <a:pos x="connsiteX1" y="connsiteY1"/>
              </a:cxn>
              <a:cxn ang="0">
                <a:pos x="connsiteX2" y="connsiteY2"/>
              </a:cxn>
              <a:cxn ang="0">
                <a:pos x="connsiteX3" y="connsiteY3"/>
              </a:cxn>
            </a:cxnLst>
            <a:rect l="l" t="t" r="r" b="b"/>
            <a:pathLst>
              <a:path w="3416866" h="1803531">
                <a:moveTo>
                  <a:pt x="2278743" y="127423"/>
                </a:moveTo>
                <a:cubicBezTo>
                  <a:pt x="2665790" y="12518"/>
                  <a:pt x="3052838" y="-102386"/>
                  <a:pt x="3193143" y="156452"/>
                </a:cubicBezTo>
                <a:cubicBezTo>
                  <a:pt x="3333448" y="415290"/>
                  <a:pt x="3652762" y="1421614"/>
                  <a:pt x="3120571" y="1680452"/>
                </a:cubicBezTo>
                <a:cubicBezTo>
                  <a:pt x="2588380" y="1939290"/>
                  <a:pt x="0" y="1709480"/>
                  <a:pt x="0" y="1709480"/>
                </a:cubicBezTo>
              </a:path>
            </a:pathLst>
          </a:custGeom>
          <a:noFill/>
          <a:ln w="22225">
            <a:solidFill>
              <a:schemeClr val="accent6">
                <a:lumMod val="7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EED70066-5CC9-3D44-9D66-4BD1BE2EFAAA}"/>
              </a:ext>
            </a:extLst>
          </p:cNvPr>
          <p:cNvSpPr txBox="1"/>
          <p:nvPr/>
        </p:nvSpPr>
        <p:spPr>
          <a:xfrm>
            <a:off x="5386176" y="1718466"/>
            <a:ext cx="338554" cy="369332"/>
          </a:xfrm>
          <a:prstGeom prst="rect">
            <a:avLst/>
          </a:prstGeom>
          <a:noFill/>
        </p:spPr>
        <p:txBody>
          <a:bodyPr wrap="none" rtlCol="0">
            <a:spAutoFit/>
          </a:bodyPr>
          <a:lstStyle/>
          <a:p>
            <a:r>
              <a:rPr kumimoji="1" lang="en-US" altLang="zh-CN" dirty="0">
                <a:solidFill>
                  <a:srgbClr val="FF0000"/>
                </a:solidFill>
                <a:latin typeface="Helvetica" pitchFamily="2" charset="0"/>
              </a:rPr>
              <a:t>A</a:t>
            </a:r>
            <a:endParaRPr kumimoji="1" lang="zh-CN" altLang="en-US" dirty="0">
              <a:solidFill>
                <a:srgbClr val="FF0000"/>
              </a:solidFill>
              <a:latin typeface="Helvetica" pitchFamily="2" charset="0"/>
            </a:endParaRPr>
          </a:p>
        </p:txBody>
      </p:sp>
      <p:sp>
        <p:nvSpPr>
          <p:cNvPr id="42" name="文本框 41">
            <a:extLst>
              <a:ext uri="{FF2B5EF4-FFF2-40B4-BE49-F238E27FC236}">
                <a16:creationId xmlns:a16="http://schemas.microsoft.com/office/drawing/2014/main" id="{0CC0A630-9AC7-594E-AE5A-48CD98E99445}"/>
              </a:ext>
            </a:extLst>
          </p:cNvPr>
          <p:cNvSpPr txBox="1"/>
          <p:nvPr/>
        </p:nvSpPr>
        <p:spPr>
          <a:xfrm>
            <a:off x="7557096" y="5471305"/>
            <a:ext cx="338554" cy="369332"/>
          </a:xfrm>
          <a:prstGeom prst="rect">
            <a:avLst/>
          </a:prstGeom>
          <a:noFill/>
        </p:spPr>
        <p:txBody>
          <a:bodyPr wrap="none" rtlCol="0">
            <a:spAutoFit/>
          </a:bodyPr>
          <a:lstStyle/>
          <a:p>
            <a:r>
              <a:rPr kumimoji="1" lang="en-US" altLang="zh-CN" dirty="0">
                <a:solidFill>
                  <a:srgbClr val="FF0000"/>
                </a:solidFill>
                <a:latin typeface="Helvetica" pitchFamily="2" charset="0"/>
              </a:rPr>
              <a:t>B</a:t>
            </a:r>
            <a:endParaRPr kumimoji="1" lang="zh-CN" altLang="en-US" dirty="0">
              <a:solidFill>
                <a:srgbClr val="FF0000"/>
              </a:solidFill>
              <a:latin typeface="Helvetica" pitchFamily="2" charset="0"/>
            </a:endParaRPr>
          </a:p>
        </p:txBody>
      </p:sp>
      <p:sp>
        <p:nvSpPr>
          <p:cNvPr id="43" name="文本框 42">
            <a:extLst>
              <a:ext uri="{FF2B5EF4-FFF2-40B4-BE49-F238E27FC236}">
                <a16:creationId xmlns:a16="http://schemas.microsoft.com/office/drawing/2014/main" id="{69971697-AA6D-1240-823F-E21F1398E8C2}"/>
              </a:ext>
            </a:extLst>
          </p:cNvPr>
          <p:cNvSpPr txBox="1"/>
          <p:nvPr/>
        </p:nvSpPr>
        <p:spPr>
          <a:xfrm>
            <a:off x="6463457" y="3298738"/>
            <a:ext cx="351378" cy="369332"/>
          </a:xfrm>
          <a:prstGeom prst="rect">
            <a:avLst/>
          </a:prstGeom>
          <a:noFill/>
        </p:spPr>
        <p:txBody>
          <a:bodyPr wrap="none" rtlCol="0">
            <a:spAutoFit/>
          </a:bodyPr>
          <a:lstStyle/>
          <a:p>
            <a:r>
              <a:rPr kumimoji="1" lang="en-US" altLang="zh-CN" dirty="0">
                <a:solidFill>
                  <a:schemeClr val="accent6">
                    <a:lumMod val="75000"/>
                  </a:schemeClr>
                </a:solidFill>
                <a:latin typeface="Helvetica" pitchFamily="2" charset="0"/>
              </a:rPr>
              <a:t>C</a:t>
            </a:r>
            <a:endParaRPr kumimoji="1" lang="zh-CN" altLang="en-US" dirty="0">
              <a:solidFill>
                <a:schemeClr val="accent6">
                  <a:lumMod val="75000"/>
                </a:schemeClr>
              </a:solidFill>
              <a:latin typeface="Helvetica" pitchFamily="2" charset="0"/>
            </a:endParaRPr>
          </a:p>
        </p:txBody>
      </p:sp>
      <p:sp>
        <p:nvSpPr>
          <p:cNvPr id="45" name="文本框 44">
            <a:extLst>
              <a:ext uri="{FF2B5EF4-FFF2-40B4-BE49-F238E27FC236}">
                <a16:creationId xmlns:a16="http://schemas.microsoft.com/office/drawing/2014/main" id="{314EEC29-5484-BD42-87C3-23E86CBC5602}"/>
              </a:ext>
            </a:extLst>
          </p:cNvPr>
          <p:cNvSpPr txBox="1"/>
          <p:nvPr/>
        </p:nvSpPr>
        <p:spPr>
          <a:xfrm>
            <a:off x="4176141" y="4109103"/>
            <a:ext cx="351378" cy="369332"/>
          </a:xfrm>
          <a:prstGeom prst="rect">
            <a:avLst/>
          </a:prstGeom>
          <a:noFill/>
        </p:spPr>
        <p:txBody>
          <a:bodyPr wrap="none" rtlCol="0">
            <a:spAutoFit/>
          </a:bodyPr>
          <a:lstStyle/>
          <a:p>
            <a:r>
              <a:rPr kumimoji="1" lang="en-US" altLang="zh-CN" dirty="0">
                <a:solidFill>
                  <a:schemeClr val="accent6">
                    <a:lumMod val="75000"/>
                  </a:schemeClr>
                </a:solidFill>
                <a:latin typeface="Helvetica" pitchFamily="2" charset="0"/>
              </a:rPr>
              <a:t>D</a:t>
            </a:r>
            <a:endParaRPr kumimoji="1" lang="zh-CN" altLang="en-US" dirty="0">
              <a:solidFill>
                <a:schemeClr val="accent6">
                  <a:lumMod val="75000"/>
                </a:schemeClr>
              </a:solidFill>
              <a:latin typeface="Helvetica" pitchFamily="2" charset="0"/>
            </a:endParaRPr>
          </a:p>
        </p:txBody>
      </p:sp>
    </p:spTree>
    <p:custDataLst>
      <p:tags r:id="rId1"/>
    </p:custDataLst>
    <p:extLst>
      <p:ext uri="{BB962C8B-B14F-4D97-AF65-F5344CB8AC3E}">
        <p14:creationId xmlns:p14="http://schemas.microsoft.com/office/powerpoint/2010/main" val="3327417818"/>
      </p:ext>
    </p:extLst>
  </p:cSld>
  <p:clrMapOvr>
    <a:masterClrMapping/>
  </p:clrMapOvr>
  <mc:AlternateContent xmlns:mc="http://schemas.openxmlformats.org/markup-compatibility/2006" xmlns:p14="http://schemas.microsoft.com/office/powerpoint/2010/main">
    <mc:Choice Requires="p14">
      <p:transition spd="slow" p14:dur="2000" advTm="21504"/>
    </mc:Choice>
    <mc:Fallback xmlns="">
      <p:transition spd="slow" advTm="215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5" grpId="0" animBg="1"/>
      <p:bldP spid="43"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90D2B562-46AC-3643-8E4C-1303F269B1C7}"/>
              </a:ext>
            </a:extLst>
          </p:cNvPr>
          <p:cNvPicPr>
            <a:picLocks noChangeAspect="1"/>
          </p:cNvPicPr>
          <p:nvPr/>
        </p:nvPicPr>
        <p:blipFill>
          <a:blip r:embed="rId4"/>
          <a:stretch>
            <a:fillRect/>
          </a:stretch>
        </p:blipFill>
        <p:spPr>
          <a:xfrm>
            <a:off x="6673085" y="1767979"/>
            <a:ext cx="4648200" cy="3810000"/>
          </a:xfrm>
          <a:prstGeom prst="rect">
            <a:avLst/>
          </a:prstGeom>
        </p:spPr>
      </p:pic>
      <p:pic>
        <p:nvPicPr>
          <p:cNvPr id="15" name="图片 14">
            <a:extLst>
              <a:ext uri="{FF2B5EF4-FFF2-40B4-BE49-F238E27FC236}">
                <a16:creationId xmlns:a16="http://schemas.microsoft.com/office/drawing/2014/main" id="{E00D06A7-2D49-F74D-8DB6-6FF4BBFED3CB}"/>
              </a:ext>
            </a:extLst>
          </p:cNvPr>
          <p:cNvPicPr>
            <a:picLocks noChangeAspect="1"/>
          </p:cNvPicPr>
          <p:nvPr/>
        </p:nvPicPr>
        <p:blipFill>
          <a:blip r:embed="rId5"/>
          <a:stretch>
            <a:fillRect/>
          </a:stretch>
        </p:blipFill>
        <p:spPr>
          <a:xfrm>
            <a:off x="838200" y="2028053"/>
            <a:ext cx="4660900" cy="3276600"/>
          </a:xfrm>
          <a:prstGeom prst="rect">
            <a:avLst/>
          </a:prstGeom>
        </p:spPr>
      </p:pic>
      <p:sp>
        <p:nvSpPr>
          <p:cNvPr id="2" name="标题 1">
            <a:extLst>
              <a:ext uri="{FF2B5EF4-FFF2-40B4-BE49-F238E27FC236}">
                <a16:creationId xmlns:a16="http://schemas.microsoft.com/office/drawing/2014/main" id="{1AA02066-A6E7-544F-BD0B-F2681D72CC26}"/>
              </a:ext>
            </a:extLst>
          </p:cNvPr>
          <p:cNvSpPr>
            <a:spLocks noGrp="1"/>
          </p:cNvSpPr>
          <p:nvPr>
            <p:ph type="title"/>
          </p:nvPr>
        </p:nvSpPr>
        <p:spPr/>
        <p:txBody>
          <a:bodyPr/>
          <a:lstStyle/>
          <a:p>
            <a:r>
              <a:rPr kumimoji="1" lang="en-US" altLang="zh-CN" dirty="0"/>
              <a:t>Building Function-Level Graphs</a:t>
            </a:r>
            <a:endParaRPr kumimoji="1" lang="zh-CN" altLang="en-US" dirty="0"/>
          </a:p>
        </p:txBody>
      </p:sp>
      <p:sp>
        <p:nvSpPr>
          <p:cNvPr id="4" name="灯片编号占位符 3">
            <a:extLst>
              <a:ext uri="{FF2B5EF4-FFF2-40B4-BE49-F238E27FC236}">
                <a16:creationId xmlns:a16="http://schemas.microsoft.com/office/drawing/2014/main" id="{A785EE82-EAB4-E047-BA1E-243994ECCE0D}"/>
              </a:ext>
            </a:extLst>
          </p:cNvPr>
          <p:cNvSpPr>
            <a:spLocks noGrp="1"/>
          </p:cNvSpPr>
          <p:nvPr>
            <p:ph type="sldNum" sz="quarter" idx="12"/>
          </p:nvPr>
        </p:nvSpPr>
        <p:spPr/>
        <p:txBody>
          <a:bodyPr/>
          <a:lstStyle/>
          <a:p>
            <a:fld id="{C53D9380-AD50-0C4E-BD20-74B8F0FD34CE}" type="slidenum">
              <a:rPr kumimoji="1" lang="zh-CN" altLang="en-US" smtClean="0"/>
              <a:t>32</a:t>
            </a:fld>
            <a:endParaRPr kumimoji="1" lang="zh-CN" altLang="en-US"/>
          </a:p>
        </p:txBody>
      </p:sp>
      <p:sp>
        <p:nvSpPr>
          <p:cNvPr id="7" name="椭圆 6">
            <a:extLst>
              <a:ext uri="{FF2B5EF4-FFF2-40B4-BE49-F238E27FC236}">
                <a16:creationId xmlns:a16="http://schemas.microsoft.com/office/drawing/2014/main" id="{DCE1399D-5B7B-D440-B307-0BD9167B5E5C}"/>
              </a:ext>
            </a:extLst>
          </p:cNvPr>
          <p:cNvSpPr/>
          <p:nvPr/>
        </p:nvSpPr>
        <p:spPr>
          <a:xfrm>
            <a:off x="2573803" y="2641572"/>
            <a:ext cx="582432" cy="5824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
        <p:nvSpPr>
          <p:cNvPr id="8" name="椭圆 7">
            <a:extLst>
              <a:ext uri="{FF2B5EF4-FFF2-40B4-BE49-F238E27FC236}">
                <a16:creationId xmlns:a16="http://schemas.microsoft.com/office/drawing/2014/main" id="{06C905CD-450C-4B43-9A63-1BB4836C9A9F}"/>
              </a:ext>
            </a:extLst>
          </p:cNvPr>
          <p:cNvSpPr/>
          <p:nvPr/>
        </p:nvSpPr>
        <p:spPr>
          <a:xfrm>
            <a:off x="1949280" y="3666353"/>
            <a:ext cx="582432" cy="58243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
        <p:nvSpPr>
          <p:cNvPr id="9" name="虚尾箭头 8">
            <a:extLst>
              <a:ext uri="{FF2B5EF4-FFF2-40B4-BE49-F238E27FC236}">
                <a16:creationId xmlns:a16="http://schemas.microsoft.com/office/drawing/2014/main" id="{6C387490-8A27-604C-A1D9-44454BEDF954}"/>
              </a:ext>
            </a:extLst>
          </p:cNvPr>
          <p:cNvSpPr/>
          <p:nvPr/>
        </p:nvSpPr>
        <p:spPr>
          <a:xfrm>
            <a:off x="5840274" y="3548418"/>
            <a:ext cx="586853" cy="5868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
        <p:nvSpPr>
          <p:cNvPr id="10" name="椭圆 9">
            <a:extLst>
              <a:ext uri="{FF2B5EF4-FFF2-40B4-BE49-F238E27FC236}">
                <a16:creationId xmlns:a16="http://schemas.microsoft.com/office/drawing/2014/main" id="{C2A9EFCE-C47D-6D4A-90EF-B2A07A2375B4}"/>
              </a:ext>
            </a:extLst>
          </p:cNvPr>
          <p:cNvSpPr/>
          <p:nvPr/>
        </p:nvSpPr>
        <p:spPr>
          <a:xfrm>
            <a:off x="6885952" y="4373797"/>
            <a:ext cx="3743947" cy="64416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
        <p:nvSpPr>
          <p:cNvPr id="11" name="椭圆 10">
            <a:extLst>
              <a:ext uri="{FF2B5EF4-FFF2-40B4-BE49-F238E27FC236}">
                <a16:creationId xmlns:a16="http://schemas.microsoft.com/office/drawing/2014/main" id="{B55C2C5B-9D44-8E4E-927D-FF9AB79E3A18}"/>
              </a:ext>
            </a:extLst>
          </p:cNvPr>
          <p:cNvSpPr/>
          <p:nvPr/>
        </p:nvSpPr>
        <p:spPr>
          <a:xfrm>
            <a:off x="6876259" y="2417298"/>
            <a:ext cx="4241852" cy="54380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
        <p:nvSpPr>
          <p:cNvPr id="3" name="文本框 2">
            <a:extLst>
              <a:ext uri="{FF2B5EF4-FFF2-40B4-BE49-F238E27FC236}">
                <a16:creationId xmlns:a16="http://schemas.microsoft.com/office/drawing/2014/main" id="{B85F4CB1-E820-2A4B-9D4E-58DA4111E3AA}"/>
              </a:ext>
            </a:extLst>
          </p:cNvPr>
          <p:cNvSpPr txBox="1"/>
          <p:nvPr/>
        </p:nvSpPr>
        <p:spPr>
          <a:xfrm>
            <a:off x="383540" y="5967601"/>
            <a:ext cx="11181010" cy="400110"/>
          </a:xfrm>
          <a:prstGeom prst="rect">
            <a:avLst/>
          </a:prstGeom>
          <a:noFill/>
        </p:spPr>
        <p:txBody>
          <a:bodyPr wrap="none" rtlCol="0">
            <a:spAutoFit/>
          </a:bodyPr>
          <a:lstStyle/>
          <a:p>
            <a:r>
              <a:rPr kumimoji="1" lang="en-US" altLang="zh-CN" sz="2000" dirty="0">
                <a:latin typeface="Gill Sans MT" panose="020B0502020104020203" pitchFamily="34" charset="0"/>
              </a:rPr>
              <a:t>A side effect means that a function reads or modifies non-local memory, e.g., the memory pointed-to by p.</a:t>
            </a:r>
            <a:endParaRPr kumimoji="1" lang="zh-CN" altLang="en-US" sz="2000" dirty="0">
              <a:latin typeface="Gill Sans MT" panose="020B0502020104020203" pitchFamily="34" charset="0"/>
            </a:endParaRPr>
          </a:p>
        </p:txBody>
      </p:sp>
    </p:spTree>
    <p:custDataLst>
      <p:tags r:id="rId1"/>
    </p:custDataLst>
    <p:extLst>
      <p:ext uri="{BB962C8B-B14F-4D97-AF65-F5344CB8AC3E}">
        <p14:creationId xmlns:p14="http://schemas.microsoft.com/office/powerpoint/2010/main" val="2974974486"/>
      </p:ext>
    </p:extLst>
  </p:cSld>
  <p:clrMapOvr>
    <a:masterClrMapping/>
  </p:clrMapOvr>
  <mc:AlternateContent xmlns:mc="http://schemas.openxmlformats.org/markup-compatibility/2006" xmlns:p14="http://schemas.microsoft.com/office/powerpoint/2010/main">
    <mc:Choice Requires="p14">
      <p:transition spd="slow" p14:dur="2000" advTm="92288"/>
    </mc:Choice>
    <mc:Fallback xmlns="">
      <p:transition spd="slow" advTm="922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10" grpId="0" animBg="1"/>
      <p:bldP spid="11" grpId="0" animBg="1"/>
      <p:bldP spid="11"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02066-A6E7-544F-BD0B-F2681D72CC26}"/>
              </a:ext>
            </a:extLst>
          </p:cNvPr>
          <p:cNvSpPr>
            <a:spLocks noGrp="1"/>
          </p:cNvSpPr>
          <p:nvPr>
            <p:ph type="title"/>
          </p:nvPr>
        </p:nvSpPr>
        <p:spPr/>
        <p:txBody>
          <a:bodyPr/>
          <a:lstStyle/>
          <a:p>
            <a:r>
              <a:rPr kumimoji="1" lang="en-US" altLang="zh-CN" dirty="0"/>
              <a:t>Building Function-Level Graphs</a:t>
            </a:r>
            <a:endParaRPr kumimoji="1" lang="zh-CN" altLang="en-US" dirty="0"/>
          </a:p>
        </p:txBody>
      </p:sp>
      <p:sp>
        <p:nvSpPr>
          <p:cNvPr id="4" name="灯片编号占位符 3">
            <a:extLst>
              <a:ext uri="{FF2B5EF4-FFF2-40B4-BE49-F238E27FC236}">
                <a16:creationId xmlns:a16="http://schemas.microsoft.com/office/drawing/2014/main" id="{A785EE82-EAB4-E047-BA1E-243994ECCE0D}"/>
              </a:ext>
            </a:extLst>
          </p:cNvPr>
          <p:cNvSpPr>
            <a:spLocks noGrp="1"/>
          </p:cNvSpPr>
          <p:nvPr>
            <p:ph type="sldNum" sz="quarter" idx="12"/>
          </p:nvPr>
        </p:nvSpPr>
        <p:spPr/>
        <p:txBody>
          <a:bodyPr/>
          <a:lstStyle/>
          <a:p>
            <a:fld id="{C53D9380-AD50-0C4E-BD20-74B8F0FD34CE}" type="slidenum">
              <a:rPr kumimoji="1" lang="zh-CN" altLang="en-US" smtClean="0"/>
              <a:t>33</a:t>
            </a:fld>
            <a:endParaRPr kumimoji="1" lang="zh-CN" altLang="en-US"/>
          </a:p>
        </p:txBody>
      </p:sp>
      <p:sp>
        <p:nvSpPr>
          <p:cNvPr id="21" name="文本框 20">
            <a:extLst>
              <a:ext uri="{FF2B5EF4-FFF2-40B4-BE49-F238E27FC236}">
                <a16:creationId xmlns:a16="http://schemas.microsoft.com/office/drawing/2014/main" id="{080D2928-8729-9048-BBAE-E580A7DE0E6D}"/>
              </a:ext>
            </a:extLst>
          </p:cNvPr>
          <p:cNvSpPr txBox="1"/>
          <p:nvPr/>
        </p:nvSpPr>
        <p:spPr>
          <a:xfrm>
            <a:off x="383540" y="5967601"/>
            <a:ext cx="11181010" cy="400110"/>
          </a:xfrm>
          <a:prstGeom prst="rect">
            <a:avLst/>
          </a:prstGeom>
          <a:noFill/>
        </p:spPr>
        <p:txBody>
          <a:bodyPr wrap="none" rtlCol="0">
            <a:spAutoFit/>
          </a:bodyPr>
          <a:lstStyle/>
          <a:p>
            <a:r>
              <a:rPr kumimoji="1" lang="en-US" altLang="zh-CN" sz="2000" dirty="0">
                <a:latin typeface="Gill Sans MT" panose="020B0502020104020203" pitchFamily="34" charset="0"/>
              </a:rPr>
              <a:t>A side effect means that a function reads or modifies non-local memory, e.g., the memory pointed-to by p.</a:t>
            </a:r>
            <a:endParaRPr kumimoji="1" lang="zh-CN" altLang="en-US" sz="2000" dirty="0">
              <a:latin typeface="Gill Sans MT" panose="020B0502020104020203" pitchFamily="34" charset="0"/>
            </a:endParaRPr>
          </a:p>
        </p:txBody>
      </p:sp>
      <p:pic>
        <p:nvPicPr>
          <p:cNvPr id="20" name="图片 19">
            <a:extLst>
              <a:ext uri="{FF2B5EF4-FFF2-40B4-BE49-F238E27FC236}">
                <a16:creationId xmlns:a16="http://schemas.microsoft.com/office/drawing/2014/main" id="{87F394E4-AE74-8A4A-AF2F-141DA2F8E9E1}"/>
              </a:ext>
            </a:extLst>
          </p:cNvPr>
          <p:cNvPicPr>
            <a:picLocks noChangeAspect="1"/>
          </p:cNvPicPr>
          <p:nvPr/>
        </p:nvPicPr>
        <p:blipFill>
          <a:blip r:embed="rId4"/>
          <a:stretch>
            <a:fillRect/>
          </a:stretch>
        </p:blipFill>
        <p:spPr>
          <a:xfrm>
            <a:off x="6673085" y="1767979"/>
            <a:ext cx="4648200" cy="3810000"/>
          </a:xfrm>
          <a:prstGeom prst="rect">
            <a:avLst/>
          </a:prstGeom>
        </p:spPr>
      </p:pic>
      <p:pic>
        <p:nvPicPr>
          <p:cNvPr id="6" name="图片 5">
            <a:extLst>
              <a:ext uri="{FF2B5EF4-FFF2-40B4-BE49-F238E27FC236}">
                <a16:creationId xmlns:a16="http://schemas.microsoft.com/office/drawing/2014/main" id="{BB7ED022-1BA3-FE45-A700-F895F00383D3}"/>
              </a:ext>
            </a:extLst>
          </p:cNvPr>
          <p:cNvPicPr>
            <a:picLocks noChangeAspect="1"/>
          </p:cNvPicPr>
          <p:nvPr/>
        </p:nvPicPr>
        <p:blipFill>
          <a:blip r:embed="rId5"/>
          <a:stretch>
            <a:fillRect/>
          </a:stretch>
        </p:blipFill>
        <p:spPr>
          <a:xfrm>
            <a:off x="1502336" y="2529979"/>
            <a:ext cx="3987800" cy="2286000"/>
          </a:xfrm>
          <a:prstGeom prst="rect">
            <a:avLst/>
          </a:prstGeom>
        </p:spPr>
      </p:pic>
    </p:spTree>
    <p:custDataLst>
      <p:tags r:id="rId1"/>
    </p:custDataLst>
    <p:extLst>
      <p:ext uri="{BB962C8B-B14F-4D97-AF65-F5344CB8AC3E}">
        <p14:creationId xmlns:p14="http://schemas.microsoft.com/office/powerpoint/2010/main" val="248305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2821276-A6E8-4D43-92F9-2234C955F60D}"/>
              </a:ext>
            </a:extLst>
          </p:cNvPr>
          <p:cNvPicPr>
            <a:picLocks noChangeAspect="1"/>
          </p:cNvPicPr>
          <p:nvPr/>
        </p:nvPicPr>
        <p:blipFill>
          <a:blip r:embed="rId4"/>
          <a:stretch>
            <a:fillRect/>
          </a:stretch>
        </p:blipFill>
        <p:spPr>
          <a:xfrm>
            <a:off x="1498024" y="1529565"/>
            <a:ext cx="9486900" cy="4318000"/>
          </a:xfrm>
          <a:prstGeom prst="rect">
            <a:avLst/>
          </a:prstGeom>
        </p:spPr>
      </p:pic>
      <p:sp>
        <p:nvSpPr>
          <p:cNvPr id="2" name="标题 1">
            <a:extLst>
              <a:ext uri="{FF2B5EF4-FFF2-40B4-BE49-F238E27FC236}">
                <a16:creationId xmlns:a16="http://schemas.microsoft.com/office/drawing/2014/main" id="{129A7369-AC38-EF4B-BB00-6D748E95C3A1}"/>
              </a:ext>
            </a:extLst>
          </p:cNvPr>
          <p:cNvSpPr>
            <a:spLocks noGrp="1"/>
          </p:cNvSpPr>
          <p:nvPr>
            <p:ph type="title"/>
          </p:nvPr>
        </p:nvSpPr>
        <p:spPr/>
        <p:txBody>
          <a:bodyPr/>
          <a:lstStyle/>
          <a:p>
            <a:r>
              <a:rPr kumimoji="1" lang="en-US" altLang="zh-CN" dirty="0"/>
              <a:t>Building Function-Level Graphs</a:t>
            </a:r>
            <a:endParaRPr kumimoji="1" lang="zh-CN" altLang="en-US" dirty="0"/>
          </a:p>
        </p:txBody>
      </p:sp>
      <p:sp>
        <p:nvSpPr>
          <p:cNvPr id="4" name="灯片编号占位符 3">
            <a:extLst>
              <a:ext uri="{FF2B5EF4-FFF2-40B4-BE49-F238E27FC236}">
                <a16:creationId xmlns:a16="http://schemas.microsoft.com/office/drawing/2014/main" id="{F6C8B680-809E-3048-8F67-3ED112DFB104}"/>
              </a:ext>
            </a:extLst>
          </p:cNvPr>
          <p:cNvSpPr>
            <a:spLocks noGrp="1"/>
          </p:cNvSpPr>
          <p:nvPr>
            <p:ph type="sldNum" sz="quarter" idx="12"/>
          </p:nvPr>
        </p:nvSpPr>
        <p:spPr/>
        <p:txBody>
          <a:bodyPr/>
          <a:lstStyle/>
          <a:p>
            <a:fld id="{C53D9380-AD50-0C4E-BD20-74B8F0FD34CE}" type="slidenum">
              <a:rPr kumimoji="1" lang="zh-CN" altLang="en-US" smtClean="0"/>
              <a:t>34</a:t>
            </a:fld>
            <a:endParaRPr kumimoji="1" lang="zh-CN" altLang="en-US"/>
          </a:p>
        </p:txBody>
      </p:sp>
      <p:sp>
        <p:nvSpPr>
          <p:cNvPr id="7" name="虚尾箭头 6">
            <a:extLst>
              <a:ext uri="{FF2B5EF4-FFF2-40B4-BE49-F238E27FC236}">
                <a16:creationId xmlns:a16="http://schemas.microsoft.com/office/drawing/2014/main" id="{D5189E79-B26A-3043-B140-80889259018F}"/>
              </a:ext>
            </a:extLst>
          </p:cNvPr>
          <p:cNvSpPr/>
          <p:nvPr/>
        </p:nvSpPr>
        <p:spPr>
          <a:xfrm>
            <a:off x="5809827" y="3548418"/>
            <a:ext cx="586853" cy="58685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
        <p:nvSpPr>
          <p:cNvPr id="8" name="椭圆 7">
            <a:extLst>
              <a:ext uri="{FF2B5EF4-FFF2-40B4-BE49-F238E27FC236}">
                <a16:creationId xmlns:a16="http://schemas.microsoft.com/office/drawing/2014/main" id="{6436C19C-EFB2-C841-8ECC-B3CAFE489D0C}"/>
              </a:ext>
            </a:extLst>
          </p:cNvPr>
          <p:cNvSpPr/>
          <p:nvPr/>
        </p:nvSpPr>
        <p:spPr>
          <a:xfrm>
            <a:off x="6819517" y="3049271"/>
            <a:ext cx="4057521" cy="169232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a:latin typeface="Helvetica" pitchFamily="2" charset="0"/>
              <a:ea typeface="Arial Hebrew" charset="-79"/>
              <a:cs typeface="Arial Hebrew" charset="-79"/>
            </a:endParaRPr>
          </a:p>
        </p:txBody>
      </p:sp>
    </p:spTree>
    <p:custDataLst>
      <p:tags r:id="rId1"/>
    </p:custDataLst>
    <p:extLst>
      <p:ext uri="{BB962C8B-B14F-4D97-AF65-F5344CB8AC3E}">
        <p14:creationId xmlns:p14="http://schemas.microsoft.com/office/powerpoint/2010/main" val="2668705756"/>
      </p:ext>
    </p:extLst>
  </p:cSld>
  <p:clrMapOvr>
    <a:masterClrMapping/>
  </p:clrMapOvr>
  <mc:AlternateContent xmlns:mc="http://schemas.openxmlformats.org/markup-compatibility/2006" xmlns:p14="http://schemas.microsoft.com/office/powerpoint/2010/main">
    <mc:Choice Requires="p14">
      <p:transition spd="slow" p14:dur="2000" advTm="19277"/>
    </mc:Choice>
    <mc:Fallback xmlns="">
      <p:transition spd="slow" advTm="1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9A7369-AC38-EF4B-BB00-6D748E95C3A1}"/>
              </a:ext>
            </a:extLst>
          </p:cNvPr>
          <p:cNvSpPr>
            <a:spLocks noGrp="1"/>
          </p:cNvSpPr>
          <p:nvPr>
            <p:ph type="title"/>
          </p:nvPr>
        </p:nvSpPr>
        <p:spPr/>
        <p:txBody>
          <a:bodyPr/>
          <a:lstStyle/>
          <a:p>
            <a:r>
              <a:rPr kumimoji="1" lang="en-US" altLang="zh-CN" dirty="0"/>
              <a:t>Building Function-Level Graphs</a:t>
            </a:r>
            <a:endParaRPr kumimoji="1" lang="zh-CN" altLang="en-US" dirty="0"/>
          </a:p>
        </p:txBody>
      </p:sp>
      <p:sp>
        <p:nvSpPr>
          <p:cNvPr id="4" name="灯片编号占位符 3">
            <a:extLst>
              <a:ext uri="{FF2B5EF4-FFF2-40B4-BE49-F238E27FC236}">
                <a16:creationId xmlns:a16="http://schemas.microsoft.com/office/drawing/2014/main" id="{F6C8B680-809E-3048-8F67-3ED112DFB104}"/>
              </a:ext>
            </a:extLst>
          </p:cNvPr>
          <p:cNvSpPr>
            <a:spLocks noGrp="1"/>
          </p:cNvSpPr>
          <p:nvPr>
            <p:ph type="sldNum" sz="quarter" idx="12"/>
          </p:nvPr>
        </p:nvSpPr>
        <p:spPr/>
        <p:txBody>
          <a:bodyPr/>
          <a:lstStyle/>
          <a:p>
            <a:fld id="{C53D9380-AD50-0C4E-BD20-74B8F0FD34CE}" type="slidenum">
              <a:rPr kumimoji="1" lang="zh-CN" altLang="en-US" smtClean="0"/>
              <a:t>35</a:t>
            </a:fld>
            <a:endParaRPr kumimoji="1" lang="zh-CN" altLang="en-US"/>
          </a:p>
        </p:txBody>
      </p:sp>
      <p:grpSp>
        <p:nvGrpSpPr>
          <p:cNvPr id="9" name="组 1">
            <a:extLst>
              <a:ext uri="{FF2B5EF4-FFF2-40B4-BE49-F238E27FC236}">
                <a16:creationId xmlns:a16="http://schemas.microsoft.com/office/drawing/2014/main" id="{97FC67D1-D580-A74B-8EF4-6F15C842647D}"/>
              </a:ext>
            </a:extLst>
          </p:cNvPr>
          <p:cNvGrpSpPr/>
          <p:nvPr/>
        </p:nvGrpSpPr>
        <p:grpSpPr>
          <a:xfrm>
            <a:off x="1322935" y="2722434"/>
            <a:ext cx="4178051" cy="1500634"/>
            <a:chOff x="5853130" y="1389523"/>
            <a:chExt cx="4178051" cy="1500634"/>
          </a:xfrm>
        </p:grpSpPr>
        <p:grpSp>
          <p:nvGrpSpPr>
            <p:cNvPr id="10" name="组 11">
              <a:extLst>
                <a:ext uri="{FF2B5EF4-FFF2-40B4-BE49-F238E27FC236}">
                  <a16:creationId xmlns:a16="http://schemas.microsoft.com/office/drawing/2014/main" id="{8C38A1A1-A8C5-7A4B-9517-33F319AE946D}"/>
                </a:ext>
              </a:extLst>
            </p:cNvPr>
            <p:cNvGrpSpPr/>
            <p:nvPr/>
          </p:nvGrpSpPr>
          <p:grpSpPr>
            <a:xfrm>
              <a:off x="5853130" y="1389523"/>
              <a:ext cx="2915310" cy="1500634"/>
              <a:chOff x="6887780" y="1389522"/>
              <a:chExt cx="3367635" cy="1733463"/>
            </a:xfrm>
          </p:grpSpPr>
          <p:sp>
            <p:nvSpPr>
              <p:cNvPr id="13" name="椭圆 12">
                <a:extLst>
                  <a:ext uri="{FF2B5EF4-FFF2-40B4-BE49-F238E27FC236}">
                    <a16:creationId xmlns:a16="http://schemas.microsoft.com/office/drawing/2014/main" id="{66F33D39-6265-5947-B1F0-5299C43BFECB}"/>
                  </a:ext>
                </a:extLst>
              </p:cNvPr>
              <p:cNvSpPr/>
              <p:nvPr/>
            </p:nvSpPr>
            <p:spPr>
              <a:xfrm>
                <a:off x="8420661" y="2516267"/>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200" dirty="0">
                    <a:solidFill>
                      <a:schemeClr val="bg1"/>
                    </a:solidFill>
                    <a:latin typeface="Helvetica" pitchFamily="2" charset="0"/>
                    <a:ea typeface="Arial Hebrew" charset="-79"/>
                    <a:cs typeface="Arial Hebrew" charset="-79"/>
                  </a:rPr>
                  <a:t>B</a:t>
                </a:r>
                <a:endParaRPr kumimoji="1" lang="zh-CN" altLang="en-US" sz="2200" dirty="0">
                  <a:solidFill>
                    <a:schemeClr val="bg1"/>
                  </a:solidFill>
                  <a:latin typeface="Helvetica" pitchFamily="2" charset="0"/>
                  <a:ea typeface="Arial Hebrew" charset="-79"/>
                  <a:cs typeface="Arial Hebrew" charset="-79"/>
                </a:endParaRPr>
              </a:p>
            </p:txBody>
          </p:sp>
          <p:sp>
            <p:nvSpPr>
              <p:cNvPr id="14" name="椭圆 13">
                <a:extLst>
                  <a:ext uri="{FF2B5EF4-FFF2-40B4-BE49-F238E27FC236}">
                    <a16:creationId xmlns:a16="http://schemas.microsoft.com/office/drawing/2014/main" id="{752730C7-4BEB-A247-B7AF-DFDCFBE1C373}"/>
                  </a:ext>
                </a:extLst>
              </p:cNvPr>
              <p:cNvSpPr/>
              <p:nvPr/>
            </p:nvSpPr>
            <p:spPr>
              <a:xfrm>
                <a:off x="6887780" y="1389522"/>
                <a:ext cx="3367635"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dirty="0" err="1">
                    <a:solidFill>
                      <a:schemeClr val="accent1"/>
                    </a:solidFill>
                    <a:latin typeface="Helvetica" pitchFamily="2" charset="0"/>
                    <a:ea typeface="Arial Hebrew" charset="-79"/>
                    <a:cs typeface="Arial Hebrew" charset="-79"/>
                  </a:rPr>
                  <a:t>memcpy</a:t>
                </a:r>
                <a:r>
                  <a:rPr kumimoji="1" lang="en-US" altLang="zh-CN" sz="2200" dirty="0">
                    <a:solidFill>
                      <a:schemeClr val="accent1"/>
                    </a:solidFill>
                    <a:latin typeface="Helvetica" pitchFamily="2" charset="0"/>
                    <a:ea typeface="Arial Hebrew" charset="-79"/>
                    <a:cs typeface="Arial Hebrew" charset="-79"/>
                  </a:rPr>
                  <a:t>(</a:t>
                </a:r>
                <a:r>
                  <a:rPr kumimoji="1" lang="is-IS" altLang="zh-CN" sz="2200" dirty="0">
                    <a:solidFill>
                      <a:schemeClr val="accent1"/>
                    </a:solidFill>
                    <a:latin typeface="Helvetica" pitchFamily="2" charset="0"/>
                    <a:ea typeface="Arial Hebrew" charset="-79"/>
                    <a:cs typeface="Arial Hebrew" charset="-79"/>
                  </a:rPr>
                  <a:t>…, </a:t>
                </a:r>
                <a:r>
                  <a:rPr kumimoji="1" lang="en-US" altLang="zh-CN" sz="2200" dirty="0">
                    <a:solidFill>
                      <a:schemeClr val="accent1"/>
                    </a:solidFill>
                    <a:latin typeface="Helvetica" pitchFamily="2" charset="0"/>
                    <a:ea typeface="Arial Hebrew" charset="-79"/>
                    <a:cs typeface="Arial Hebrew" charset="-79"/>
                  </a:rPr>
                  <a:t>*q)</a:t>
                </a:r>
                <a:endParaRPr kumimoji="1" lang="zh-CN" altLang="en-US" sz="2200" dirty="0">
                  <a:solidFill>
                    <a:schemeClr val="accent1"/>
                  </a:solidFill>
                  <a:latin typeface="Helvetica" pitchFamily="2" charset="0"/>
                  <a:ea typeface="Arial Hebrew" charset="-79"/>
                  <a:cs typeface="Arial Hebrew" charset="-79"/>
                </a:endParaRPr>
              </a:p>
            </p:txBody>
          </p:sp>
          <p:cxnSp>
            <p:nvCxnSpPr>
              <p:cNvPr id="15" name="直线箭头连接符 14">
                <a:extLst>
                  <a:ext uri="{FF2B5EF4-FFF2-40B4-BE49-F238E27FC236}">
                    <a16:creationId xmlns:a16="http://schemas.microsoft.com/office/drawing/2014/main" id="{05DCDD5E-BB74-3B41-A66F-900F86839045}"/>
                  </a:ext>
                </a:extLst>
              </p:cNvPr>
              <p:cNvCxnSpPr/>
              <p:nvPr/>
            </p:nvCxnSpPr>
            <p:spPr>
              <a:xfrm flipH="1" flipV="1">
                <a:off x="8718159" y="1996240"/>
                <a:ext cx="5861" cy="520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78B70A51-74C1-8840-AAE0-ACB0BB29E745}"/>
                  </a:ext>
                </a:extLst>
              </p:cNvPr>
              <p:cNvSpPr/>
              <p:nvPr/>
            </p:nvSpPr>
            <p:spPr>
              <a:xfrm>
                <a:off x="6887780" y="2509888"/>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200" dirty="0">
                    <a:solidFill>
                      <a:schemeClr val="bg1"/>
                    </a:solidFill>
                    <a:latin typeface="Helvetica" pitchFamily="2" charset="0"/>
                    <a:ea typeface="Arial Hebrew" charset="-79"/>
                    <a:cs typeface="Arial Hebrew" charset="-79"/>
                  </a:rPr>
                  <a:t>A</a:t>
                </a:r>
                <a:endParaRPr kumimoji="1" lang="zh-CN" altLang="en-US" sz="2200" dirty="0">
                  <a:solidFill>
                    <a:schemeClr val="bg1"/>
                  </a:solidFill>
                  <a:latin typeface="Helvetica" pitchFamily="2" charset="0"/>
                  <a:ea typeface="Arial Hebrew" charset="-79"/>
                  <a:cs typeface="Arial Hebrew" charset="-79"/>
                </a:endParaRPr>
              </a:p>
            </p:txBody>
          </p:sp>
        </p:grpSp>
        <p:sp>
          <p:nvSpPr>
            <p:cNvPr id="11" name="椭圆 10">
              <a:extLst>
                <a:ext uri="{FF2B5EF4-FFF2-40B4-BE49-F238E27FC236}">
                  <a16:creationId xmlns:a16="http://schemas.microsoft.com/office/drawing/2014/main" id="{E2146306-6F00-4E40-A067-2B8786764BDA}"/>
                </a:ext>
              </a:extLst>
            </p:cNvPr>
            <p:cNvSpPr/>
            <p:nvPr/>
          </p:nvSpPr>
          <p:spPr>
            <a:xfrm>
              <a:off x="9356494" y="1403253"/>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dirty="0">
                  <a:solidFill>
                    <a:schemeClr val="accent1"/>
                  </a:solidFill>
                  <a:latin typeface="Helvetica" pitchFamily="2" charset="0"/>
                  <a:ea typeface="Arial Hebrew" charset="-79"/>
                  <a:cs typeface="Arial Hebrew" charset="-79"/>
                </a:rPr>
                <a:t>q</a:t>
              </a:r>
              <a:endParaRPr kumimoji="1" lang="zh-CN" altLang="en-US" sz="2200" dirty="0">
                <a:solidFill>
                  <a:schemeClr val="accent1"/>
                </a:solidFill>
                <a:latin typeface="Helvetica" pitchFamily="2" charset="0"/>
                <a:ea typeface="Arial Hebrew" charset="-79"/>
                <a:cs typeface="Arial Hebrew" charset="-79"/>
              </a:endParaRPr>
            </a:p>
          </p:txBody>
        </p:sp>
        <p:cxnSp>
          <p:nvCxnSpPr>
            <p:cNvPr id="12" name="直线箭头连接符 11">
              <a:extLst>
                <a:ext uri="{FF2B5EF4-FFF2-40B4-BE49-F238E27FC236}">
                  <a16:creationId xmlns:a16="http://schemas.microsoft.com/office/drawing/2014/main" id="{9012C471-E45B-1B4A-BC50-E3022B1AB287}"/>
                </a:ext>
              </a:extLst>
            </p:cNvPr>
            <p:cNvCxnSpPr/>
            <p:nvPr/>
          </p:nvCxnSpPr>
          <p:spPr>
            <a:xfrm flipH="1">
              <a:off x="8768440" y="1648299"/>
              <a:ext cx="588054" cy="3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265E08C5-DF35-4D4B-844F-B9F2B37CE426}"/>
              </a:ext>
            </a:extLst>
          </p:cNvPr>
          <p:cNvPicPr>
            <a:picLocks noChangeAspect="1"/>
          </p:cNvPicPr>
          <p:nvPr/>
        </p:nvPicPr>
        <p:blipFill>
          <a:blip r:embed="rId3"/>
          <a:stretch>
            <a:fillRect/>
          </a:stretch>
        </p:blipFill>
        <p:spPr>
          <a:xfrm>
            <a:off x="6972556" y="1518164"/>
            <a:ext cx="4013200" cy="4318000"/>
          </a:xfrm>
          <a:prstGeom prst="rect">
            <a:avLst/>
          </a:prstGeom>
        </p:spPr>
      </p:pic>
    </p:spTree>
    <p:extLst>
      <p:ext uri="{BB962C8B-B14F-4D97-AF65-F5344CB8AC3E}">
        <p14:creationId xmlns:p14="http://schemas.microsoft.com/office/powerpoint/2010/main" val="807161265"/>
      </p:ext>
    </p:extLst>
  </p:cSld>
  <p:clrMapOvr>
    <a:masterClrMapping/>
  </p:clrMapOvr>
  <mc:AlternateContent xmlns:mc="http://schemas.openxmlformats.org/markup-compatibility/2006" xmlns:p14="http://schemas.microsoft.com/office/powerpoint/2010/main">
    <mc:Choice Requires="p14">
      <p:transition spd="slow" p14:dur="2000" advTm="12891"/>
    </mc:Choice>
    <mc:Fallback xmlns="">
      <p:transition spd="slow" advTm="12891"/>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7E49980-CC28-434D-AC13-CE39D105C89A}"/>
              </a:ext>
            </a:extLst>
          </p:cNvPr>
          <p:cNvPicPr>
            <a:picLocks noChangeAspect="1"/>
          </p:cNvPicPr>
          <p:nvPr/>
        </p:nvPicPr>
        <p:blipFill>
          <a:blip r:embed="rId4"/>
          <a:stretch>
            <a:fillRect/>
          </a:stretch>
        </p:blipFill>
        <p:spPr>
          <a:xfrm>
            <a:off x="6972556" y="1518164"/>
            <a:ext cx="4013200" cy="4318000"/>
          </a:xfrm>
          <a:prstGeom prst="rect">
            <a:avLst/>
          </a:prstGeom>
        </p:spPr>
      </p:pic>
      <p:sp>
        <p:nvSpPr>
          <p:cNvPr id="2" name="标题 1">
            <a:extLst>
              <a:ext uri="{FF2B5EF4-FFF2-40B4-BE49-F238E27FC236}">
                <a16:creationId xmlns:a16="http://schemas.microsoft.com/office/drawing/2014/main" id="{129A7369-AC38-EF4B-BB00-6D748E95C3A1}"/>
              </a:ext>
            </a:extLst>
          </p:cNvPr>
          <p:cNvSpPr>
            <a:spLocks noGrp="1"/>
          </p:cNvSpPr>
          <p:nvPr>
            <p:ph type="title"/>
          </p:nvPr>
        </p:nvSpPr>
        <p:spPr/>
        <p:txBody>
          <a:bodyPr/>
          <a:lstStyle/>
          <a:p>
            <a:r>
              <a:rPr kumimoji="1" lang="en-US" altLang="zh-CN" dirty="0"/>
              <a:t>Value Flow Problem to Check</a:t>
            </a:r>
            <a:endParaRPr kumimoji="1" lang="zh-CN" altLang="en-US" dirty="0"/>
          </a:p>
        </p:txBody>
      </p:sp>
      <p:sp>
        <p:nvSpPr>
          <p:cNvPr id="4" name="灯片编号占位符 3">
            <a:extLst>
              <a:ext uri="{FF2B5EF4-FFF2-40B4-BE49-F238E27FC236}">
                <a16:creationId xmlns:a16="http://schemas.microsoft.com/office/drawing/2014/main" id="{F6C8B680-809E-3048-8F67-3ED112DFB104}"/>
              </a:ext>
            </a:extLst>
          </p:cNvPr>
          <p:cNvSpPr>
            <a:spLocks noGrp="1"/>
          </p:cNvSpPr>
          <p:nvPr>
            <p:ph type="sldNum" sz="quarter" idx="12"/>
          </p:nvPr>
        </p:nvSpPr>
        <p:spPr/>
        <p:txBody>
          <a:bodyPr/>
          <a:lstStyle/>
          <a:p>
            <a:fld id="{C53D9380-AD50-0C4E-BD20-74B8F0FD34CE}" type="slidenum">
              <a:rPr kumimoji="1" lang="zh-CN" altLang="en-US" smtClean="0"/>
              <a:t>36</a:t>
            </a:fld>
            <a:endParaRPr kumimoji="1" lang="zh-CN" altLang="en-US"/>
          </a:p>
        </p:txBody>
      </p:sp>
      <p:grpSp>
        <p:nvGrpSpPr>
          <p:cNvPr id="17" name="组 22">
            <a:extLst>
              <a:ext uri="{FF2B5EF4-FFF2-40B4-BE49-F238E27FC236}">
                <a16:creationId xmlns:a16="http://schemas.microsoft.com/office/drawing/2014/main" id="{D39A9107-608E-454F-A470-98A43412BD3E}"/>
              </a:ext>
            </a:extLst>
          </p:cNvPr>
          <p:cNvGrpSpPr/>
          <p:nvPr/>
        </p:nvGrpSpPr>
        <p:grpSpPr>
          <a:xfrm>
            <a:off x="1684870" y="3164043"/>
            <a:ext cx="8829675" cy="357187"/>
            <a:chOff x="1414463" y="2957513"/>
            <a:chExt cx="8829675" cy="357187"/>
          </a:xfrm>
        </p:grpSpPr>
        <p:cxnSp>
          <p:nvCxnSpPr>
            <p:cNvPr id="18" name="直线连接符 17">
              <a:extLst>
                <a:ext uri="{FF2B5EF4-FFF2-40B4-BE49-F238E27FC236}">
                  <a16:creationId xmlns:a16="http://schemas.microsoft.com/office/drawing/2014/main" id="{229E941A-2415-EC4F-8B45-026F6D25BDD1}"/>
                </a:ext>
              </a:extLst>
            </p:cNvPr>
            <p:cNvCxnSpPr/>
            <p:nvPr/>
          </p:nvCxnSpPr>
          <p:spPr>
            <a:xfrm>
              <a:off x="1414463" y="3314700"/>
              <a:ext cx="35004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782DBB17-CDA0-8F40-852D-9163A3BD96FD}"/>
                </a:ext>
              </a:extLst>
            </p:cNvPr>
            <p:cNvCxnSpPr/>
            <p:nvPr/>
          </p:nvCxnSpPr>
          <p:spPr>
            <a:xfrm flipV="1">
              <a:off x="4914900" y="2957514"/>
              <a:ext cx="871538" cy="357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F8B3292-616D-5249-A73A-E6AA31810F83}"/>
                </a:ext>
              </a:extLst>
            </p:cNvPr>
            <p:cNvCxnSpPr/>
            <p:nvPr/>
          </p:nvCxnSpPr>
          <p:spPr>
            <a:xfrm flipV="1">
              <a:off x="5786438" y="2957513"/>
              <a:ext cx="4457700"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31606B91-A037-D744-A266-872BDFD4D15A}"/>
              </a:ext>
            </a:extLst>
          </p:cNvPr>
          <p:cNvSpPr txBox="1"/>
          <p:nvPr/>
        </p:nvSpPr>
        <p:spPr>
          <a:xfrm>
            <a:off x="888553" y="3110868"/>
            <a:ext cx="4296754" cy="400110"/>
          </a:xfrm>
          <a:prstGeom prst="rect">
            <a:avLst/>
          </a:prstGeom>
          <a:noFill/>
        </p:spPr>
        <p:txBody>
          <a:bodyPr wrap="none" rtlCol="0">
            <a:spAutoFit/>
          </a:bodyPr>
          <a:lstStyle/>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Get a user-input integer, stored in *q</a:t>
            </a:r>
            <a:endPar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grpSp>
        <p:nvGrpSpPr>
          <p:cNvPr id="22" name="组 24">
            <a:extLst>
              <a:ext uri="{FF2B5EF4-FFF2-40B4-BE49-F238E27FC236}">
                <a16:creationId xmlns:a16="http://schemas.microsoft.com/office/drawing/2014/main" id="{6CFC8BB8-7365-B742-B39C-4696B97BE223}"/>
              </a:ext>
            </a:extLst>
          </p:cNvPr>
          <p:cNvGrpSpPr/>
          <p:nvPr/>
        </p:nvGrpSpPr>
        <p:grpSpPr>
          <a:xfrm>
            <a:off x="1684870" y="3677164"/>
            <a:ext cx="8829675" cy="357187"/>
            <a:chOff x="1414463" y="2957513"/>
            <a:chExt cx="8829675" cy="357187"/>
          </a:xfrm>
        </p:grpSpPr>
        <p:cxnSp>
          <p:nvCxnSpPr>
            <p:cNvPr id="23" name="直线连接符 22">
              <a:extLst>
                <a:ext uri="{FF2B5EF4-FFF2-40B4-BE49-F238E27FC236}">
                  <a16:creationId xmlns:a16="http://schemas.microsoft.com/office/drawing/2014/main" id="{5CC0EC20-48CF-F54C-9782-CACA5AB23438}"/>
                </a:ext>
              </a:extLst>
            </p:cNvPr>
            <p:cNvCxnSpPr/>
            <p:nvPr/>
          </p:nvCxnSpPr>
          <p:spPr>
            <a:xfrm>
              <a:off x="1414463" y="3314700"/>
              <a:ext cx="35004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BBD984FE-A8D2-6E4F-B8E7-D684684BC7B6}"/>
                </a:ext>
              </a:extLst>
            </p:cNvPr>
            <p:cNvCxnSpPr/>
            <p:nvPr/>
          </p:nvCxnSpPr>
          <p:spPr>
            <a:xfrm flipV="1">
              <a:off x="4914900" y="2957514"/>
              <a:ext cx="871538" cy="357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4AA56054-9655-4146-A808-B4DB0BD2B158}"/>
                </a:ext>
              </a:extLst>
            </p:cNvPr>
            <p:cNvCxnSpPr/>
            <p:nvPr/>
          </p:nvCxnSpPr>
          <p:spPr>
            <a:xfrm flipV="1">
              <a:off x="5786438" y="2957513"/>
              <a:ext cx="4457700"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1CEDA7B2-69B9-0848-AB75-C8E2718D85E9}"/>
              </a:ext>
            </a:extLst>
          </p:cNvPr>
          <p:cNvSpPr txBox="1"/>
          <p:nvPr/>
        </p:nvSpPr>
        <p:spPr>
          <a:xfrm>
            <a:off x="2095615" y="3625262"/>
            <a:ext cx="3089692" cy="400110"/>
          </a:xfrm>
          <a:prstGeom prst="rect">
            <a:avLst/>
          </a:prstGeom>
          <a:noFill/>
        </p:spPr>
        <p:txBody>
          <a:bodyPr wrap="none" rtlCol="0">
            <a:spAutoFit/>
          </a:bodyPr>
          <a:lstStyle/>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A is the user-input integer</a:t>
            </a:r>
            <a:endPar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grpSp>
        <p:nvGrpSpPr>
          <p:cNvPr id="27" name="组 29">
            <a:extLst>
              <a:ext uri="{FF2B5EF4-FFF2-40B4-BE49-F238E27FC236}">
                <a16:creationId xmlns:a16="http://schemas.microsoft.com/office/drawing/2014/main" id="{20E94C73-7735-564C-9B3A-27972F4DC4F1}"/>
              </a:ext>
            </a:extLst>
          </p:cNvPr>
          <p:cNvGrpSpPr/>
          <p:nvPr/>
        </p:nvGrpSpPr>
        <p:grpSpPr>
          <a:xfrm>
            <a:off x="1684870" y="5171846"/>
            <a:ext cx="8829675" cy="357187"/>
            <a:chOff x="1414463" y="2957513"/>
            <a:chExt cx="8829675" cy="357187"/>
          </a:xfrm>
        </p:grpSpPr>
        <p:cxnSp>
          <p:nvCxnSpPr>
            <p:cNvPr id="28" name="直线连接符 27">
              <a:extLst>
                <a:ext uri="{FF2B5EF4-FFF2-40B4-BE49-F238E27FC236}">
                  <a16:creationId xmlns:a16="http://schemas.microsoft.com/office/drawing/2014/main" id="{C360F20B-9E64-8645-9F9D-2FA6483324AF}"/>
                </a:ext>
              </a:extLst>
            </p:cNvPr>
            <p:cNvCxnSpPr/>
            <p:nvPr/>
          </p:nvCxnSpPr>
          <p:spPr>
            <a:xfrm>
              <a:off x="1414463" y="3314700"/>
              <a:ext cx="350043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657EB961-456C-1C44-BACE-D9A1852C961D}"/>
                </a:ext>
              </a:extLst>
            </p:cNvPr>
            <p:cNvCxnSpPr/>
            <p:nvPr/>
          </p:nvCxnSpPr>
          <p:spPr>
            <a:xfrm flipV="1">
              <a:off x="4914900" y="2957514"/>
              <a:ext cx="871538" cy="357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A82755CD-DAAA-7B4B-B09A-AE0EF322BEFA}"/>
                </a:ext>
              </a:extLst>
            </p:cNvPr>
            <p:cNvCxnSpPr/>
            <p:nvPr/>
          </p:nvCxnSpPr>
          <p:spPr>
            <a:xfrm flipV="1">
              <a:off x="5786438" y="2957513"/>
              <a:ext cx="4457700" cy="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AC5757AD-A330-D54A-B71F-77BF2783A06D}"/>
              </a:ext>
            </a:extLst>
          </p:cNvPr>
          <p:cNvSpPr txBox="1"/>
          <p:nvPr/>
        </p:nvSpPr>
        <p:spPr>
          <a:xfrm>
            <a:off x="483656" y="5120456"/>
            <a:ext cx="4878580" cy="400110"/>
          </a:xfrm>
          <a:prstGeom prst="rect">
            <a:avLst/>
          </a:prstGeom>
          <a:noFill/>
        </p:spPr>
        <p:txBody>
          <a:bodyPr wrap="none" rtlCol="0">
            <a:spAutoFit/>
          </a:bodyPr>
          <a:lstStyle/>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The user input may cause buffer overflow</a:t>
            </a:r>
            <a:endPar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32" name="闪电形 31">
            <a:extLst>
              <a:ext uri="{FF2B5EF4-FFF2-40B4-BE49-F238E27FC236}">
                <a16:creationId xmlns:a16="http://schemas.microsoft.com/office/drawing/2014/main" id="{4B8F9629-6013-3F4C-93AC-6C3E59CB3FA9}"/>
              </a:ext>
            </a:extLst>
          </p:cNvPr>
          <p:cNvSpPr/>
          <p:nvPr/>
        </p:nvSpPr>
        <p:spPr>
          <a:xfrm>
            <a:off x="633404" y="4828101"/>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a typeface="Arial Hebrew" charset="-79"/>
              <a:cs typeface="Arial Hebrew" charset="-79"/>
            </a:endParaRPr>
          </a:p>
        </p:txBody>
      </p:sp>
      <p:sp>
        <p:nvSpPr>
          <p:cNvPr id="33" name="文本框 32">
            <a:extLst>
              <a:ext uri="{FF2B5EF4-FFF2-40B4-BE49-F238E27FC236}">
                <a16:creationId xmlns:a16="http://schemas.microsoft.com/office/drawing/2014/main" id="{92744646-958D-B64F-8606-5BA7A4AA6A1D}"/>
              </a:ext>
            </a:extLst>
          </p:cNvPr>
          <p:cNvSpPr txBox="1"/>
          <p:nvPr/>
        </p:nvSpPr>
        <p:spPr>
          <a:xfrm>
            <a:off x="317538" y="4487698"/>
            <a:ext cx="641522" cy="400110"/>
          </a:xfrm>
          <a:prstGeom prst="rect">
            <a:avLst/>
          </a:prstGeom>
          <a:noFill/>
        </p:spPr>
        <p:txBody>
          <a:bodyPr wrap="none" rtlCol="0">
            <a:spAutoFit/>
          </a:bodyPr>
          <a:lstStyle/>
          <a:p>
            <a:r>
              <a:rPr kumimoji="1" lang="en-US" altLang="zh-CN"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sink</a:t>
            </a:r>
            <a:endParaRPr kumimoji="1" lang="zh-CN" altLang="en-US"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
        <p:nvSpPr>
          <p:cNvPr id="34" name="闪电形 33">
            <a:extLst>
              <a:ext uri="{FF2B5EF4-FFF2-40B4-BE49-F238E27FC236}">
                <a16:creationId xmlns:a16="http://schemas.microsoft.com/office/drawing/2014/main" id="{5E083EF1-93ED-1C42-A0B6-FF553A3828B5}"/>
              </a:ext>
            </a:extLst>
          </p:cNvPr>
          <p:cNvSpPr/>
          <p:nvPr/>
        </p:nvSpPr>
        <p:spPr>
          <a:xfrm>
            <a:off x="1498603" y="3899212"/>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a typeface="Arial Hebrew" charset="-79"/>
              <a:cs typeface="Arial Hebrew" charset="-79"/>
            </a:endParaRPr>
          </a:p>
        </p:txBody>
      </p:sp>
      <p:sp>
        <p:nvSpPr>
          <p:cNvPr id="35" name="文本框 34">
            <a:extLst>
              <a:ext uri="{FF2B5EF4-FFF2-40B4-BE49-F238E27FC236}">
                <a16:creationId xmlns:a16="http://schemas.microsoft.com/office/drawing/2014/main" id="{41601B37-964C-BE40-B21B-848F0407EFDA}"/>
              </a:ext>
            </a:extLst>
          </p:cNvPr>
          <p:cNvSpPr txBox="1"/>
          <p:nvPr/>
        </p:nvSpPr>
        <p:spPr>
          <a:xfrm>
            <a:off x="1182737" y="3558809"/>
            <a:ext cx="954107" cy="400110"/>
          </a:xfrm>
          <a:prstGeom prst="rect">
            <a:avLst/>
          </a:prstGeom>
          <a:noFill/>
        </p:spPr>
        <p:txBody>
          <a:bodyPr wrap="none" rtlCol="0">
            <a:spAutoFit/>
          </a:bodyPr>
          <a:lstStyle/>
          <a:p>
            <a:r>
              <a:rPr kumimoji="1" lang="en-US" altLang="zh-CN"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source</a:t>
            </a:r>
            <a:endParaRPr kumimoji="1" lang="zh-CN" altLang="en-US"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Tree>
    <p:custDataLst>
      <p:tags r:id="rId1"/>
    </p:custDataLst>
    <p:extLst>
      <p:ext uri="{BB962C8B-B14F-4D97-AF65-F5344CB8AC3E}">
        <p14:creationId xmlns:p14="http://schemas.microsoft.com/office/powerpoint/2010/main" val="1018456180"/>
      </p:ext>
    </p:extLst>
  </p:cSld>
  <p:clrMapOvr>
    <a:masterClrMapping/>
  </p:clrMapOvr>
  <mc:AlternateContent xmlns:mc="http://schemas.openxmlformats.org/markup-compatibility/2006" xmlns:p14="http://schemas.microsoft.com/office/powerpoint/2010/main">
    <mc:Choice Requires="p14">
      <p:transition spd="slow" p14:dur="2000" advTm="45647"/>
    </mc:Choice>
    <mc:Fallback xmlns="">
      <p:transition spd="slow" advTm="456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31" grpId="0"/>
      <p:bldP spid="32" grpId="0" animBg="1"/>
      <p:bldP spid="33" grpId="0"/>
      <p:bldP spid="34" grpId="0" animBg="1"/>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8CA08A-49B3-5848-B5BB-046F399DAB9A}"/>
              </a:ext>
            </a:extLst>
          </p:cNvPr>
          <p:cNvPicPr>
            <a:picLocks noChangeAspect="1"/>
          </p:cNvPicPr>
          <p:nvPr/>
        </p:nvPicPr>
        <p:blipFill>
          <a:blip r:embed="rId4"/>
          <a:stretch>
            <a:fillRect/>
          </a:stretch>
        </p:blipFill>
        <p:spPr>
          <a:xfrm>
            <a:off x="1259911" y="584945"/>
            <a:ext cx="9994900" cy="5867400"/>
          </a:xfrm>
          <a:prstGeom prst="rect">
            <a:avLst/>
          </a:prstGeom>
        </p:spPr>
      </p:pic>
      <p:sp>
        <p:nvSpPr>
          <p:cNvPr id="4" name="灯片编号占位符 3">
            <a:extLst>
              <a:ext uri="{FF2B5EF4-FFF2-40B4-BE49-F238E27FC236}">
                <a16:creationId xmlns:a16="http://schemas.microsoft.com/office/drawing/2014/main" id="{B0B43EFE-DEF4-6D4C-8367-E2751DD0594C}"/>
              </a:ext>
            </a:extLst>
          </p:cNvPr>
          <p:cNvSpPr>
            <a:spLocks noGrp="1"/>
          </p:cNvSpPr>
          <p:nvPr>
            <p:ph type="sldNum" sz="quarter" idx="12"/>
          </p:nvPr>
        </p:nvSpPr>
        <p:spPr/>
        <p:txBody>
          <a:bodyPr/>
          <a:lstStyle/>
          <a:p>
            <a:fld id="{C53D9380-AD50-0C4E-BD20-74B8F0FD34CE}" type="slidenum">
              <a:rPr kumimoji="1" lang="zh-CN" altLang="en-US" smtClean="0"/>
              <a:t>37</a:t>
            </a:fld>
            <a:endParaRPr kumimoji="1" lang="zh-CN" altLang="en-US"/>
          </a:p>
        </p:txBody>
      </p:sp>
      <p:grpSp>
        <p:nvGrpSpPr>
          <p:cNvPr id="7" name="组 99">
            <a:extLst>
              <a:ext uri="{FF2B5EF4-FFF2-40B4-BE49-F238E27FC236}">
                <a16:creationId xmlns:a16="http://schemas.microsoft.com/office/drawing/2014/main" id="{4D0D84FD-3334-FD46-9AE8-ECB1C555A0F1}"/>
              </a:ext>
            </a:extLst>
          </p:cNvPr>
          <p:cNvGrpSpPr/>
          <p:nvPr/>
        </p:nvGrpSpPr>
        <p:grpSpPr>
          <a:xfrm>
            <a:off x="6489089" y="4009542"/>
            <a:ext cx="1566687" cy="2176175"/>
            <a:chOff x="7172736" y="4007407"/>
            <a:chExt cx="1939514" cy="2694041"/>
          </a:xfrm>
        </p:grpSpPr>
        <p:sp>
          <p:nvSpPr>
            <p:cNvPr id="8" name="椭圆 7">
              <a:extLst>
                <a:ext uri="{FF2B5EF4-FFF2-40B4-BE49-F238E27FC236}">
                  <a16:creationId xmlns:a16="http://schemas.microsoft.com/office/drawing/2014/main" id="{BEDD6CBD-E4E8-7E42-BA61-8A9FF12363B3}"/>
                </a:ext>
              </a:extLst>
            </p:cNvPr>
            <p:cNvSpPr/>
            <p:nvPr/>
          </p:nvSpPr>
          <p:spPr>
            <a:xfrm>
              <a:off x="7172736" y="5068001"/>
              <a:ext cx="835243"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Helvetica" pitchFamily="2" charset="0"/>
                  <a:ea typeface="Arial Hebrew" charset="-79"/>
                  <a:cs typeface="Arial Hebrew" charset="-79"/>
                </a:rPr>
                <a:t>v</a:t>
              </a:r>
              <a:endParaRPr kumimoji="1" lang="zh-CN" altLang="en-US" sz="2000" dirty="0">
                <a:solidFill>
                  <a:schemeClr val="accent1"/>
                </a:solidFill>
                <a:latin typeface="Helvetica" pitchFamily="2" charset="0"/>
                <a:ea typeface="Arial Hebrew" charset="-79"/>
                <a:cs typeface="Arial Hebrew" charset="-79"/>
              </a:endParaRPr>
            </a:p>
          </p:txBody>
        </p:sp>
        <p:sp>
          <p:nvSpPr>
            <p:cNvPr id="9" name="椭圆 8">
              <a:extLst>
                <a:ext uri="{FF2B5EF4-FFF2-40B4-BE49-F238E27FC236}">
                  <a16:creationId xmlns:a16="http://schemas.microsoft.com/office/drawing/2014/main" id="{AF58A50C-A376-0849-9599-88B46F2EE2E2}"/>
                </a:ext>
              </a:extLst>
            </p:cNvPr>
            <p:cNvSpPr/>
            <p:nvPr/>
          </p:nvSpPr>
          <p:spPr>
            <a:xfrm>
              <a:off x="7292095" y="6094730"/>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Helvetica" pitchFamily="2" charset="0"/>
                  <a:ea typeface="Arial Hebrew" charset="-79"/>
                  <a:cs typeface="Arial Hebrew" charset="-79"/>
                </a:rPr>
                <a:t>X</a:t>
              </a:r>
              <a:endParaRPr kumimoji="1" lang="zh-CN" altLang="en-US" sz="2000" dirty="0">
                <a:solidFill>
                  <a:schemeClr val="bg1"/>
                </a:solidFill>
                <a:latin typeface="Helvetica" pitchFamily="2" charset="0"/>
                <a:ea typeface="Arial Hebrew" charset="-79"/>
                <a:cs typeface="Arial Hebrew" charset="-79"/>
              </a:endParaRPr>
            </a:p>
          </p:txBody>
        </p:sp>
        <p:cxnSp>
          <p:nvCxnSpPr>
            <p:cNvPr id="10" name="直线箭头连接符 9">
              <a:extLst>
                <a:ext uri="{FF2B5EF4-FFF2-40B4-BE49-F238E27FC236}">
                  <a16:creationId xmlns:a16="http://schemas.microsoft.com/office/drawing/2014/main" id="{383DCDF8-5EF7-FC4C-A568-9D525346062F}"/>
                </a:ext>
              </a:extLst>
            </p:cNvPr>
            <p:cNvCxnSpPr>
              <a:cxnSpLocks/>
              <a:stCxn id="8" idx="4"/>
              <a:endCxn id="9" idx="0"/>
            </p:cNvCxnSpPr>
            <p:nvPr/>
          </p:nvCxnSpPr>
          <p:spPr>
            <a:xfrm>
              <a:off x="7590358" y="5674720"/>
              <a:ext cx="5095" cy="420010"/>
            </a:xfrm>
            <a:prstGeom prst="straightConnector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8A53B9E1-A9AE-7E49-A9F1-40FA1096138B}"/>
                </a:ext>
              </a:extLst>
            </p:cNvPr>
            <p:cNvSpPr/>
            <p:nvPr/>
          </p:nvSpPr>
          <p:spPr>
            <a:xfrm>
              <a:off x="8291025" y="5034137"/>
              <a:ext cx="821225"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Helvetica" pitchFamily="2" charset="0"/>
                  <a:ea typeface="Arial Hebrew" charset="-79"/>
                  <a:cs typeface="Arial Hebrew" charset="-79"/>
                </a:rPr>
                <a:t>2</a:t>
              </a:r>
              <a:endParaRPr kumimoji="1" lang="zh-CN" altLang="en-US" sz="2000" dirty="0">
                <a:solidFill>
                  <a:schemeClr val="accent1"/>
                </a:solidFill>
                <a:latin typeface="Helvetica" pitchFamily="2" charset="0"/>
                <a:ea typeface="Arial Hebrew" charset="-79"/>
                <a:cs typeface="Arial Hebrew" charset="-79"/>
              </a:endParaRPr>
            </a:p>
          </p:txBody>
        </p:sp>
        <p:sp>
          <p:nvSpPr>
            <p:cNvPr id="12" name="椭圆 11">
              <a:extLst>
                <a:ext uri="{FF2B5EF4-FFF2-40B4-BE49-F238E27FC236}">
                  <a16:creationId xmlns:a16="http://schemas.microsoft.com/office/drawing/2014/main" id="{111ED85C-B26D-B641-B7A7-320F94FCB3F6}"/>
                </a:ext>
              </a:extLst>
            </p:cNvPr>
            <p:cNvSpPr/>
            <p:nvPr/>
          </p:nvSpPr>
          <p:spPr>
            <a:xfrm>
              <a:off x="7898813" y="4007407"/>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Helvetica" pitchFamily="2" charset="0"/>
                  <a:ea typeface="Arial Hebrew" charset="-79"/>
                  <a:cs typeface="Arial Hebrew" charset="-79"/>
                </a:rPr>
                <a:t>Y</a:t>
              </a:r>
              <a:endParaRPr kumimoji="1" lang="zh-CN" altLang="en-US" sz="2000" dirty="0">
                <a:solidFill>
                  <a:schemeClr val="bg1"/>
                </a:solidFill>
                <a:latin typeface="Helvetica" pitchFamily="2" charset="0"/>
                <a:ea typeface="Arial Hebrew" charset="-79"/>
                <a:cs typeface="Arial Hebrew" charset="-79"/>
              </a:endParaRPr>
            </a:p>
          </p:txBody>
        </p:sp>
        <p:cxnSp>
          <p:nvCxnSpPr>
            <p:cNvPr id="13" name="直线箭头连接符 12">
              <a:extLst>
                <a:ext uri="{FF2B5EF4-FFF2-40B4-BE49-F238E27FC236}">
                  <a16:creationId xmlns:a16="http://schemas.microsoft.com/office/drawing/2014/main" id="{975DB786-E71A-6347-B620-24821C7046E0}"/>
                </a:ext>
              </a:extLst>
            </p:cNvPr>
            <p:cNvCxnSpPr>
              <a:cxnSpLocks/>
              <a:stCxn id="8" idx="0"/>
              <a:endCxn id="12" idx="3"/>
            </p:cNvCxnSpPr>
            <p:nvPr/>
          </p:nvCxnSpPr>
          <p:spPr>
            <a:xfrm flipV="1">
              <a:off x="7590358" y="4525274"/>
              <a:ext cx="397306" cy="542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708C32F9-14E1-0142-9561-5E02FB3238AA}"/>
                </a:ext>
              </a:extLst>
            </p:cNvPr>
            <p:cNvCxnSpPr/>
            <p:nvPr/>
          </p:nvCxnSpPr>
          <p:spPr>
            <a:xfrm flipH="1" flipV="1">
              <a:off x="8416680" y="4525274"/>
              <a:ext cx="284956" cy="508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 name="组 107">
            <a:extLst>
              <a:ext uri="{FF2B5EF4-FFF2-40B4-BE49-F238E27FC236}">
                <a16:creationId xmlns:a16="http://schemas.microsoft.com/office/drawing/2014/main" id="{226FD813-F4EA-9940-BE15-BBD420455BA6}"/>
              </a:ext>
            </a:extLst>
          </p:cNvPr>
          <p:cNvGrpSpPr/>
          <p:nvPr/>
        </p:nvGrpSpPr>
        <p:grpSpPr>
          <a:xfrm>
            <a:off x="5783356" y="1151385"/>
            <a:ext cx="2855351" cy="1500634"/>
            <a:chOff x="6887780" y="1389522"/>
            <a:chExt cx="3298372" cy="1733463"/>
          </a:xfrm>
        </p:grpSpPr>
        <p:sp>
          <p:nvSpPr>
            <p:cNvPr id="16" name="椭圆 15">
              <a:extLst>
                <a:ext uri="{FF2B5EF4-FFF2-40B4-BE49-F238E27FC236}">
                  <a16:creationId xmlns:a16="http://schemas.microsoft.com/office/drawing/2014/main" id="{BCEB118D-8A81-B644-AE3F-83248A4F3285}"/>
                </a:ext>
              </a:extLst>
            </p:cNvPr>
            <p:cNvSpPr/>
            <p:nvPr/>
          </p:nvSpPr>
          <p:spPr>
            <a:xfrm>
              <a:off x="8351398" y="2516267"/>
              <a:ext cx="606717"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Helvetica" pitchFamily="2" charset="0"/>
                  <a:ea typeface="Arial Hebrew" charset="-79"/>
                  <a:cs typeface="Arial Hebrew" charset="-79"/>
                </a:rPr>
                <a:t>B</a:t>
              </a:r>
              <a:endParaRPr kumimoji="1" lang="zh-CN" altLang="en-US" sz="2000" dirty="0">
                <a:solidFill>
                  <a:schemeClr val="bg1"/>
                </a:solidFill>
                <a:latin typeface="Helvetica" pitchFamily="2" charset="0"/>
                <a:ea typeface="Arial Hebrew" charset="-79"/>
                <a:cs typeface="Arial Hebrew" charset="-79"/>
              </a:endParaRPr>
            </a:p>
          </p:txBody>
        </p:sp>
        <p:sp>
          <p:nvSpPr>
            <p:cNvPr id="17" name="椭圆 16">
              <a:extLst>
                <a:ext uri="{FF2B5EF4-FFF2-40B4-BE49-F238E27FC236}">
                  <a16:creationId xmlns:a16="http://schemas.microsoft.com/office/drawing/2014/main" id="{9EE8F504-B8BB-CB41-A23C-ABDC08260EDB}"/>
                </a:ext>
              </a:extLst>
            </p:cNvPr>
            <p:cNvSpPr/>
            <p:nvPr/>
          </p:nvSpPr>
          <p:spPr>
            <a:xfrm>
              <a:off x="7111640" y="1389522"/>
              <a:ext cx="3074512" cy="60671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err="1">
                  <a:solidFill>
                    <a:schemeClr val="accent1"/>
                  </a:solidFill>
                  <a:latin typeface="Helvetica" pitchFamily="2" charset="0"/>
                  <a:ea typeface="Arial Hebrew" charset="-79"/>
                  <a:cs typeface="Arial Hebrew" charset="-79"/>
                </a:rPr>
                <a:t>memcpy</a:t>
              </a:r>
              <a:r>
                <a:rPr kumimoji="1" lang="en-US" altLang="zh-CN" sz="2000" dirty="0">
                  <a:solidFill>
                    <a:schemeClr val="accent1"/>
                  </a:solidFill>
                  <a:latin typeface="Helvetica" pitchFamily="2" charset="0"/>
                  <a:ea typeface="Arial Hebrew" charset="-79"/>
                  <a:cs typeface="Arial Hebrew" charset="-79"/>
                </a:rPr>
                <a:t>(</a:t>
              </a:r>
              <a:r>
                <a:rPr kumimoji="1" lang="is-IS" altLang="zh-CN" sz="2000" dirty="0">
                  <a:solidFill>
                    <a:schemeClr val="accent1"/>
                  </a:solidFill>
                  <a:latin typeface="Helvetica" pitchFamily="2" charset="0"/>
                  <a:ea typeface="Arial Hebrew" charset="-79"/>
                  <a:cs typeface="Arial Hebrew" charset="-79"/>
                </a:rPr>
                <a:t>…, </a:t>
              </a:r>
              <a:r>
                <a:rPr kumimoji="1" lang="en-US" altLang="zh-CN" sz="2000" dirty="0">
                  <a:solidFill>
                    <a:schemeClr val="accent1"/>
                  </a:solidFill>
                  <a:latin typeface="Helvetica" pitchFamily="2" charset="0"/>
                  <a:ea typeface="Arial Hebrew" charset="-79"/>
                  <a:cs typeface="Arial Hebrew" charset="-79"/>
                </a:rPr>
                <a:t>*q)</a:t>
              </a:r>
              <a:endParaRPr kumimoji="1" lang="zh-CN" altLang="en-US" sz="2000" dirty="0">
                <a:solidFill>
                  <a:schemeClr val="accent1"/>
                </a:solidFill>
                <a:latin typeface="Helvetica" pitchFamily="2" charset="0"/>
                <a:ea typeface="Arial Hebrew" charset="-79"/>
                <a:cs typeface="Arial Hebrew" charset="-79"/>
              </a:endParaRPr>
            </a:p>
          </p:txBody>
        </p:sp>
        <p:cxnSp>
          <p:nvCxnSpPr>
            <p:cNvPr id="18" name="直线箭头连接符 17">
              <a:extLst>
                <a:ext uri="{FF2B5EF4-FFF2-40B4-BE49-F238E27FC236}">
                  <a16:creationId xmlns:a16="http://schemas.microsoft.com/office/drawing/2014/main" id="{F0A2182A-B7F9-864A-8059-4B6AC81FBF4D}"/>
                </a:ext>
              </a:extLst>
            </p:cNvPr>
            <p:cNvCxnSpPr>
              <a:cxnSpLocks/>
              <a:stCxn id="16" idx="0"/>
              <a:endCxn id="17" idx="4"/>
            </p:cNvCxnSpPr>
            <p:nvPr/>
          </p:nvCxnSpPr>
          <p:spPr>
            <a:xfrm flipH="1" flipV="1">
              <a:off x="8648896" y="1996240"/>
              <a:ext cx="5860" cy="5200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E58C07D8-674D-0D4C-83AF-EED1EA947E5F}"/>
                </a:ext>
              </a:extLst>
            </p:cNvPr>
            <p:cNvSpPr/>
            <p:nvPr/>
          </p:nvSpPr>
          <p:spPr>
            <a:xfrm>
              <a:off x="6887780" y="2509888"/>
              <a:ext cx="606718" cy="606718"/>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sz="2000" dirty="0">
                  <a:solidFill>
                    <a:schemeClr val="bg1"/>
                  </a:solidFill>
                  <a:latin typeface="Helvetica" pitchFamily="2" charset="0"/>
                  <a:ea typeface="Arial Hebrew" charset="-79"/>
                  <a:cs typeface="Arial Hebrew" charset="-79"/>
                </a:rPr>
                <a:t>A</a:t>
              </a:r>
              <a:endParaRPr kumimoji="1" lang="zh-CN" altLang="en-US" sz="2000" dirty="0">
                <a:solidFill>
                  <a:schemeClr val="bg1"/>
                </a:solidFill>
                <a:latin typeface="Helvetica" pitchFamily="2" charset="0"/>
                <a:ea typeface="Arial Hebrew" charset="-79"/>
                <a:cs typeface="Arial Hebrew" charset="-79"/>
              </a:endParaRPr>
            </a:p>
          </p:txBody>
        </p:sp>
      </p:grpSp>
      <p:sp>
        <p:nvSpPr>
          <p:cNvPr id="20" name="椭圆 19">
            <a:extLst>
              <a:ext uri="{FF2B5EF4-FFF2-40B4-BE49-F238E27FC236}">
                <a16:creationId xmlns:a16="http://schemas.microsoft.com/office/drawing/2014/main" id="{F3D108A8-719C-F345-9A83-10112269850B}"/>
              </a:ext>
            </a:extLst>
          </p:cNvPr>
          <p:cNvSpPr/>
          <p:nvPr/>
        </p:nvSpPr>
        <p:spPr>
          <a:xfrm>
            <a:off x="9286719" y="1165115"/>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Helvetica" pitchFamily="2" charset="0"/>
                <a:ea typeface="Arial Hebrew" charset="-79"/>
                <a:cs typeface="Arial Hebrew" charset="-79"/>
              </a:rPr>
              <a:t>q</a:t>
            </a:r>
            <a:endParaRPr kumimoji="1" lang="zh-CN" altLang="en-US" sz="2000" dirty="0">
              <a:solidFill>
                <a:schemeClr val="accent1"/>
              </a:solidFill>
              <a:latin typeface="Helvetica" pitchFamily="2" charset="0"/>
              <a:ea typeface="Arial Hebrew" charset="-79"/>
              <a:cs typeface="Arial Hebrew" charset="-79"/>
            </a:endParaRPr>
          </a:p>
        </p:txBody>
      </p:sp>
      <p:sp>
        <p:nvSpPr>
          <p:cNvPr id="21" name="椭圆 20">
            <a:extLst>
              <a:ext uri="{FF2B5EF4-FFF2-40B4-BE49-F238E27FC236}">
                <a16:creationId xmlns:a16="http://schemas.microsoft.com/office/drawing/2014/main" id="{0479D57F-2CE5-E046-A511-D1EBF906FDDF}"/>
              </a:ext>
            </a:extLst>
          </p:cNvPr>
          <p:cNvSpPr/>
          <p:nvPr/>
        </p:nvSpPr>
        <p:spPr>
          <a:xfrm>
            <a:off x="9286719" y="4002029"/>
            <a:ext cx="674687" cy="49009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Helvetica" pitchFamily="2" charset="0"/>
                <a:ea typeface="Arial Hebrew" charset="-79"/>
                <a:cs typeface="Arial Hebrew" charset="-79"/>
              </a:rPr>
              <a:t>p</a:t>
            </a:r>
            <a:endParaRPr kumimoji="1" lang="zh-CN" altLang="en-US" sz="2000" dirty="0">
              <a:solidFill>
                <a:schemeClr val="accent1"/>
              </a:solidFill>
              <a:latin typeface="Helvetica" pitchFamily="2" charset="0"/>
              <a:ea typeface="Arial Hebrew" charset="-79"/>
              <a:cs typeface="Arial Hebrew" charset="-79"/>
            </a:endParaRPr>
          </a:p>
        </p:txBody>
      </p:sp>
      <p:sp>
        <p:nvSpPr>
          <p:cNvPr id="22" name="椭圆 21">
            <a:extLst>
              <a:ext uri="{FF2B5EF4-FFF2-40B4-BE49-F238E27FC236}">
                <a16:creationId xmlns:a16="http://schemas.microsoft.com/office/drawing/2014/main" id="{4BCC0D39-5559-BE45-951B-9A26C2C8CF8D}"/>
              </a:ext>
            </a:extLst>
          </p:cNvPr>
          <p:cNvSpPr/>
          <p:nvPr/>
        </p:nvSpPr>
        <p:spPr>
          <a:xfrm>
            <a:off x="8790001" y="5634054"/>
            <a:ext cx="1668122" cy="525227"/>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solidFill>
                <a:latin typeface="Helvetica" pitchFamily="2" charset="0"/>
                <a:ea typeface="Arial Hebrew" charset="-79"/>
                <a:cs typeface="Arial Hebrew" charset="-79"/>
              </a:rPr>
              <a:t>*p = 2</a:t>
            </a:r>
            <a:endParaRPr kumimoji="1" lang="zh-CN" altLang="en-US" sz="2000" dirty="0">
              <a:solidFill>
                <a:schemeClr val="accent1"/>
              </a:solidFill>
              <a:latin typeface="Helvetica" pitchFamily="2" charset="0"/>
              <a:ea typeface="Arial Hebrew" charset="-79"/>
              <a:cs typeface="Arial Hebrew" charset="-79"/>
            </a:endParaRPr>
          </a:p>
        </p:txBody>
      </p:sp>
      <p:cxnSp>
        <p:nvCxnSpPr>
          <p:cNvPr id="23" name="直线箭头连接符 22">
            <a:extLst>
              <a:ext uri="{FF2B5EF4-FFF2-40B4-BE49-F238E27FC236}">
                <a16:creationId xmlns:a16="http://schemas.microsoft.com/office/drawing/2014/main" id="{1D738946-7D34-9D44-BD34-1B1111F1AA66}"/>
              </a:ext>
            </a:extLst>
          </p:cNvPr>
          <p:cNvCxnSpPr>
            <a:cxnSpLocks/>
            <a:endCxn id="17" idx="6"/>
          </p:cNvCxnSpPr>
          <p:nvPr/>
        </p:nvCxnSpPr>
        <p:spPr>
          <a:xfrm flipH="1">
            <a:off x="8638707" y="1413999"/>
            <a:ext cx="64801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D80747DE-C194-E34F-968B-2F2588CD5DF5}"/>
              </a:ext>
            </a:extLst>
          </p:cNvPr>
          <p:cNvCxnSpPr/>
          <p:nvPr/>
        </p:nvCxnSpPr>
        <p:spPr>
          <a:xfrm flipH="1">
            <a:off x="9624062" y="4492120"/>
            <a:ext cx="1" cy="11419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DFA9A540-653F-5245-9A0A-FD5EBD345E31}"/>
              </a:ext>
            </a:extLst>
          </p:cNvPr>
          <p:cNvCxnSpPr>
            <a:cxnSpLocks/>
            <a:stCxn id="16" idx="4"/>
            <a:endCxn id="12" idx="0"/>
          </p:cNvCxnSpPr>
          <p:nvPr/>
        </p:nvCxnSpPr>
        <p:spPr>
          <a:xfrm>
            <a:off x="7313000" y="2652019"/>
            <a:ext cx="7639" cy="1357523"/>
          </a:xfrm>
          <a:prstGeom prst="straightConnector1">
            <a:avLst/>
          </a:prstGeom>
          <a:ln w="50800">
            <a:solidFill>
              <a:srgbClr val="0432F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09C7E83F-50B5-9545-8765-0B3BEDA5B44F}"/>
              </a:ext>
            </a:extLst>
          </p:cNvPr>
          <p:cNvCxnSpPr>
            <a:cxnSpLocks/>
            <a:stCxn id="19" idx="4"/>
            <a:endCxn id="9" idx="2"/>
          </p:cNvCxnSpPr>
          <p:nvPr/>
        </p:nvCxnSpPr>
        <p:spPr>
          <a:xfrm rot="16200000" flipH="1">
            <a:off x="4668650" y="4023817"/>
            <a:ext cx="3294175" cy="539534"/>
          </a:xfrm>
          <a:prstGeom prst="bentConnector2">
            <a:avLst/>
          </a:prstGeom>
          <a:ln w="508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5E792517-D296-124C-ABB5-2A210E9BA9CC}"/>
              </a:ext>
            </a:extLst>
          </p:cNvPr>
          <p:cNvCxnSpPr>
            <a:stCxn id="21" idx="0"/>
          </p:cNvCxnSpPr>
          <p:nvPr/>
        </p:nvCxnSpPr>
        <p:spPr>
          <a:xfrm flipV="1">
            <a:off x="9624063" y="1676613"/>
            <a:ext cx="0" cy="2325416"/>
          </a:xfrm>
          <a:prstGeom prst="straightConnector1">
            <a:avLst/>
          </a:prstGeom>
          <a:ln w="50800">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62351229-0588-1C4B-B279-C08BAD619E1A}"/>
              </a:ext>
            </a:extLst>
          </p:cNvPr>
          <p:cNvSpPr txBox="1"/>
          <p:nvPr/>
        </p:nvSpPr>
        <p:spPr>
          <a:xfrm>
            <a:off x="10061962" y="2383883"/>
            <a:ext cx="1181734" cy="707886"/>
          </a:xfrm>
          <a:prstGeom prst="rect">
            <a:avLst/>
          </a:prstGeom>
          <a:noFill/>
        </p:spPr>
        <p:txBody>
          <a:bodyPr wrap="none" rtlCol="0">
            <a:spAutoFit/>
          </a:bodyPr>
          <a:lstStyle/>
          <a:p>
            <a:pPr algn="dist"/>
            <a:r>
              <a:rPr kumimoji="1" lang="en-US" altLang="zh-CN"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no need </a:t>
            </a:r>
          </a:p>
          <a:p>
            <a:pPr algn="dist"/>
            <a:r>
              <a:rPr kumimoji="1" lang="en-US" altLang="zh-CN"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to build!</a:t>
            </a:r>
            <a:endParaRPr kumimoji="1" lang="zh-CN" altLang="en-US"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
        <p:nvSpPr>
          <p:cNvPr id="29" name="右箭头 28">
            <a:extLst>
              <a:ext uri="{FF2B5EF4-FFF2-40B4-BE49-F238E27FC236}">
                <a16:creationId xmlns:a16="http://schemas.microsoft.com/office/drawing/2014/main" id="{D3D7132B-1C0A-6943-AD54-E707A8DD61B2}"/>
              </a:ext>
            </a:extLst>
          </p:cNvPr>
          <p:cNvSpPr/>
          <p:nvPr/>
        </p:nvSpPr>
        <p:spPr>
          <a:xfrm rot="10800000">
            <a:off x="9745462" y="2630164"/>
            <a:ext cx="277473" cy="2504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a typeface="Arial Hebrew" charset="-79"/>
              <a:cs typeface="Arial Hebrew" charset="-79"/>
            </a:endParaRPr>
          </a:p>
        </p:txBody>
      </p:sp>
      <p:sp>
        <p:nvSpPr>
          <p:cNvPr id="30" name="闪电形 29">
            <a:extLst>
              <a:ext uri="{FF2B5EF4-FFF2-40B4-BE49-F238E27FC236}">
                <a16:creationId xmlns:a16="http://schemas.microsoft.com/office/drawing/2014/main" id="{0A025978-C618-AE4A-ABD5-BFDF40CA2AF4}"/>
              </a:ext>
            </a:extLst>
          </p:cNvPr>
          <p:cNvSpPr/>
          <p:nvPr/>
        </p:nvSpPr>
        <p:spPr>
          <a:xfrm>
            <a:off x="5373763" y="1933562"/>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a typeface="Arial Hebrew" charset="-79"/>
              <a:cs typeface="Arial Hebrew" charset="-79"/>
            </a:endParaRPr>
          </a:p>
        </p:txBody>
      </p:sp>
      <p:sp>
        <p:nvSpPr>
          <p:cNvPr id="31" name="文本框 30">
            <a:extLst>
              <a:ext uri="{FF2B5EF4-FFF2-40B4-BE49-F238E27FC236}">
                <a16:creationId xmlns:a16="http://schemas.microsoft.com/office/drawing/2014/main" id="{7597D34C-69D8-7D4F-AF38-71C72935F66F}"/>
              </a:ext>
            </a:extLst>
          </p:cNvPr>
          <p:cNvSpPr txBox="1"/>
          <p:nvPr/>
        </p:nvSpPr>
        <p:spPr>
          <a:xfrm>
            <a:off x="5057897" y="1593159"/>
            <a:ext cx="954107" cy="400110"/>
          </a:xfrm>
          <a:prstGeom prst="rect">
            <a:avLst/>
          </a:prstGeom>
          <a:noFill/>
        </p:spPr>
        <p:txBody>
          <a:bodyPr wrap="none" rtlCol="0">
            <a:spAutoFit/>
          </a:bodyPr>
          <a:lstStyle/>
          <a:p>
            <a:r>
              <a:rPr kumimoji="1" lang="en-US" altLang="zh-CN"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source</a:t>
            </a:r>
            <a:endParaRPr kumimoji="1" lang="zh-CN" altLang="en-US"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
        <p:nvSpPr>
          <p:cNvPr id="32" name="闪电形 31">
            <a:extLst>
              <a:ext uri="{FF2B5EF4-FFF2-40B4-BE49-F238E27FC236}">
                <a16:creationId xmlns:a16="http://schemas.microsoft.com/office/drawing/2014/main" id="{19BB8B41-C795-3544-BF3D-16B5E5B4650F}"/>
              </a:ext>
            </a:extLst>
          </p:cNvPr>
          <p:cNvSpPr/>
          <p:nvPr/>
        </p:nvSpPr>
        <p:spPr>
          <a:xfrm>
            <a:off x="5622255" y="940430"/>
            <a:ext cx="409592" cy="35099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a typeface="Arial Hebrew" charset="-79"/>
              <a:cs typeface="Arial Hebrew" charset="-79"/>
            </a:endParaRPr>
          </a:p>
        </p:txBody>
      </p:sp>
      <p:sp>
        <p:nvSpPr>
          <p:cNvPr id="33" name="文本框 32">
            <a:extLst>
              <a:ext uri="{FF2B5EF4-FFF2-40B4-BE49-F238E27FC236}">
                <a16:creationId xmlns:a16="http://schemas.microsoft.com/office/drawing/2014/main" id="{C27C387E-F72D-8D41-BEB0-394CD5F4896B}"/>
              </a:ext>
            </a:extLst>
          </p:cNvPr>
          <p:cNvSpPr txBox="1"/>
          <p:nvPr/>
        </p:nvSpPr>
        <p:spPr>
          <a:xfrm>
            <a:off x="5306389" y="600027"/>
            <a:ext cx="641522" cy="400110"/>
          </a:xfrm>
          <a:prstGeom prst="rect">
            <a:avLst/>
          </a:prstGeom>
          <a:noFill/>
        </p:spPr>
        <p:txBody>
          <a:bodyPr wrap="none" rtlCol="0">
            <a:spAutoFit/>
          </a:bodyPr>
          <a:lstStyle/>
          <a:p>
            <a:r>
              <a:rPr kumimoji="1" lang="en-US" altLang="zh-CN"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rPr>
              <a:t>sink</a:t>
            </a:r>
            <a:endParaRPr kumimoji="1" lang="zh-CN" altLang="en-US" sz="2000" dirty="0">
              <a:ln w="0"/>
              <a:solidFill>
                <a:schemeClr val="accent1"/>
              </a:solidFill>
              <a:effectLst>
                <a:outerShdw blurRad="38100" dist="25400" dir="5400000" algn="ctr" rotWithShape="0">
                  <a:srgbClr val="6E747A">
                    <a:alpha val="43000"/>
                  </a:srgbClr>
                </a:outerShdw>
              </a:effectLst>
              <a:latin typeface="Helvetica" pitchFamily="2" charset="0"/>
              <a:ea typeface="Arial Hebrew" charset="-79"/>
              <a:cs typeface="Arial Hebrew" charset="-79"/>
            </a:endParaRPr>
          </a:p>
        </p:txBody>
      </p:sp>
      <p:sp>
        <p:nvSpPr>
          <p:cNvPr id="34" name="任意形状 33">
            <a:extLst>
              <a:ext uri="{FF2B5EF4-FFF2-40B4-BE49-F238E27FC236}">
                <a16:creationId xmlns:a16="http://schemas.microsoft.com/office/drawing/2014/main" id="{F1E17170-3C1D-5B4D-A2C6-4AF436674230}"/>
              </a:ext>
            </a:extLst>
          </p:cNvPr>
          <p:cNvSpPr/>
          <p:nvPr/>
        </p:nvSpPr>
        <p:spPr>
          <a:xfrm>
            <a:off x="874565" y="2355160"/>
            <a:ext cx="944421" cy="3417758"/>
          </a:xfrm>
          <a:custGeom>
            <a:avLst/>
            <a:gdLst>
              <a:gd name="connsiteX0" fmla="*/ 914440 w 944421"/>
              <a:gd name="connsiteY0" fmla="*/ 3417758 h 3417758"/>
              <a:gd name="connsiteX1" fmla="*/ 40 w 944421"/>
              <a:gd name="connsiteY1" fmla="*/ 2308486 h 3417758"/>
              <a:gd name="connsiteX2" fmla="*/ 944421 w 944421"/>
              <a:gd name="connsiteY2" fmla="*/ 0 h 3417758"/>
            </a:gdLst>
            <a:ahLst/>
            <a:cxnLst>
              <a:cxn ang="0">
                <a:pos x="connsiteX0" y="connsiteY0"/>
              </a:cxn>
              <a:cxn ang="0">
                <a:pos x="connsiteX1" y="connsiteY1"/>
              </a:cxn>
              <a:cxn ang="0">
                <a:pos x="connsiteX2" y="connsiteY2"/>
              </a:cxn>
            </a:cxnLst>
            <a:rect l="l" t="t" r="r" b="b"/>
            <a:pathLst>
              <a:path w="944421" h="3417758">
                <a:moveTo>
                  <a:pt x="914440" y="3417758"/>
                </a:moveTo>
                <a:cubicBezTo>
                  <a:pt x="454741" y="3147935"/>
                  <a:pt x="-4957" y="2878112"/>
                  <a:pt x="40" y="2308486"/>
                </a:cubicBezTo>
                <a:cubicBezTo>
                  <a:pt x="5037" y="1738860"/>
                  <a:pt x="944421" y="0"/>
                  <a:pt x="944421" y="0"/>
                </a:cubicBezTo>
              </a:path>
            </a:pathLst>
          </a:custGeom>
          <a:noFill/>
          <a:ln w="50800">
            <a:solidFill>
              <a:srgbClr val="0432FF"/>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ndParaRPr>
          </a:p>
        </p:txBody>
      </p:sp>
      <p:sp>
        <p:nvSpPr>
          <p:cNvPr id="35" name="任意形状 34">
            <a:extLst>
              <a:ext uri="{FF2B5EF4-FFF2-40B4-BE49-F238E27FC236}">
                <a16:creationId xmlns:a16="http://schemas.microsoft.com/office/drawing/2014/main" id="{5E36AE23-00CA-8C4B-9C09-AC28069BC73F}"/>
              </a:ext>
            </a:extLst>
          </p:cNvPr>
          <p:cNvSpPr/>
          <p:nvPr/>
        </p:nvSpPr>
        <p:spPr>
          <a:xfrm>
            <a:off x="3260598" y="2503358"/>
            <a:ext cx="208267" cy="1395790"/>
          </a:xfrm>
          <a:custGeom>
            <a:avLst/>
            <a:gdLst>
              <a:gd name="connsiteX0" fmla="*/ 0 w 240806"/>
              <a:gd name="connsiteY0" fmla="*/ 0 h 1394085"/>
              <a:gd name="connsiteX1" fmla="*/ 239843 w 240806"/>
              <a:gd name="connsiteY1" fmla="*/ 434715 h 1394085"/>
              <a:gd name="connsiteX2" fmla="*/ 89941 w 240806"/>
              <a:gd name="connsiteY2" fmla="*/ 839449 h 1394085"/>
              <a:gd name="connsiteX3" fmla="*/ 239843 w 240806"/>
              <a:gd name="connsiteY3" fmla="*/ 1394085 h 1394085"/>
            </a:gdLst>
            <a:ahLst/>
            <a:cxnLst>
              <a:cxn ang="0">
                <a:pos x="connsiteX0" y="connsiteY0"/>
              </a:cxn>
              <a:cxn ang="0">
                <a:pos x="connsiteX1" y="connsiteY1"/>
              </a:cxn>
              <a:cxn ang="0">
                <a:pos x="connsiteX2" y="connsiteY2"/>
              </a:cxn>
              <a:cxn ang="0">
                <a:pos x="connsiteX3" y="connsiteY3"/>
              </a:cxn>
            </a:cxnLst>
            <a:rect l="l" t="t" r="r" b="b"/>
            <a:pathLst>
              <a:path w="240806" h="1394085">
                <a:moveTo>
                  <a:pt x="0" y="0"/>
                </a:moveTo>
                <a:cubicBezTo>
                  <a:pt x="112426" y="147403"/>
                  <a:pt x="224853" y="294807"/>
                  <a:pt x="239843" y="434715"/>
                </a:cubicBezTo>
                <a:cubicBezTo>
                  <a:pt x="254833" y="574623"/>
                  <a:pt x="89941" y="679554"/>
                  <a:pt x="89941" y="839449"/>
                </a:cubicBezTo>
                <a:cubicBezTo>
                  <a:pt x="89941" y="999344"/>
                  <a:pt x="239843" y="1394085"/>
                  <a:pt x="239843" y="1394085"/>
                </a:cubicBezTo>
              </a:path>
            </a:pathLst>
          </a:custGeom>
          <a:noFill/>
          <a:ln w="50800">
            <a:solidFill>
              <a:schemeClr val="bg1">
                <a:lumMod val="50000"/>
              </a:schemeClr>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ndParaRPr>
          </a:p>
        </p:txBody>
      </p:sp>
      <p:sp>
        <p:nvSpPr>
          <p:cNvPr id="36" name="任意形状 35">
            <a:extLst>
              <a:ext uri="{FF2B5EF4-FFF2-40B4-BE49-F238E27FC236}">
                <a16:creationId xmlns:a16="http://schemas.microsoft.com/office/drawing/2014/main" id="{4CFF018A-53D3-EA41-BE8D-959F421FB891}"/>
              </a:ext>
            </a:extLst>
          </p:cNvPr>
          <p:cNvSpPr/>
          <p:nvPr/>
        </p:nvSpPr>
        <p:spPr>
          <a:xfrm>
            <a:off x="3701280" y="2503357"/>
            <a:ext cx="851798" cy="1395789"/>
          </a:xfrm>
          <a:custGeom>
            <a:avLst/>
            <a:gdLst>
              <a:gd name="connsiteX0" fmla="*/ 0 w 950263"/>
              <a:gd name="connsiteY0" fmla="*/ 0 h 1469036"/>
              <a:gd name="connsiteX1" fmla="*/ 914400 w 950263"/>
              <a:gd name="connsiteY1" fmla="*/ 494676 h 1469036"/>
              <a:gd name="connsiteX2" fmla="*/ 779489 w 950263"/>
              <a:gd name="connsiteY2" fmla="*/ 1469036 h 1469036"/>
            </a:gdLst>
            <a:ahLst/>
            <a:cxnLst>
              <a:cxn ang="0">
                <a:pos x="connsiteX0" y="connsiteY0"/>
              </a:cxn>
              <a:cxn ang="0">
                <a:pos x="connsiteX1" y="connsiteY1"/>
              </a:cxn>
              <a:cxn ang="0">
                <a:pos x="connsiteX2" y="connsiteY2"/>
              </a:cxn>
            </a:cxnLst>
            <a:rect l="l" t="t" r="r" b="b"/>
            <a:pathLst>
              <a:path w="950263" h="1469036">
                <a:moveTo>
                  <a:pt x="0" y="0"/>
                </a:moveTo>
                <a:cubicBezTo>
                  <a:pt x="392242" y="124918"/>
                  <a:pt x="784485" y="249837"/>
                  <a:pt x="914400" y="494676"/>
                </a:cubicBezTo>
                <a:cubicBezTo>
                  <a:pt x="1044315" y="739515"/>
                  <a:pt x="779489" y="1469036"/>
                  <a:pt x="779489" y="1469036"/>
                </a:cubicBezTo>
              </a:path>
            </a:pathLst>
          </a:custGeom>
          <a:noFill/>
          <a:ln w="50800">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latin typeface="Helvetica" pitchFamily="2" charset="0"/>
            </a:endParaRPr>
          </a:p>
        </p:txBody>
      </p:sp>
      <p:sp>
        <p:nvSpPr>
          <p:cNvPr id="2" name="文本框 1">
            <a:extLst>
              <a:ext uri="{FF2B5EF4-FFF2-40B4-BE49-F238E27FC236}">
                <a16:creationId xmlns:a16="http://schemas.microsoft.com/office/drawing/2014/main" id="{73B01A3F-08F7-C74B-A81F-049FA15AAAD4}"/>
              </a:ext>
            </a:extLst>
          </p:cNvPr>
          <p:cNvSpPr txBox="1"/>
          <p:nvPr/>
        </p:nvSpPr>
        <p:spPr>
          <a:xfrm>
            <a:off x="9971011" y="3041668"/>
            <a:ext cx="2132315" cy="523220"/>
          </a:xfrm>
          <a:prstGeom prst="rect">
            <a:avLst/>
          </a:prstGeom>
          <a:noFill/>
        </p:spPr>
        <p:txBody>
          <a:bodyPr wrap="none" rtlCol="0">
            <a:spAutoFit/>
          </a:bodyPr>
          <a:lstStyle/>
          <a:p>
            <a:r>
              <a:rPr kumimoji="1" lang="en-US" altLang="zh-CN" sz="2800" b="1" dirty="0">
                <a:solidFill>
                  <a:srgbClr val="FF0000"/>
                </a:solidFill>
                <a:latin typeface="Helvetica" pitchFamily="2" charset="0"/>
              </a:rPr>
              <a:t>75% ~ 95% </a:t>
            </a:r>
            <a:endParaRPr kumimoji="1" lang="zh-CN" altLang="en-US" sz="2800" b="1" dirty="0">
              <a:solidFill>
                <a:srgbClr val="FF0000"/>
              </a:solidFill>
              <a:latin typeface="Helvetica" pitchFamily="2" charset="0"/>
            </a:endParaRPr>
          </a:p>
        </p:txBody>
      </p:sp>
    </p:spTree>
    <p:custDataLst>
      <p:tags r:id="rId1"/>
    </p:custDataLst>
    <p:extLst>
      <p:ext uri="{BB962C8B-B14F-4D97-AF65-F5344CB8AC3E}">
        <p14:creationId xmlns:p14="http://schemas.microsoft.com/office/powerpoint/2010/main" val="4027736513"/>
      </p:ext>
    </p:extLst>
  </p:cSld>
  <p:clrMapOvr>
    <a:masterClrMapping/>
  </p:clrMapOvr>
  <mc:AlternateContent xmlns:mc="http://schemas.openxmlformats.org/markup-compatibility/2006" xmlns:p14="http://schemas.microsoft.com/office/powerpoint/2010/main">
    <mc:Choice Requires="p14">
      <p:transition spd="slow" p14:dur="2000" advTm="57866"/>
    </mc:Choice>
    <mc:Fallback xmlns="">
      <p:transition spd="slow" advTm="578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animBg="1"/>
      <p:bldP spid="36" grpId="0" animBg="1"/>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1ABA6-AE3F-8E47-8CB9-AED7F0E5560C}"/>
              </a:ext>
            </a:extLst>
          </p:cNvPr>
          <p:cNvSpPr>
            <a:spLocks noGrp="1"/>
          </p:cNvSpPr>
          <p:nvPr>
            <p:ph type="title"/>
          </p:nvPr>
        </p:nvSpPr>
        <p:spPr/>
        <p:txBody>
          <a:bodyPr/>
          <a:lstStyle/>
          <a:p>
            <a:r>
              <a:rPr kumimoji="1" lang="en-US" altLang="zh-CN" dirty="0"/>
              <a:t>Evaluation</a:t>
            </a:r>
            <a:endParaRPr kumimoji="1" lang="zh-CN" altLang="en-US" dirty="0"/>
          </a:p>
        </p:txBody>
      </p:sp>
      <p:sp>
        <p:nvSpPr>
          <p:cNvPr id="4" name="灯片编号占位符 3">
            <a:extLst>
              <a:ext uri="{FF2B5EF4-FFF2-40B4-BE49-F238E27FC236}">
                <a16:creationId xmlns:a16="http://schemas.microsoft.com/office/drawing/2014/main" id="{D7578A7A-9616-9248-9B9C-6F731AD3723C}"/>
              </a:ext>
            </a:extLst>
          </p:cNvPr>
          <p:cNvSpPr>
            <a:spLocks noGrp="1"/>
          </p:cNvSpPr>
          <p:nvPr>
            <p:ph type="sldNum" sz="quarter" idx="12"/>
          </p:nvPr>
        </p:nvSpPr>
        <p:spPr/>
        <p:txBody>
          <a:bodyPr/>
          <a:lstStyle/>
          <a:p>
            <a:fld id="{C53D9380-AD50-0C4E-BD20-74B8F0FD34CE}" type="slidenum">
              <a:rPr kumimoji="1" lang="zh-CN" altLang="en-US" smtClean="0"/>
              <a:t>38</a:t>
            </a:fld>
            <a:endParaRPr kumimoji="1" lang="zh-CN" altLang="en-US"/>
          </a:p>
        </p:txBody>
      </p:sp>
      <p:pic>
        <p:nvPicPr>
          <p:cNvPr id="5" name="图片 4">
            <a:extLst>
              <a:ext uri="{FF2B5EF4-FFF2-40B4-BE49-F238E27FC236}">
                <a16:creationId xmlns:a16="http://schemas.microsoft.com/office/drawing/2014/main" id="{4D43B26A-5F92-6E48-BD72-A39C4E0BFB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4797" y="2781111"/>
            <a:ext cx="2851009" cy="396915"/>
          </a:xfrm>
          <a:prstGeom prst="rect">
            <a:avLst/>
          </a:prstGeom>
        </p:spPr>
      </p:pic>
      <p:sp>
        <p:nvSpPr>
          <p:cNvPr id="6" name="文本框 5">
            <a:extLst>
              <a:ext uri="{FF2B5EF4-FFF2-40B4-BE49-F238E27FC236}">
                <a16:creationId xmlns:a16="http://schemas.microsoft.com/office/drawing/2014/main" id="{384B7AF6-6715-F748-927D-B3A2AE4FED59}"/>
              </a:ext>
            </a:extLst>
          </p:cNvPr>
          <p:cNvSpPr txBox="1"/>
          <p:nvPr/>
        </p:nvSpPr>
        <p:spPr>
          <a:xfrm>
            <a:off x="5763968" y="2607227"/>
            <a:ext cx="5551731" cy="2369880"/>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High Recall</a:t>
            </a:r>
          </a:p>
          <a:p>
            <a:endPar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Detected &gt;100 serious bugs in ~30 extensively</a:t>
            </a:r>
            <a:r>
              <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checked</a:t>
            </a:r>
            <a:r>
              <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open</a:t>
            </a:r>
            <a:r>
              <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source</a:t>
            </a:r>
            <a:r>
              <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 </a:t>
            </a: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projects.</a:t>
            </a:r>
          </a:p>
          <a:p>
            <a:endPar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Some bugs have been hidden for &gt;10 years</a:t>
            </a:r>
          </a:p>
          <a:p>
            <a:endPar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7" name="文本框 6">
            <a:extLst>
              <a:ext uri="{FF2B5EF4-FFF2-40B4-BE49-F238E27FC236}">
                <a16:creationId xmlns:a16="http://schemas.microsoft.com/office/drawing/2014/main" id="{E6807DBA-3572-3F43-AEB3-D041FD186694}"/>
              </a:ext>
            </a:extLst>
          </p:cNvPr>
          <p:cNvSpPr txBox="1"/>
          <p:nvPr/>
        </p:nvSpPr>
        <p:spPr>
          <a:xfrm>
            <a:off x="5763968" y="837731"/>
            <a:ext cx="5551731" cy="1446550"/>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Relatively Fast</a:t>
            </a:r>
          </a:p>
          <a:p>
            <a:endPar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1.5 hours for MySQL, a 2 </a:t>
            </a:r>
            <a:r>
              <a:rPr kumimoji="1" lang="en-US" altLang="zh-CN" sz="2000"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MLoC</a:t>
            </a: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 project, full path-sensitivity and 6-levels of calls </a:t>
            </a:r>
            <a:endPar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8" name="文本框 7">
            <a:extLst>
              <a:ext uri="{FF2B5EF4-FFF2-40B4-BE49-F238E27FC236}">
                <a16:creationId xmlns:a16="http://schemas.microsoft.com/office/drawing/2014/main" id="{2C4AE451-2416-9249-B260-2D86DB5755A2}"/>
              </a:ext>
            </a:extLst>
          </p:cNvPr>
          <p:cNvSpPr txBox="1"/>
          <p:nvPr/>
        </p:nvSpPr>
        <p:spPr>
          <a:xfrm>
            <a:off x="5763969" y="5162086"/>
            <a:ext cx="4816930" cy="1138773"/>
          </a:xfrm>
          <a:prstGeom prst="rect">
            <a:avLst/>
          </a:prstGeom>
          <a:solidFill>
            <a:srgbClr val="FFFFFF"/>
          </a:solidFill>
        </p:spPr>
        <p:txBody>
          <a:bodyPr wrap="square" rtlCol="0">
            <a:spAutoFit/>
          </a:bodyPr>
          <a:lstStyle/>
          <a:p>
            <a:r>
              <a:rPr kumimoji="1" lang="en-US" altLang="zh-CN" sz="2800" b="1"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Good Precision</a:t>
            </a:r>
          </a:p>
          <a:p>
            <a:endPar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15% ~ 30% false positives</a:t>
            </a:r>
            <a:endParaRPr kumimoji="1" lang="zh-CN" altLang="en-US"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cxnSp>
        <p:nvCxnSpPr>
          <p:cNvPr id="9" name="直线连接符 8">
            <a:extLst>
              <a:ext uri="{FF2B5EF4-FFF2-40B4-BE49-F238E27FC236}">
                <a16:creationId xmlns:a16="http://schemas.microsoft.com/office/drawing/2014/main" id="{C9243CD3-1EB5-3349-A23F-B410F3A669D1}"/>
              </a:ext>
            </a:extLst>
          </p:cNvPr>
          <p:cNvCxnSpPr/>
          <p:nvPr/>
        </p:nvCxnSpPr>
        <p:spPr>
          <a:xfrm>
            <a:off x="4914887" y="924527"/>
            <a:ext cx="0" cy="539978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0" name="文本框 9">
            <a:extLst>
              <a:ext uri="{FF2B5EF4-FFF2-40B4-BE49-F238E27FC236}">
                <a16:creationId xmlns:a16="http://schemas.microsoft.com/office/drawing/2014/main" id="{EDF30557-FA51-A44F-8DCF-09A294260F79}"/>
              </a:ext>
            </a:extLst>
          </p:cNvPr>
          <p:cNvSpPr txBox="1"/>
          <p:nvPr/>
        </p:nvSpPr>
        <p:spPr>
          <a:xfrm>
            <a:off x="550306" y="3530908"/>
            <a:ext cx="4174541" cy="707886"/>
          </a:xfrm>
          <a:prstGeom prst="rect">
            <a:avLst/>
          </a:prstGeom>
          <a:noFill/>
        </p:spPr>
        <p:txBody>
          <a:bodyPr wrap="none" rtlCol="0">
            <a:spAutoFit/>
          </a:bodyPr>
          <a:lstStyle/>
          <a:p>
            <a:pPr algn="ct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Build on LLVM </a:t>
            </a:r>
          </a:p>
          <a:p>
            <a:pPr algn="ctr"/>
            <a:r>
              <a:rPr kumimoji="1"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Checking Bugs in C/C++ Programs</a:t>
            </a:r>
          </a:p>
        </p:txBody>
      </p:sp>
    </p:spTree>
    <p:custDataLst>
      <p:tags r:id="rId1"/>
    </p:custDataLst>
    <p:extLst>
      <p:ext uri="{BB962C8B-B14F-4D97-AF65-F5344CB8AC3E}">
        <p14:creationId xmlns:p14="http://schemas.microsoft.com/office/powerpoint/2010/main" val="1210883282"/>
      </p:ext>
    </p:extLst>
  </p:cSld>
  <p:clrMapOvr>
    <a:masterClrMapping/>
  </p:clrMapOvr>
  <mc:AlternateContent xmlns:mc="http://schemas.openxmlformats.org/markup-compatibility/2006" xmlns:p14="http://schemas.microsoft.com/office/powerpoint/2010/main">
    <mc:Choice Requires="p14">
      <p:transition spd="slow" p14:dur="2000" advTm="49948"/>
    </mc:Choice>
    <mc:Fallback xmlns="">
      <p:transition spd="slow" advTm="499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2432AF-CF18-A347-AE12-B7C651351357}"/>
              </a:ext>
            </a:extLst>
          </p:cNvPr>
          <p:cNvSpPr>
            <a:spLocks noGrp="1"/>
          </p:cNvSpPr>
          <p:nvPr>
            <p:ph type="title"/>
          </p:nvPr>
        </p:nvSpPr>
        <p:spPr/>
        <p:txBody>
          <a:bodyPr/>
          <a:lstStyle/>
          <a:p>
            <a:r>
              <a:rPr kumimoji="1" lang="en-US" altLang="zh-CN" dirty="0"/>
              <a:t>Benchmarks</a:t>
            </a:r>
            <a:endParaRPr kumimoji="1" lang="zh-CN" altLang="en-US" dirty="0"/>
          </a:p>
        </p:txBody>
      </p:sp>
      <p:sp>
        <p:nvSpPr>
          <p:cNvPr id="4" name="灯片编号占位符 3">
            <a:extLst>
              <a:ext uri="{FF2B5EF4-FFF2-40B4-BE49-F238E27FC236}">
                <a16:creationId xmlns:a16="http://schemas.microsoft.com/office/drawing/2014/main" id="{2B24353B-ED59-E64C-BE46-D665600BD05A}"/>
              </a:ext>
            </a:extLst>
          </p:cNvPr>
          <p:cNvSpPr>
            <a:spLocks noGrp="1"/>
          </p:cNvSpPr>
          <p:nvPr>
            <p:ph type="sldNum" sz="quarter" idx="12"/>
          </p:nvPr>
        </p:nvSpPr>
        <p:spPr/>
        <p:txBody>
          <a:bodyPr/>
          <a:lstStyle/>
          <a:p>
            <a:fld id="{C53D9380-AD50-0C4E-BD20-74B8F0FD34CE}" type="slidenum">
              <a:rPr kumimoji="1" lang="zh-CN" altLang="en-US" smtClean="0"/>
              <a:t>39</a:t>
            </a:fld>
            <a:endParaRPr kumimoji="1" lang="zh-CN" altLang="en-US"/>
          </a:p>
        </p:txBody>
      </p:sp>
      <p:sp>
        <p:nvSpPr>
          <p:cNvPr id="5" name="文本框 4">
            <a:extLst>
              <a:ext uri="{FF2B5EF4-FFF2-40B4-BE49-F238E27FC236}">
                <a16:creationId xmlns:a16="http://schemas.microsoft.com/office/drawing/2014/main" id="{96420F05-7C81-9346-83F2-F0B106166BC3}"/>
              </a:ext>
            </a:extLst>
          </p:cNvPr>
          <p:cNvSpPr txBox="1"/>
          <p:nvPr/>
        </p:nvSpPr>
        <p:spPr>
          <a:xfrm>
            <a:off x="2186147" y="1494024"/>
            <a:ext cx="1293944" cy="5038110"/>
          </a:xfrm>
          <a:prstGeom prst="rect">
            <a:avLst/>
          </a:prstGeom>
          <a:noFill/>
        </p:spPr>
        <p:txBody>
          <a:bodyPr wrap="none" rtlCol="0">
            <a:spAutoFit/>
          </a:bodyPr>
          <a:lstStyle/>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mcf</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bzip2</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gzip</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parser</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vpr</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crafty</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twolf</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eon</a:t>
            </a: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gap</a:t>
            </a: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vortex</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perlbmk</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gcc</a:t>
            </a:r>
            <a:endParaRPr kumimoji="1" lang="zh-CN" altLang="en-US"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6" name="文本框 5">
            <a:extLst>
              <a:ext uri="{FF2B5EF4-FFF2-40B4-BE49-F238E27FC236}">
                <a16:creationId xmlns:a16="http://schemas.microsoft.com/office/drawing/2014/main" id="{7AD5AF24-ACD0-E84D-9B7D-183FDE53A9F2}"/>
              </a:ext>
            </a:extLst>
          </p:cNvPr>
          <p:cNvSpPr txBox="1"/>
          <p:nvPr/>
        </p:nvSpPr>
        <p:spPr>
          <a:xfrm>
            <a:off x="7215342" y="1494024"/>
            <a:ext cx="1871025" cy="5038110"/>
          </a:xfrm>
          <a:prstGeom prst="rect">
            <a:avLst/>
          </a:prstGeom>
          <a:noFill/>
        </p:spPr>
        <p:txBody>
          <a:bodyPr wrap="none" rtlCol="0">
            <a:spAutoFit/>
          </a:bodyPr>
          <a:lstStyle/>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webassembly</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darknet</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html5-parser</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tmux</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libssh</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goaccess</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shadowsocks</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swoole</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libuv</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transmission</a:t>
            </a: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git</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vim</a:t>
            </a:r>
          </a:p>
        </p:txBody>
      </p:sp>
      <p:sp>
        <p:nvSpPr>
          <p:cNvPr id="7" name="矩形 6">
            <a:extLst>
              <a:ext uri="{FF2B5EF4-FFF2-40B4-BE49-F238E27FC236}">
                <a16:creationId xmlns:a16="http://schemas.microsoft.com/office/drawing/2014/main" id="{7C2FCBD6-F5BC-F14A-A938-442D6DAB48C6}"/>
              </a:ext>
            </a:extLst>
          </p:cNvPr>
          <p:cNvSpPr/>
          <p:nvPr/>
        </p:nvSpPr>
        <p:spPr>
          <a:xfrm>
            <a:off x="9795632" y="1494024"/>
            <a:ext cx="1629103" cy="2585323"/>
          </a:xfrm>
          <a:prstGeom prst="rect">
            <a:avLst/>
          </a:prstGeom>
        </p:spPr>
        <p:txBody>
          <a:bodyPr wrap="square">
            <a:spAutoFit/>
          </a:bodyPr>
          <a:lstStyle/>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wrk</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libicu</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php</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ffmpeg</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mysql</a:t>
            </a:r>
            <a:endPar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a:p>
            <a:pPr marL="285750" indent="-285750">
              <a:lnSpc>
                <a:spcPct val="150000"/>
              </a:lnSpc>
              <a:buSzPct val="60000"/>
              <a:buFont typeface="Wingdings" charset="2"/>
              <a:buChar char="n"/>
            </a:pPr>
            <a:r>
              <a:rPr kumimoji="1" lang="en-US" altLang="zh-CN"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rPr>
              <a:t>firefox</a:t>
            </a:r>
            <a:endParaRPr kumimoji="1" lang="zh-CN" altLang="en-US"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pic>
        <p:nvPicPr>
          <p:cNvPr id="8" name="Picture 2" descr="PEC logo">
            <a:extLst>
              <a:ext uri="{FF2B5EF4-FFF2-40B4-BE49-F238E27FC236}">
                <a16:creationId xmlns:a16="http://schemas.microsoft.com/office/drawing/2014/main" id="{A3D57D50-F981-5A40-8B02-E7A5B78AB12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24607" y="3512757"/>
            <a:ext cx="647207" cy="9442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mage result for github">
            <a:extLst>
              <a:ext uri="{FF2B5EF4-FFF2-40B4-BE49-F238E27FC236}">
                <a16:creationId xmlns:a16="http://schemas.microsoft.com/office/drawing/2014/main" id="{26A2AD29-A9A2-514E-9942-4F372B9020F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14635" y="3548007"/>
            <a:ext cx="2255912" cy="75009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34364598"/>
      </p:ext>
    </p:extLst>
  </p:cSld>
  <p:clrMapOvr>
    <a:masterClrMapping/>
  </p:clrMapOvr>
  <mc:AlternateContent xmlns:mc="http://schemas.openxmlformats.org/markup-compatibility/2006" xmlns:p14="http://schemas.microsoft.com/office/powerpoint/2010/main">
    <mc:Choice Requires="p14">
      <p:transition spd="slow" p14:dur="2000" advTm="10745"/>
    </mc:Choice>
    <mc:Fallback xmlns="">
      <p:transition spd="slow" advTm="10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7D97413-745E-AC4D-837D-402EB747AD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51724" y="3254682"/>
            <a:ext cx="1778000" cy="1765300"/>
          </a:xfrm>
          <a:prstGeom prst="rect">
            <a:avLst/>
          </a:prstGeom>
        </p:spPr>
      </p:pic>
      <p:sp>
        <p:nvSpPr>
          <p:cNvPr id="4" name="灯片编号占位符 3">
            <a:extLst>
              <a:ext uri="{FF2B5EF4-FFF2-40B4-BE49-F238E27FC236}">
                <a16:creationId xmlns:a16="http://schemas.microsoft.com/office/drawing/2014/main" id="{E8EF59B5-86A5-9643-8DD4-13164DADE133}"/>
              </a:ext>
            </a:extLst>
          </p:cNvPr>
          <p:cNvSpPr>
            <a:spLocks noGrp="1"/>
          </p:cNvSpPr>
          <p:nvPr>
            <p:ph type="sldNum" sz="quarter" idx="12"/>
          </p:nvPr>
        </p:nvSpPr>
        <p:spPr/>
        <p:txBody>
          <a:bodyPr/>
          <a:lstStyle/>
          <a:p>
            <a:fld id="{C53D9380-AD50-0C4E-BD20-74B8F0FD34CE}" type="slidenum">
              <a:rPr kumimoji="1" lang="zh-CN" altLang="en-US" smtClean="0"/>
              <a:t>4</a:t>
            </a:fld>
            <a:endParaRPr kumimoji="1" lang="zh-CN" altLang="en-US"/>
          </a:p>
        </p:txBody>
      </p:sp>
      <p:sp>
        <p:nvSpPr>
          <p:cNvPr id="5" name="标题 1">
            <a:extLst>
              <a:ext uri="{FF2B5EF4-FFF2-40B4-BE49-F238E27FC236}">
                <a16:creationId xmlns:a16="http://schemas.microsoft.com/office/drawing/2014/main" id="{4F082A03-5B9A-6548-A14E-23EADA1526A2}"/>
              </a:ext>
            </a:extLst>
          </p:cNvPr>
          <p:cNvSpPr>
            <a:spLocks noGrp="1"/>
          </p:cNvSpPr>
          <p:nvPr>
            <p:ph type="title"/>
          </p:nvPr>
        </p:nvSpPr>
        <p:spPr>
          <a:xfrm>
            <a:off x="838200" y="1370340"/>
            <a:ext cx="10515600" cy="1325563"/>
          </a:xfrm>
        </p:spPr>
        <p:txBody>
          <a:bodyPr/>
          <a:lstStyle/>
          <a:p>
            <a:pPr algn="ctr"/>
            <a:r>
              <a:rPr kumimoji="1" lang="en-US" altLang="zh-CN" dirty="0"/>
              <a:t>Why Static Bug Finding is Good?</a:t>
            </a:r>
            <a:endParaRPr kumimoji="1" lang="zh-CN" altLang="en-US" dirty="0"/>
          </a:p>
        </p:txBody>
      </p:sp>
      <p:sp>
        <p:nvSpPr>
          <p:cNvPr id="10" name="文本框 9">
            <a:extLst>
              <a:ext uri="{FF2B5EF4-FFF2-40B4-BE49-F238E27FC236}">
                <a16:creationId xmlns:a16="http://schemas.microsoft.com/office/drawing/2014/main" id="{D2BBF122-46B5-1A47-A8D9-7B2B803E438E}"/>
              </a:ext>
            </a:extLst>
          </p:cNvPr>
          <p:cNvSpPr txBox="1"/>
          <p:nvPr/>
        </p:nvSpPr>
        <p:spPr>
          <a:xfrm>
            <a:off x="1892595" y="5515394"/>
            <a:ext cx="1996059" cy="400110"/>
          </a:xfrm>
          <a:prstGeom prst="rect">
            <a:avLst/>
          </a:prstGeom>
          <a:noFill/>
        </p:spPr>
        <p:txBody>
          <a:bodyPr wrap="none" rtlCol="0">
            <a:spAutoFit/>
          </a:bodyPr>
          <a:lstStyle/>
          <a:p>
            <a:r>
              <a:rPr kumimoji="1" lang="en-US" altLang="zh-CN" sz="2000" b="1" dirty="0">
                <a:latin typeface="Helvetica" pitchFamily="2" charset="0"/>
              </a:rPr>
              <a:t>High Coverage</a:t>
            </a:r>
            <a:endParaRPr kumimoji="1" lang="zh-CN" altLang="en-US" sz="2000" b="1" dirty="0">
              <a:latin typeface="Helvetica" pitchFamily="2" charset="0"/>
            </a:endParaRPr>
          </a:p>
        </p:txBody>
      </p:sp>
      <p:pic>
        <p:nvPicPr>
          <p:cNvPr id="12" name="图片 11">
            <a:extLst>
              <a:ext uri="{FF2B5EF4-FFF2-40B4-BE49-F238E27FC236}">
                <a16:creationId xmlns:a16="http://schemas.microsoft.com/office/drawing/2014/main" id="{07B9C179-53A1-9F42-8410-F1A63AF1BAA7}"/>
              </a:ext>
            </a:extLst>
          </p:cNvPr>
          <p:cNvPicPr>
            <a:picLocks noChangeAspect="1"/>
          </p:cNvPicPr>
          <p:nvPr/>
        </p:nvPicPr>
        <p:blipFill>
          <a:blip r:embed="rId5"/>
          <a:stretch>
            <a:fillRect/>
          </a:stretch>
        </p:blipFill>
        <p:spPr>
          <a:xfrm>
            <a:off x="5161368" y="3063063"/>
            <a:ext cx="2095500" cy="2095500"/>
          </a:xfrm>
          <a:prstGeom prst="rect">
            <a:avLst/>
          </a:prstGeom>
        </p:spPr>
      </p:pic>
      <p:sp>
        <p:nvSpPr>
          <p:cNvPr id="14" name="文本框 13">
            <a:extLst>
              <a:ext uri="{FF2B5EF4-FFF2-40B4-BE49-F238E27FC236}">
                <a16:creationId xmlns:a16="http://schemas.microsoft.com/office/drawing/2014/main" id="{55498ABC-0511-E947-BE6F-6243125212FE}"/>
              </a:ext>
            </a:extLst>
          </p:cNvPr>
          <p:cNvSpPr txBox="1"/>
          <p:nvPr/>
        </p:nvSpPr>
        <p:spPr>
          <a:xfrm>
            <a:off x="5233530" y="5515394"/>
            <a:ext cx="1951175" cy="400110"/>
          </a:xfrm>
          <a:prstGeom prst="rect">
            <a:avLst/>
          </a:prstGeom>
          <a:noFill/>
        </p:spPr>
        <p:txBody>
          <a:bodyPr wrap="none" rtlCol="0">
            <a:spAutoFit/>
          </a:bodyPr>
          <a:lstStyle/>
          <a:p>
            <a:r>
              <a:rPr kumimoji="1" lang="en-US" altLang="zh-CN" sz="2000" b="1" dirty="0">
                <a:latin typeface="Helvetica" pitchFamily="2" charset="0"/>
              </a:rPr>
              <a:t>Customization</a:t>
            </a:r>
            <a:endParaRPr kumimoji="1" lang="zh-CN" altLang="en-US" sz="2000" b="1" dirty="0">
              <a:latin typeface="Helvetica" pitchFamily="2" charset="0"/>
            </a:endParaRPr>
          </a:p>
        </p:txBody>
      </p:sp>
      <p:pic>
        <p:nvPicPr>
          <p:cNvPr id="15" name="图片 14">
            <a:extLst>
              <a:ext uri="{FF2B5EF4-FFF2-40B4-BE49-F238E27FC236}">
                <a16:creationId xmlns:a16="http://schemas.microsoft.com/office/drawing/2014/main" id="{F6EF0F45-1537-3A4D-B26E-F8DA51BDCF5B}"/>
              </a:ext>
            </a:extLst>
          </p:cNvPr>
          <p:cNvPicPr>
            <a:picLocks noChangeAspect="1"/>
          </p:cNvPicPr>
          <p:nvPr/>
        </p:nvPicPr>
        <p:blipFill>
          <a:blip r:embed="rId6"/>
          <a:stretch>
            <a:fillRect/>
          </a:stretch>
        </p:blipFill>
        <p:spPr>
          <a:xfrm>
            <a:off x="8519041" y="3440224"/>
            <a:ext cx="1654544" cy="1654544"/>
          </a:xfrm>
          <a:prstGeom prst="rect">
            <a:avLst/>
          </a:prstGeom>
        </p:spPr>
      </p:pic>
      <p:sp>
        <p:nvSpPr>
          <p:cNvPr id="16" name="文本框 15">
            <a:extLst>
              <a:ext uri="{FF2B5EF4-FFF2-40B4-BE49-F238E27FC236}">
                <a16:creationId xmlns:a16="http://schemas.microsoft.com/office/drawing/2014/main" id="{90463A91-F3C0-0348-8A46-FC279CF509E7}"/>
              </a:ext>
            </a:extLst>
          </p:cNvPr>
          <p:cNvSpPr txBox="1"/>
          <p:nvPr/>
        </p:nvSpPr>
        <p:spPr>
          <a:xfrm>
            <a:off x="8370725" y="5515394"/>
            <a:ext cx="2164375" cy="400110"/>
          </a:xfrm>
          <a:prstGeom prst="rect">
            <a:avLst/>
          </a:prstGeom>
          <a:noFill/>
        </p:spPr>
        <p:txBody>
          <a:bodyPr wrap="none" rtlCol="0">
            <a:spAutoFit/>
          </a:bodyPr>
          <a:lstStyle/>
          <a:p>
            <a:r>
              <a:rPr kumimoji="1" lang="en-US" altLang="zh-CN" sz="2000" b="1" dirty="0">
                <a:latin typeface="Helvetica" pitchFamily="2" charset="0"/>
              </a:rPr>
              <a:t>Less Cost to Fix</a:t>
            </a:r>
            <a:endParaRPr kumimoji="1" lang="zh-CN" altLang="en-US" sz="2000" b="1" dirty="0">
              <a:latin typeface="Helvetica" pitchFamily="2" charset="0"/>
            </a:endParaRPr>
          </a:p>
        </p:txBody>
      </p:sp>
    </p:spTree>
    <p:custDataLst>
      <p:tags r:id="rId1"/>
    </p:custDataLst>
    <p:extLst>
      <p:ext uri="{BB962C8B-B14F-4D97-AF65-F5344CB8AC3E}">
        <p14:creationId xmlns:p14="http://schemas.microsoft.com/office/powerpoint/2010/main" val="1686670141"/>
      </p:ext>
    </p:extLst>
  </p:cSld>
  <p:clrMapOvr>
    <a:masterClrMapping/>
  </p:clrMapOvr>
  <mc:AlternateContent xmlns:mc="http://schemas.openxmlformats.org/markup-compatibility/2006" xmlns:p14="http://schemas.microsoft.com/office/powerpoint/2010/main">
    <mc:Choice Requires="p14">
      <p:transition spd="slow" p14:dur="2000" advTm="57537"/>
    </mc:Choice>
    <mc:Fallback xmlns="">
      <p:transition spd="slow" advTm="57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E495B1-9523-C445-9C94-20A697465393}"/>
              </a:ext>
            </a:extLst>
          </p:cNvPr>
          <p:cNvSpPr>
            <a:spLocks noGrp="1"/>
          </p:cNvSpPr>
          <p:nvPr>
            <p:ph type="title"/>
          </p:nvPr>
        </p:nvSpPr>
        <p:spPr/>
        <p:txBody>
          <a:bodyPr/>
          <a:lstStyle/>
          <a:p>
            <a:r>
              <a:rPr kumimoji="1" lang="en-US" altLang="zh-CN" dirty="0"/>
              <a:t>Benchmarks</a:t>
            </a:r>
            <a:endParaRPr kumimoji="1" lang="zh-CN" altLang="en-US" dirty="0"/>
          </a:p>
        </p:txBody>
      </p:sp>
      <p:sp>
        <p:nvSpPr>
          <p:cNvPr id="4" name="灯片编号占位符 3">
            <a:extLst>
              <a:ext uri="{FF2B5EF4-FFF2-40B4-BE49-F238E27FC236}">
                <a16:creationId xmlns:a16="http://schemas.microsoft.com/office/drawing/2014/main" id="{B4C47A8F-35B6-8144-9D51-BC1C1BD03F33}"/>
              </a:ext>
            </a:extLst>
          </p:cNvPr>
          <p:cNvSpPr>
            <a:spLocks noGrp="1"/>
          </p:cNvSpPr>
          <p:nvPr>
            <p:ph type="sldNum" sz="quarter" idx="12"/>
          </p:nvPr>
        </p:nvSpPr>
        <p:spPr/>
        <p:txBody>
          <a:bodyPr/>
          <a:lstStyle/>
          <a:p>
            <a:fld id="{C53D9380-AD50-0C4E-BD20-74B8F0FD34CE}" type="slidenum">
              <a:rPr kumimoji="1" lang="zh-CN" altLang="en-US" smtClean="0"/>
              <a:t>40</a:t>
            </a:fld>
            <a:endParaRPr kumimoji="1" lang="zh-CN" altLang="en-US"/>
          </a:p>
        </p:txBody>
      </p:sp>
      <p:pic>
        <p:nvPicPr>
          <p:cNvPr id="5" name="图片 4">
            <a:extLst>
              <a:ext uri="{FF2B5EF4-FFF2-40B4-BE49-F238E27FC236}">
                <a16:creationId xmlns:a16="http://schemas.microsoft.com/office/drawing/2014/main" id="{00585C01-3783-CD4D-9E15-6FFCA3BD8C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74183" y="1141976"/>
            <a:ext cx="8538779" cy="5586227"/>
          </a:xfrm>
          <a:prstGeom prst="rect">
            <a:avLst/>
          </a:prstGeom>
          <a:ln>
            <a:noFill/>
          </a:ln>
          <a:effectLst>
            <a:outerShdw blurRad="190500" algn="tl" rotWithShape="0">
              <a:srgbClr val="000000">
                <a:alpha val="70000"/>
              </a:srgbClr>
            </a:outerShdw>
          </a:effectLst>
        </p:spPr>
      </p:pic>
      <p:sp>
        <p:nvSpPr>
          <p:cNvPr id="6" name="右中括号 5">
            <a:extLst>
              <a:ext uri="{FF2B5EF4-FFF2-40B4-BE49-F238E27FC236}">
                <a16:creationId xmlns:a16="http://schemas.microsoft.com/office/drawing/2014/main" id="{8244B958-277B-3749-9C2F-4DEBA5982D25}"/>
              </a:ext>
            </a:extLst>
          </p:cNvPr>
          <p:cNvSpPr/>
          <p:nvPr/>
        </p:nvSpPr>
        <p:spPr>
          <a:xfrm flipH="1">
            <a:off x="2396533" y="3325228"/>
            <a:ext cx="77650" cy="3016469"/>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rial Hebrew" charset="-79"/>
              <a:ea typeface="Arial Hebrew" charset="-79"/>
              <a:cs typeface="Arial Hebrew" charset="-79"/>
            </a:endParaRPr>
          </a:p>
        </p:txBody>
      </p:sp>
      <p:sp>
        <p:nvSpPr>
          <p:cNvPr id="7" name="右中括号 6">
            <a:extLst>
              <a:ext uri="{FF2B5EF4-FFF2-40B4-BE49-F238E27FC236}">
                <a16:creationId xmlns:a16="http://schemas.microsoft.com/office/drawing/2014/main" id="{9CF8FBF6-18C8-CB41-BBF6-3B27564CE0F2}"/>
              </a:ext>
            </a:extLst>
          </p:cNvPr>
          <p:cNvSpPr/>
          <p:nvPr/>
        </p:nvSpPr>
        <p:spPr>
          <a:xfrm flipH="1">
            <a:off x="2401753" y="2322353"/>
            <a:ext cx="72000" cy="930407"/>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rial Hebrew" charset="-79"/>
              <a:ea typeface="Arial Hebrew" charset="-79"/>
              <a:cs typeface="Arial Hebrew" charset="-79"/>
            </a:endParaRPr>
          </a:p>
        </p:txBody>
      </p:sp>
      <p:sp>
        <p:nvSpPr>
          <p:cNvPr id="8" name="右中括号 7">
            <a:extLst>
              <a:ext uri="{FF2B5EF4-FFF2-40B4-BE49-F238E27FC236}">
                <a16:creationId xmlns:a16="http://schemas.microsoft.com/office/drawing/2014/main" id="{D735B0F2-E4D2-9041-A0EE-25C7D37D286F}"/>
              </a:ext>
            </a:extLst>
          </p:cNvPr>
          <p:cNvSpPr/>
          <p:nvPr/>
        </p:nvSpPr>
        <p:spPr>
          <a:xfrm flipH="1">
            <a:off x="2401802" y="1713340"/>
            <a:ext cx="72000" cy="520262"/>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latin typeface="Arial Hebrew" charset="-79"/>
              <a:ea typeface="Arial Hebrew" charset="-79"/>
              <a:cs typeface="Arial Hebrew" charset="-79"/>
            </a:endParaRPr>
          </a:p>
        </p:txBody>
      </p:sp>
      <p:sp>
        <p:nvSpPr>
          <p:cNvPr id="9" name="文本框 8">
            <a:extLst>
              <a:ext uri="{FF2B5EF4-FFF2-40B4-BE49-F238E27FC236}">
                <a16:creationId xmlns:a16="http://schemas.microsoft.com/office/drawing/2014/main" id="{6E8BCCF0-0865-5B49-A2D4-7B63AA99A089}"/>
              </a:ext>
            </a:extLst>
          </p:cNvPr>
          <p:cNvSpPr txBox="1"/>
          <p:nvPr/>
        </p:nvSpPr>
        <p:spPr>
          <a:xfrm>
            <a:off x="903985" y="4510296"/>
            <a:ext cx="1345240" cy="646331"/>
          </a:xfrm>
          <a:prstGeom prst="rect">
            <a:avLst/>
          </a:prstGeom>
          <a:noFill/>
        </p:spPr>
        <p:txBody>
          <a:bodyPr wrap="none" rtlCol="0">
            <a:spAutoFit/>
          </a:bodyPr>
          <a:lstStyle/>
          <a:p>
            <a:pPr algn="ct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21</a:t>
            </a:r>
          </a:p>
          <a:p>
            <a:pPr algn="ct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&lt; 100KLoC</a:t>
            </a:r>
            <a:endParaRPr kumimoji="1" lang="zh-CN" altLang="en-US"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10" name="文本框 9">
            <a:extLst>
              <a:ext uri="{FF2B5EF4-FFF2-40B4-BE49-F238E27FC236}">
                <a16:creationId xmlns:a16="http://schemas.microsoft.com/office/drawing/2014/main" id="{B2103C86-3B6D-1044-A21C-32353B8B64C8}"/>
              </a:ext>
            </a:extLst>
          </p:cNvPr>
          <p:cNvSpPr txBox="1"/>
          <p:nvPr/>
        </p:nvSpPr>
        <p:spPr>
          <a:xfrm>
            <a:off x="829605" y="2417694"/>
            <a:ext cx="1537600" cy="646331"/>
          </a:xfrm>
          <a:prstGeom prst="rect">
            <a:avLst/>
          </a:prstGeom>
          <a:noFill/>
        </p:spPr>
        <p:txBody>
          <a:bodyPr wrap="none" rtlCol="0">
            <a:spAutoFit/>
          </a:bodyPr>
          <a:lstStyle/>
          <a:p>
            <a:pPr algn="ct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6</a:t>
            </a:r>
          </a:p>
          <a:p>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&lt; 1,000KLoC</a:t>
            </a:r>
            <a:endParaRPr kumimoji="1" lang="zh-CN" altLang="en-US"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sp>
        <p:nvSpPr>
          <p:cNvPr id="11" name="文本框 10">
            <a:extLst>
              <a:ext uri="{FF2B5EF4-FFF2-40B4-BE49-F238E27FC236}">
                <a16:creationId xmlns:a16="http://schemas.microsoft.com/office/drawing/2014/main" id="{87F9E8CA-D377-4C49-90CC-CC3258AF023D}"/>
              </a:ext>
            </a:extLst>
          </p:cNvPr>
          <p:cNvSpPr txBox="1"/>
          <p:nvPr/>
        </p:nvSpPr>
        <p:spPr>
          <a:xfrm>
            <a:off x="833023" y="1650305"/>
            <a:ext cx="1537600" cy="646331"/>
          </a:xfrm>
          <a:prstGeom prst="rect">
            <a:avLst/>
          </a:prstGeom>
          <a:noFill/>
        </p:spPr>
        <p:txBody>
          <a:bodyPr wrap="none" rtlCol="0">
            <a:spAutoFit/>
          </a:bodyPr>
          <a:lstStyle/>
          <a:p>
            <a:pPr algn="ctr"/>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3</a:t>
            </a:r>
          </a:p>
          <a:p>
            <a:r>
              <a:rPr kumimoji="1" lang="en-US" altLang="zh-CN" dirty="0">
                <a:ln w="0"/>
                <a:effectLst>
                  <a:outerShdw blurRad="38100" dist="19050" dir="2700000" algn="tl" rotWithShape="0">
                    <a:schemeClr val="dk1">
                      <a:alpha val="40000"/>
                    </a:schemeClr>
                  </a:outerShdw>
                </a:effectLst>
                <a:latin typeface="Helvetica" pitchFamily="2" charset="0"/>
                <a:ea typeface="Arial Hebrew" charset="-79"/>
                <a:cs typeface="Arial Hebrew" charset="-79"/>
              </a:rPr>
              <a:t>&gt; 1,000KLoC</a:t>
            </a:r>
            <a:endParaRPr kumimoji="1" lang="zh-CN" altLang="en-US" dirty="0">
              <a:ln w="0"/>
              <a:effectLst>
                <a:outerShdw blurRad="38100" dist="19050" dir="2700000" algn="tl" rotWithShape="0">
                  <a:schemeClr val="dk1">
                    <a:alpha val="40000"/>
                  </a:schemeClr>
                </a:outerShdw>
              </a:effectLst>
              <a:latin typeface="Helvetica" pitchFamily="2" charset="0"/>
              <a:ea typeface="Arial Hebrew" charset="-79"/>
              <a:cs typeface="Arial Hebrew" charset="-79"/>
            </a:endParaRPr>
          </a:p>
        </p:txBody>
      </p:sp>
      <p:graphicFrame>
        <p:nvGraphicFramePr>
          <p:cNvPr id="12" name="表格 11">
            <a:extLst>
              <a:ext uri="{FF2B5EF4-FFF2-40B4-BE49-F238E27FC236}">
                <a16:creationId xmlns:a16="http://schemas.microsoft.com/office/drawing/2014/main" id="{056988F9-9E93-324D-B8BD-9EAF9DCFF3C5}"/>
              </a:ext>
            </a:extLst>
          </p:cNvPr>
          <p:cNvGraphicFramePr>
            <a:graphicFrameLocks noGrp="1"/>
          </p:cNvGraphicFramePr>
          <p:nvPr>
            <p:extLst>
              <p:ext uri="{D42A27DB-BD31-4B8C-83A1-F6EECF244321}">
                <p14:modId xmlns:p14="http://schemas.microsoft.com/office/powerpoint/2010/main" val="1887217406"/>
              </p:ext>
            </p:extLst>
          </p:nvPr>
        </p:nvGraphicFramePr>
        <p:xfrm>
          <a:off x="7592490" y="3496950"/>
          <a:ext cx="2362934" cy="1584960"/>
        </p:xfrm>
        <a:graphic>
          <a:graphicData uri="http://schemas.openxmlformats.org/drawingml/2006/table">
            <a:tbl>
              <a:tblPr firstRow="1" bandRow="1">
                <a:tableStyleId>{5C22544A-7EE6-4342-B048-85BDC9FD1C3A}</a:tableStyleId>
              </a:tblPr>
              <a:tblGrid>
                <a:gridCol w="1527591">
                  <a:extLst>
                    <a:ext uri="{9D8B030D-6E8A-4147-A177-3AD203B41FA5}">
                      <a16:colId xmlns:a16="http://schemas.microsoft.com/office/drawing/2014/main" val="20000"/>
                    </a:ext>
                  </a:extLst>
                </a:gridCol>
                <a:gridCol w="835343">
                  <a:extLst>
                    <a:ext uri="{9D8B030D-6E8A-4147-A177-3AD203B41FA5}">
                      <a16:colId xmlns:a16="http://schemas.microsoft.com/office/drawing/2014/main" val="20001"/>
                    </a:ext>
                  </a:extLst>
                </a:gridCol>
              </a:tblGrid>
              <a:tr h="370840">
                <a:tc>
                  <a:txBody>
                    <a:bodyPr/>
                    <a:lstStyle/>
                    <a:p>
                      <a:r>
                        <a:rPr lang="en-US" altLang="zh-CN" sz="2000" dirty="0">
                          <a:latin typeface="Helvetica" pitchFamily="2" charset="0"/>
                        </a:rPr>
                        <a:t>Project</a:t>
                      </a:r>
                      <a:endParaRPr lang="zh-CN" altLang="en-US" sz="2000" dirty="0">
                        <a:latin typeface="Helvetica" pitchFamily="2" charset="0"/>
                      </a:endParaRPr>
                    </a:p>
                  </a:txBody>
                  <a:tcPr/>
                </a:tc>
                <a:tc>
                  <a:txBody>
                    <a:bodyPr/>
                    <a:lstStyle/>
                    <a:p>
                      <a:r>
                        <a:rPr lang="en-US" altLang="zh-CN" sz="2000" dirty="0" err="1">
                          <a:latin typeface="Helvetica" pitchFamily="2" charset="0"/>
                        </a:rPr>
                        <a:t>LoC</a:t>
                      </a:r>
                      <a:endParaRPr lang="zh-CN" altLang="en-US" sz="2000" dirty="0">
                        <a:latin typeface="Helvetica" pitchFamily="2" charset="0"/>
                      </a:endParaRPr>
                    </a:p>
                  </a:txBody>
                  <a:tcPr/>
                </a:tc>
                <a:extLst>
                  <a:ext uri="{0D108BD9-81ED-4DB2-BD59-A6C34878D82A}">
                    <a16:rowId xmlns:a16="http://schemas.microsoft.com/office/drawing/2014/main" val="10000"/>
                  </a:ext>
                </a:extLst>
              </a:tr>
              <a:tr h="370840">
                <a:tc>
                  <a:txBody>
                    <a:bodyPr/>
                    <a:lstStyle/>
                    <a:p>
                      <a:r>
                        <a:rPr lang="en-US" altLang="zh-CN" sz="2000" dirty="0" err="1">
                          <a:latin typeface="Helvetica" pitchFamily="2" charset="0"/>
                        </a:rPr>
                        <a:t>firefox</a:t>
                      </a:r>
                      <a:endParaRPr lang="zh-CN" altLang="en-US" sz="2000" dirty="0">
                        <a:latin typeface="Helvetica" pitchFamily="2" charset="0"/>
                      </a:endParaRPr>
                    </a:p>
                  </a:txBody>
                  <a:tcPr/>
                </a:tc>
                <a:tc>
                  <a:txBody>
                    <a:bodyPr/>
                    <a:lstStyle/>
                    <a:p>
                      <a:r>
                        <a:rPr lang="en-US" altLang="zh-CN" sz="2000" dirty="0">
                          <a:latin typeface="Helvetica" pitchFamily="2" charset="0"/>
                        </a:rPr>
                        <a:t>8M</a:t>
                      </a:r>
                      <a:endParaRPr lang="zh-CN" altLang="en-US" sz="2000" dirty="0">
                        <a:latin typeface="Helvetica" pitchFamily="2" charset="0"/>
                      </a:endParaRPr>
                    </a:p>
                  </a:txBody>
                  <a:tcPr/>
                </a:tc>
                <a:extLst>
                  <a:ext uri="{0D108BD9-81ED-4DB2-BD59-A6C34878D82A}">
                    <a16:rowId xmlns:a16="http://schemas.microsoft.com/office/drawing/2014/main" val="10001"/>
                  </a:ext>
                </a:extLst>
              </a:tr>
              <a:tr h="370840">
                <a:tc>
                  <a:txBody>
                    <a:bodyPr/>
                    <a:lstStyle/>
                    <a:p>
                      <a:r>
                        <a:rPr lang="en-US" altLang="zh-CN" sz="2000" dirty="0" err="1">
                          <a:latin typeface="Helvetica" pitchFamily="2" charset="0"/>
                        </a:rPr>
                        <a:t>mysql</a:t>
                      </a:r>
                      <a:endParaRPr lang="zh-CN" altLang="en-US" sz="2000" dirty="0">
                        <a:latin typeface="Helvetica" pitchFamily="2" charset="0"/>
                      </a:endParaRPr>
                    </a:p>
                  </a:txBody>
                  <a:tcPr/>
                </a:tc>
                <a:tc>
                  <a:txBody>
                    <a:bodyPr/>
                    <a:lstStyle/>
                    <a:p>
                      <a:r>
                        <a:rPr lang="en-US" altLang="zh-CN" sz="2000" dirty="0">
                          <a:latin typeface="Helvetica" pitchFamily="2" charset="0"/>
                        </a:rPr>
                        <a:t>2M</a:t>
                      </a:r>
                      <a:endParaRPr lang="zh-CN" altLang="en-US" sz="2000" dirty="0">
                        <a:latin typeface="Helvetica" pitchFamily="2" charset="0"/>
                      </a:endParaRPr>
                    </a:p>
                  </a:txBody>
                  <a:tcPr/>
                </a:tc>
                <a:extLst>
                  <a:ext uri="{0D108BD9-81ED-4DB2-BD59-A6C34878D82A}">
                    <a16:rowId xmlns:a16="http://schemas.microsoft.com/office/drawing/2014/main" val="10002"/>
                  </a:ext>
                </a:extLst>
              </a:tr>
              <a:tr h="370840">
                <a:tc>
                  <a:txBody>
                    <a:bodyPr/>
                    <a:lstStyle/>
                    <a:p>
                      <a:r>
                        <a:rPr lang="en-US" altLang="zh-CN" sz="2000" dirty="0" err="1">
                          <a:latin typeface="Helvetica" pitchFamily="2" charset="0"/>
                        </a:rPr>
                        <a:t>ffmpeg</a:t>
                      </a:r>
                      <a:endParaRPr lang="zh-CN" altLang="en-US" sz="2000" dirty="0">
                        <a:latin typeface="Helvetica" pitchFamily="2" charset="0"/>
                      </a:endParaRPr>
                    </a:p>
                  </a:txBody>
                  <a:tcPr/>
                </a:tc>
                <a:tc>
                  <a:txBody>
                    <a:bodyPr/>
                    <a:lstStyle/>
                    <a:p>
                      <a:r>
                        <a:rPr lang="en-US" altLang="zh-CN" sz="2000" dirty="0">
                          <a:latin typeface="Helvetica" pitchFamily="2" charset="0"/>
                        </a:rPr>
                        <a:t>1M</a:t>
                      </a:r>
                      <a:endParaRPr lang="zh-CN" altLang="en-US" sz="2000" dirty="0">
                        <a:latin typeface="Helvetica" pitchFamily="2"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84641973"/>
      </p:ext>
    </p:extLst>
  </p:cSld>
  <p:clrMapOvr>
    <a:masterClrMapping/>
  </p:clrMapOvr>
  <mc:AlternateContent xmlns:mc="http://schemas.openxmlformats.org/markup-compatibility/2006" xmlns:p14="http://schemas.microsoft.com/office/powerpoint/2010/main">
    <mc:Choice Requires="p14">
      <p:transition spd="slow" p14:dur="2000" advTm="21178"/>
    </mc:Choice>
    <mc:Fallback xmlns="">
      <p:transition spd="slow" advTm="2117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F13E7-BC98-6D47-AE10-49FCABABC58A}"/>
              </a:ext>
            </a:extLst>
          </p:cNvPr>
          <p:cNvSpPr>
            <a:spLocks noGrp="1"/>
          </p:cNvSpPr>
          <p:nvPr>
            <p:ph type="title"/>
          </p:nvPr>
        </p:nvSpPr>
        <p:spPr/>
        <p:txBody>
          <a:bodyPr/>
          <a:lstStyle/>
          <a:p>
            <a:r>
              <a:rPr kumimoji="1" lang="en-US" altLang="zh-CN" dirty="0"/>
              <a:t>Evaluation Setup</a:t>
            </a:r>
            <a:endParaRPr kumimoji="1" lang="zh-CN" altLang="en-US" dirty="0"/>
          </a:p>
        </p:txBody>
      </p:sp>
      <p:sp>
        <p:nvSpPr>
          <p:cNvPr id="3" name="内容占位符 2">
            <a:extLst>
              <a:ext uri="{FF2B5EF4-FFF2-40B4-BE49-F238E27FC236}">
                <a16:creationId xmlns:a16="http://schemas.microsoft.com/office/drawing/2014/main" id="{F15F78D4-7B48-E74A-BF7E-4046C5428338}"/>
              </a:ext>
            </a:extLst>
          </p:cNvPr>
          <p:cNvSpPr>
            <a:spLocks noGrp="1"/>
          </p:cNvSpPr>
          <p:nvPr>
            <p:ph idx="1"/>
          </p:nvPr>
        </p:nvSpPr>
        <p:spPr>
          <a:xfrm>
            <a:off x="838200" y="1825625"/>
            <a:ext cx="10515600" cy="4671428"/>
          </a:xfrm>
        </p:spPr>
        <p:txBody>
          <a:bodyPr>
            <a:normAutofit/>
          </a:bodyPr>
          <a:lstStyle/>
          <a:p>
            <a:r>
              <a:rPr kumimoji="1" lang="en-US" altLang="zh-CN" dirty="0"/>
              <a:t>Compare to both academic and industrial tools for checking use-after-free/double-free</a:t>
            </a:r>
          </a:p>
          <a:p>
            <a:pPr lvl="1"/>
            <a:endParaRPr kumimoji="1" lang="en-US" altLang="zh-CN" sz="2000"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High bar to quantify bug finding capabilities</a:t>
            </a:r>
          </a:p>
          <a:p>
            <a:endParaRPr kumimoji="1" lang="en-US" altLang="zh-CN" dirty="0"/>
          </a:p>
          <a:p>
            <a:pPr lvl="1"/>
            <a:r>
              <a:rPr kumimoji="1" lang="en-US" altLang="zh-CN" sz="2000" dirty="0"/>
              <a:t>Count as a true bug only if a report is confirmed by the developers.</a:t>
            </a:r>
          </a:p>
          <a:p>
            <a:endParaRPr kumimoji="1" lang="zh-CN" altLang="en-US" dirty="0"/>
          </a:p>
        </p:txBody>
      </p:sp>
      <p:sp>
        <p:nvSpPr>
          <p:cNvPr id="4" name="灯片编号占位符 3">
            <a:extLst>
              <a:ext uri="{FF2B5EF4-FFF2-40B4-BE49-F238E27FC236}">
                <a16:creationId xmlns:a16="http://schemas.microsoft.com/office/drawing/2014/main" id="{06E946BE-29CD-B44B-A4A7-E4A3B3977674}"/>
              </a:ext>
            </a:extLst>
          </p:cNvPr>
          <p:cNvSpPr>
            <a:spLocks noGrp="1"/>
          </p:cNvSpPr>
          <p:nvPr>
            <p:ph type="sldNum" sz="quarter" idx="12"/>
          </p:nvPr>
        </p:nvSpPr>
        <p:spPr/>
        <p:txBody>
          <a:bodyPr/>
          <a:lstStyle/>
          <a:p>
            <a:fld id="{C53D9380-AD50-0C4E-BD20-74B8F0FD34CE}" type="slidenum">
              <a:rPr kumimoji="1" lang="zh-CN" altLang="en-US" smtClean="0"/>
              <a:t>41</a:t>
            </a:fld>
            <a:endParaRPr kumimoji="1" lang="zh-CN" altLang="en-US"/>
          </a:p>
        </p:txBody>
      </p:sp>
      <p:pic>
        <p:nvPicPr>
          <p:cNvPr id="5" name="图片 4">
            <a:extLst>
              <a:ext uri="{FF2B5EF4-FFF2-40B4-BE49-F238E27FC236}">
                <a16:creationId xmlns:a16="http://schemas.microsoft.com/office/drawing/2014/main" id="{3F8FCA66-B1A1-A44E-82D5-C5D9CC665A62}"/>
              </a:ext>
            </a:extLst>
          </p:cNvPr>
          <p:cNvPicPr>
            <a:picLocks noChangeAspect="1"/>
          </p:cNvPicPr>
          <p:nvPr/>
        </p:nvPicPr>
        <p:blipFill>
          <a:blip r:embed="rId3"/>
          <a:stretch>
            <a:fillRect/>
          </a:stretch>
        </p:blipFill>
        <p:spPr>
          <a:xfrm>
            <a:off x="2223577" y="2799150"/>
            <a:ext cx="1087311" cy="944713"/>
          </a:xfrm>
          <a:prstGeom prst="rect">
            <a:avLst/>
          </a:prstGeom>
        </p:spPr>
      </p:pic>
      <p:sp>
        <p:nvSpPr>
          <p:cNvPr id="6" name="文本框 5">
            <a:extLst>
              <a:ext uri="{FF2B5EF4-FFF2-40B4-BE49-F238E27FC236}">
                <a16:creationId xmlns:a16="http://schemas.microsoft.com/office/drawing/2014/main" id="{0EA30189-70A4-D748-9951-CA718A3EA715}"/>
              </a:ext>
            </a:extLst>
          </p:cNvPr>
          <p:cNvSpPr txBox="1"/>
          <p:nvPr/>
        </p:nvSpPr>
        <p:spPr>
          <a:xfrm>
            <a:off x="1291892" y="3976673"/>
            <a:ext cx="3155672" cy="369332"/>
          </a:xfrm>
          <a:prstGeom prst="rect">
            <a:avLst/>
          </a:prstGeom>
          <a:noFill/>
        </p:spPr>
        <p:txBody>
          <a:bodyPr wrap="none" rtlCol="0">
            <a:spAutoFit/>
          </a:bodyPr>
          <a:lstStyle/>
          <a:p>
            <a:r>
              <a:rPr kumimoji="1" lang="en-US" altLang="zh-CN" b="1" dirty="0">
                <a:latin typeface="Helvetica" pitchFamily="2" charset="0"/>
              </a:rPr>
              <a:t>Academic Tool by Sui et al.</a:t>
            </a:r>
            <a:endParaRPr kumimoji="1" lang="zh-CN" altLang="en-US" b="1" dirty="0">
              <a:latin typeface="Helvetica" pitchFamily="2" charset="0"/>
            </a:endParaRPr>
          </a:p>
        </p:txBody>
      </p:sp>
      <p:pic>
        <p:nvPicPr>
          <p:cNvPr id="7" name="图片 6">
            <a:extLst>
              <a:ext uri="{FF2B5EF4-FFF2-40B4-BE49-F238E27FC236}">
                <a16:creationId xmlns:a16="http://schemas.microsoft.com/office/drawing/2014/main" id="{182745BF-C968-CF44-B6B7-DA7FA7C224D8}"/>
              </a:ext>
            </a:extLst>
          </p:cNvPr>
          <p:cNvPicPr>
            <a:picLocks noChangeAspect="1"/>
          </p:cNvPicPr>
          <p:nvPr/>
        </p:nvPicPr>
        <p:blipFill>
          <a:blip r:embed="rId4"/>
          <a:stretch>
            <a:fillRect/>
          </a:stretch>
        </p:blipFill>
        <p:spPr>
          <a:xfrm>
            <a:off x="5505448" y="2603138"/>
            <a:ext cx="1224000" cy="1224000"/>
          </a:xfrm>
          <a:prstGeom prst="rect">
            <a:avLst/>
          </a:prstGeom>
        </p:spPr>
      </p:pic>
      <p:sp>
        <p:nvSpPr>
          <p:cNvPr id="8" name="文本框 7">
            <a:extLst>
              <a:ext uri="{FF2B5EF4-FFF2-40B4-BE49-F238E27FC236}">
                <a16:creationId xmlns:a16="http://schemas.microsoft.com/office/drawing/2014/main" id="{BF7537BD-FEAF-5245-A6A8-6DA53F7BCA1D}"/>
              </a:ext>
            </a:extLst>
          </p:cNvPr>
          <p:cNvSpPr txBox="1"/>
          <p:nvPr/>
        </p:nvSpPr>
        <p:spPr>
          <a:xfrm>
            <a:off x="5096116" y="3976673"/>
            <a:ext cx="2155398" cy="369332"/>
          </a:xfrm>
          <a:prstGeom prst="rect">
            <a:avLst/>
          </a:prstGeom>
          <a:noFill/>
        </p:spPr>
        <p:txBody>
          <a:bodyPr wrap="none" rtlCol="0">
            <a:spAutoFit/>
          </a:bodyPr>
          <a:lstStyle/>
          <a:p>
            <a:r>
              <a:rPr kumimoji="1" lang="en-US" altLang="zh-CN" b="1" dirty="0">
                <a:latin typeface="Helvetica" pitchFamily="2" charset="0"/>
              </a:rPr>
              <a:t>Powered by LLVM</a:t>
            </a:r>
            <a:endParaRPr kumimoji="1" lang="zh-CN" altLang="en-US" b="1" dirty="0">
              <a:latin typeface="Helvetica" pitchFamily="2" charset="0"/>
            </a:endParaRPr>
          </a:p>
        </p:txBody>
      </p:sp>
      <p:pic>
        <p:nvPicPr>
          <p:cNvPr id="9" name="图片 8">
            <a:extLst>
              <a:ext uri="{FF2B5EF4-FFF2-40B4-BE49-F238E27FC236}">
                <a16:creationId xmlns:a16="http://schemas.microsoft.com/office/drawing/2014/main" id="{DE2185CB-AF41-6645-B61F-FE2EA6D3A3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97824" y="2745926"/>
            <a:ext cx="1714284" cy="900000"/>
          </a:xfrm>
          <a:prstGeom prst="rect">
            <a:avLst/>
          </a:prstGeom>
        </p:spPr>
      </p:pic>
      <p:sp>
        <p:nvSpPr>
          <p:cNvPr id="10" name="文本框 9">
            <a:extLst>
              <a:ext uri="{FF2B5EF4-FFF2-40B4-BE49-F238E27FC236}">
                <a16:creationId xmlns:a16="http://schemas.microsoft.com/office/drawing/2014/main" id="{57F8090A-1252-6B46-BD81-72AF050083DF}"/>
              </a:ext>
            </a:extLst>
          </p:cNvPr>
          <p:cNvSpPr txBox="1"/>
          <p:nvPr/>
        </p:nvSpPr>
        <p:spPr>
          <a:xfrm>
            <a:off x="8086935" y="3976673"/>
            <a:ext cx="2621230" cy="369332"/>
          </a:xfrm>
          <a:prstGeom prst="rect">
            <a:avLst/>
          </a:prstGeom>
          <a:noFill/>
        </p:spPr>
        <p:txBody>
          <a:bodyPr wrap="none" rtlCol="0">
            <a:spAutoFit/>
          </a:bodyPr>
          <a:lstStyle/>
          <a:p>
            <a:r>
              <a:rPr kumimoji="1" lang="en-US" altLang="zh-CN" b="1" dirty="0">
                <a:latin typeface="Helvetica" pitchFamily="2" charset="0"/>
              </a:rPr>
              <a:t>Powered by Facebook</a:t>
            </a:r>
            <a:endParaRPr kumimoji="1" lang="zh-CN" altLang="en-US" b="1" dirty="0">
              <a:latin typeface="Helvetica" pitchFamily="2" charset="0"/>
            </a:endParaRPr>
          </a:p>
        </p:txBody>
      </p:sp>
    </p:spTree>
    <p:extLst>
      <p:ext uri="{BB962C8B-B14F-4D97-AF65-F5344CB8AC3E}">
        <p14:creationId xmlns:p14="http://schemas.microsoft.com/office/powerpoint/2010/main" val="1236624749"/>
      </p:ext>
    </p:extLst>
  </p:cSld>
  <p:clrMapOvr>
    <a:masterClrMapping/>
  </p:clrMapOvr>
  <mc:AlternateContent xmlns:mc="http://schemas.openxmlformats.org/markup-compatibility/2006" xmlns:p14="http://schemas.microsoft.com/office/powerpoint/2010/main">
    <mc:Choice Requires="p14">
      <p:transition spd="slow" p14:dur="2000" advTm="29579"/>
    </mc:Choice>
    <mc:Fallback xmlns="">
      <p:transition spd="slow" advTm="295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174AFA-3027-CF4A-AC5F-0BE9FE80A894}"/>
              </a:ext>
            </a:extLst>
          </p:cNvPr>
          <p:cNvSpPr>
            <a:spLocks noGrp="1"/>
          </p:cNvSpPr>
          <p:nvPr>
            <p:ph type="title"/>
          </p:nvPr>
        </p:nvSpPr>
        <p:spPr/>
        <p:txBody>
          <a:bodyPr/>
          <a:lstStyle/>
          <a:p>
            <a:r>
              <a:rPr kumimoji="1" lang="en-US" altLang="zh-CN" dirty="0"/>
              <a:t>MySQL #87203: Use After Free in MySQL</a:t>
            </a:r>
            <a:endParaRPr kumimoji="1" lang="zh-CN" altLang="en-US" dirty="0"/>
          </a:p>
        </p:txBody>
      </p:sp>
      <p:sp>
        <p:nvSpPr>
          <p:cNvPr id="4" name="灯片编号占位符 3">
            <a:extLst>
              <a:ext uri="{FF2B5EF4-FFF2-40B4-BE49-F238E27FC236}">
                <a16:creationId xmlns:a16="http://schemas.microsoft.com/office/drawing/2014/main" id="{2618E920-13F6-5744-ACDF-33ECC216D695}"/>
              </a:ext>
            </a:extLst>
          </p:cNvPr>
          <p:cNvSpPr>
            <a:spLocks noGrp="1"/>
          </p:cNvSpPr>
          <p:nvPr>
            <p:ph type="sldNum" sz="quarter" idx="12"/>
          </p:nvPr>
        </p:nvSpPr>
        <p:spPr/>
        <p:txBody>
          <a:bodyPr/>
          <a:lstStyle/>
          <a:p>
            <a:fld id="{C53D9380-AD50-0C4E-BD20-74B8F0FD34CE}" type="slidenum">
              <a:rPr kumimoji="1" lang="zh-CN" altLang="en-US" smtClean="0"/>
              <a:t>42</a:t>
            </a:fld>
            <a:endParaRPr kumimoji="1" lang="zh-CN" altLang="en-US"/>
          </a:p>
        </p:txBody>
      </p:sp>
      <p:sp>
        <p:nvSpPr>
          <p:cNvPr id="5" name="矩形 4">
            <a:extLst>
              <a:ext uri="{FF2B5EF4-FFF2-40B4-BE49-F238E27FC236}">
                <a16:creationId xmlns:a16="http://schemas.microsoft.com/office/drawing/2014/main" id="{CEFABB71-94A5-0546-923E-96BBD8F37746}"/>
              </a:ext>
            </a:extLst>
          </p:cNvPr>
          <p:cNvSpPr/>
          <p:nvPr/>
        </p:nvSpPr>
        <p:spPr>
          <a:xfrm>
            <a:off x="0" y="3014402"/>
            <a:ext cx="6096000" cy="1015663"/>
          </a:xfrm>
          <a:prstGeom prst="rect">
            <a:avLst/>
          </a:prstGeom>
        </p:spPr>
        <p:txBody>
          <a:bodyPr>
            <a:spAutoFit/>
          </a:bodyPr>
          <a:lstStyle/>
          <a:p>
            <a:pPr algn="ctr" defTabSz="584200" hangingPunct="0"/>
            <a:r>
              <a:rPr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Helvetica Light"/>
              </a:rPr>
              <a:t>One of the four use after free in MySQL </a:t>
            </a:r>
          </a:p>
          <a:p>
            <a:pPr algn="ctr" defTabSz="584200" hangingPunct="0"/>
            <a:r>
              <a:rPr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Helvetica Light"/>
              </a:rPr>
              <a:t>A bug in an 1,000 </a:t>
            </a:r>
            <a:r>
              <a:rPr lang="en-US" altLang="zh-CN" sz="2000"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Helvetica Light"/>
              </a:rPr>
              <a:t>LoC</a:t>
            </a:r>
            <a:r>
              <a:rPr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Helvetica Light"/>
              </a:rPr>
              <a:t> function</a:t>
            </a:r>
          </a:p>
          <a:p>
            <a:pPr algn="ctr" defTabSz="584200" hangingPunct="0"/>
            <a:r>
              <a:rPr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Helvetica Light"/>
              </a:rPr>
              <a:t>36 functions/11 compilation units</a:t>
            </a:r>
          </a:p>
        </p:txBody>
      </p:sp>
      <p:grpSp>
        <p:nvGrpSpPr>
          <p:cNvPr id="6" name="组 2">
            <a:extLst>
              <a:ext uri="{FF2B5EF4-FFF2-40B4-BE49-F238E27FC236}">
                <a16:creationId xmlns:a16="http://schemas.microsoft.com/office/drawing/2014/main" id="{1F61FA97-407E-B648-9BA8-D1A30C9AB2B6}"/>
              </a:ext>
            </a:extLst>
          </p:cNvPr>
          <p:cNvGrpSpPr/>
          <p:nvPr/>
        </p:nvGrpSpPr>
        <p:grpSpPr>
          <a:xfrm>
            <a:off x="5571744" y="1671991"/>
            <a:ext cx="6077712" cy="4531481"/>
            <a:chOff x="669204" y="1544414"/>
            <a:chExt cx="6077712" cy="4531481"/>
          </a:xfrm>
        </p:grpSpPr>
        <p:grpSp>
          <p:nvGrpSpPr>
            <p:cNvPr id="7" name="组合 6">
              <a:extLst>
                <a:ext uri="{FF2B5EF4-FFF2-40B4-BE49-F238E27FC236}">
                  <a16:creationId xmlns:a16="http://schemas.microsoft.com/office/drawing/2014/main" id="{8EAB915F-CEDD-3746-9C2C-1023E6965088}"/>
                </a:ext>
              </a:extLst>
            </p:cNvPr>
            <p:cNvGrpSpPr/>
            <p:nvPr/>
          </p:nvGrpSpPr>
          <p:grpSpPr>
            <a:xfrm>
              <a:off x="2786284" y="1605483"/>
              <a:ext cx="3960632" cy="1069162"/>
              <a:chOff x="7138021" y="2294285"/>
              <a:chExt cx="2695408" cy="1069162"/>
            </a:xfrm>
          </p:grpSpPr>
          <p:sp>
            <p:nvSpPr>
              <p:cNvPr id="17" name="Rectangle 27">
                <a:extLst>
                  <a:ext uri="{FF2B5EF4-FFF2-40B4-BE49-F238E27FC236}">
                    <a16:creationId xmlns:a16="http://schemas.microsoft.com/office/drawing/2014/main" id="{4B636805-3267-0F44-856D-25316B8707F7}"/>
                  </a:ext>
                </a:extLst>
              </p:cNvPr>
              <p:cNvSpPr/>
              <p:nvPr/>
            </p:nvSpPr>
            <p:spPr>
              <a:xfrm>
                <a:off x="7138021" y="2625745"/>
                <a:ext cx="2695408" cy="737702"/>
              </a:xfrm>
              <a:prstGeom prst="rect">
                <a:avLst/>
              </a:prstGeom>
            </p:spPr>
            <p:txBody>
              <a:bodyPr wrap="square">
                <a:spAutoFit/>
              </a:bodyPr>
              <a:lstStyle/>
              <a:p>
                <a:pPr>
                  <a:lnSpc>
                    <a:spcPct val="120000"/>
                  </a:lnSpc>
                </a:pP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You</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can do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the</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free</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operations</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three</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times</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in a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row</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a:t>
                </a:r>
              </a:p>
            </p:txBody>
          </p:sp>
          <p:sp>
            <p:nvSpPr>
              <p:cNvPr id="18" name="Rectangle 28">
                <a:extLst>
                  <a:ext uri="{FF2B5EF4-FFF2-40B4-BE49-F238E27FC236}">
                    <a16:creationId xmlns:a16="http://schemas.microsoft.com/office/drawing/2014/main" id="{D6C26BE5-8BC3-BF48-A278-A0670D5DCAC4}"/>
                  </a:ext>
                </a:extLst>
              </p:cNvPr>
              <p:cNvSpPr/>
              <p:nvPr/>
            </p:nvSpPr>
            <p:spPr>
              <a:xfrm>
                <a:off x="7138022" y="2294285"/>
                <a:ext cx="2131831" cy="369332"/>
              </a:xfrm>
              <a:prstGeom prst="rect">
                <a:avLst/>
              </a:prstGeom>
            </p:spPr>
            <p:txBody>
              <a:bodyPr wrap="square">
                <a:spAutoFit/>
              </a:bodyPr>
              <a:lstStyle/>
              <a:p>
                <a:r>
                  <a:rPr lang="en-US" altLang="zh-CN" b="1" dirty="0">
                    <a:solidFill>
                      <a:sysClr val="windowText" lastClr="000000"/>
                    </a:solidFill>
                    <a:latin typeface="Helvetica" pitchFamily="2" charset="0"/>
                    <a:ea typeface="Arial Hebrew" charset="-79"/>
                    <a:cs typeface="Arial Hebrew" charset="-79"/>
                    <a:sym typeface="+mn-lt"/>
                  </a:rPr>
                  <a:t>Refuse to confirm</a:t>
                </a:r>
                <a:endParaRPr lang="tr-TR" b="1" dirty="0">
                  <a:solidFill>
                    <a:sysClr val="windowText" lastClr="000000"/>
                  </a:solidFill>
                  <a:latin typeface="Helvetica" pitchFamily="2" charset="0"/>
                  <a:ea typeface="Arial Hebrew" charset="-79"/>
                  <a:cs typeface="Arial Hebrew" charset="-79"/>
                  <a:sym typeface="+mn-lt"/>
                </a:endParaRPr>
              </a:p>
            </p:txBody>
          </p:sp>
        </p:grpSp>
        <p:sp>
          <p:nvSpPr>
            <p:cNvPr id="8" name="文本框 7">
              <a:extLst>
                <a:ext uri="{FF2B5EF4-FFF2-40B4-BE49-F238E27FC236}">
                  <a16:creationId xmlns:a16="http://schemas.microsoft.com/office/drawing/2014/main" id="{5CF53AFE-2B97-6B4A-8015-E438B4714B78}"/>
                </a:ext>
              </a:extLst>
            </p:cNvPr>
            <p:cNvSpPr txBox="1"/>
            <p:nvPr/>
          </p:nvSpPr>
          <p:spPr>
            <a:xfrm>
              <a:off x="2223827" y="1544414"/>
              <a:ext cx="444758" cy="379591"/>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b="1" i="0" u="none" strike="noStrike" normalizeH="0" baseline="0" dirty="0">
                  <a:ln w="0"/>
                  <a:solidFill>
                    <a:schemeClr val="accent1"/>
                  </a:solidFill>
                  <a:effectLst>
                    <a:outerShdw blurRad="38100" dist="25400" dir="5400000" algn="ctr" rotWithShape="0">
                      <a:srgbClr val="6E747A">
                        <a:alpha val="43000"/>
                      </a:srgbClr>
                    </a:outerShdw>
                  </a:effectLst>
                  <a:uFillTx/>
                  <a:latin typeface="Helvetica" pitchFamily="2" charset="0"/>
                  <a:ea typeface="Arial Hebrew" charset="-79"/>
                  <a:cs typeface="Arial Hebrew" charset="-79"/>
                  <a:sym typeface="Helvetica Light"/>
                </a:rPr>
                <a:t>1</a:t>
              </a:r>
              <a:endParaRPr kumimoji="0" lang="zh-CN" altLang="en-US" b="1" i="0" u="none" strike="noStrike" normalizeH="0" baseline="0" dirty="0">
                <a:ln w="0"/>
                <a:solidFill>
                  <a:schemeClr val="accent1"/>
                </a:solidFill>
                <a:effectLst>
                  <a:outerShdw blurRad="38100" dist="25400" dir="5400000" algn="ctr" rotWithShape="0">
                    <a:srgbClr val="6E747A">
                      <a:alpha val="43000"/>
                    </a:srgbClr>
                  </a:outerShdw>
                </a:effectLst>
                <a:uFillTx/>
                <a:latin typeface="Helvetica" pitchFamily="2" charset="0"/>
                <a:ea typeface="Arial Hebrew" charset="-79"/>
                <a:cs typeface="Arial Hebrew" charset="-79"/>
                <a:sym typeface="Helvetica Light"/>
              </a:endParaRPr>
            </a:p>
          </p:txBody>
        </p:sp>
        <p:grpSp>
          <p:nvGrpSpPr>
            <p:cNvPr id="9" name="组合 4">
              <a:extLst>
                <a:ext uri="{FF2B5EF4-FFF2-40B4-BE49-F238E27FC236}">
                  <a16:creationId xmlns:a16="http://schemas.microsoft.com/office/drawing/2014/main" id="{0D9016F1-83A5-914D-8387-72B27994BB46}"/>
                </a:ext>
              </a:extLst>
            </p:cNvPr>
            <p:cNvGrpSpPr/>
            <p:nvPr/>
          </p:nvGrpSpPr>
          <p:grpSpPr>
            <a:xfrm>
              <a:off x="1936944" y="3268564"/>
              <a:ext cx="3960632" cy="1069162"/>
              <a:chOff x="7138021" y="2294285"/>
              <a:chExt cx="2695408" cy="1069162"/>
            </a:xfrm>
          </p:grpSpPr>
          <p:sp>
            <p:nvSpPr>
              <p:cNvPr id="15" name="Rectangle 27">
                <a:extLst>
                  <a:ext uri="{FF2B5EF4-FFF2-40B4-BE49-F238E27FC236}">
                    <a16:creationId xmlns:a16="http://schemas.microsoft.com/office/drawing/2014/main" id="{C365D35F-88A2-BA4B-A803-D9A6C052DA7F}"/>
                  </a:ext>
                </a:extLst>
              </p:cNvPr>
              <p:cNvSpPr/>
              <p:nvPr/>
            </p:nvSpPr>
            <p:spPr>
              <a:xfrm>
                <a:off x="7138021" y="2625745"/>
                <a:ext cx="2695408" cy="737702"/>
              </a:xfrm>
              <a:prstGeom prst="rect">
                <a:avLst/>
              </a:prstGeom>
            </p:spPr>
            <p:txBody>
              <a:bodyPr wrap="square">
                <a:spAutoFit/>
              </a:bodyPr>
              <a:lstStyle/>
              <a:p>
                <a:pPr>
                  <a:lnSpc>
                    <a:spcPct val="120000"/>
                  </a:lnSpc>
                </a:pP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We</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do a lot of </a:t>
                </a:r>
                <a:r>
                  <a:rPr lang="tr-TR" dirty="0" err="1">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analysis</a:t>
                </a:r>
                <a:r>
                  <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a:t>
                </a:r>
                <a:r>
                  <a:rPr lang="is-IS"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rPr>
                  <a:t>… This remains “Not a Bug”.</a:t>
                </a:r>
                <a:endParaRPr lang="tr-TR"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mn-lt"/>
                </a:endParaRPr>
              </a:p>
            </p:txBody>
          </p:sp>
          <p:sp>
            <p:nvSpPr>
              <p:cNvPr id="16" name="Rectangle 28">
                <a:extLst>
                  <a:ext uri="{FF2B5EF4-FFF2-40B4-BE49-F238E27FC236}">
                    <a16:creationId xmlns:a16="http://schemas.microsoft.com/office/drawing/2014/main" id="{5F92F8C7-D058-D54C-B9B1-EEA5DF7A9F52}"/>
                  </a:ext>
                </a:extLst>
              </p:cNvPr>
              <p:cNvSpPr/>
              <p:nvPr/>
            </p:nvSpPr>
            <p:spPr>
              <a:xfrm>
                <a:off x="7138022" y="2294285"/>
                <a:ext cx="2131831" cy="369332"/>
              </a:xfrm>
              <a:prstGeom prst="rect">
                <a:avLst/>
              </a:prstGeom>
            </p:spPr>
            <p:txBody>
              <a:bodyPr wrap="square">
                <a:spAutoFit/>
              </a:bodyPr>
              <a:lstStyle/>
              <a:p>
                <a:r>
                  <a:rPr lang="en-US" altLang="zh-CN" b="1" dirty="0">
                    <a:solidFill>
                      <a:sysClr val="windowText" lastClr="000000"/>
                    </a:solidFill>
                    <a:latin typeface="Helvetica" pitchFamily="2" charset="0"/>
                    <a:ea typeface="Arial Hebrew" charset="-79"/>
                    <a:cs typeface="Arial Hebrew" charset="-79"/>
                    <a:sym typeface="+mn-lt"/>
                  </a:rPr>
                  <a:t>Difficult to confirm</a:t>
                </a:r>
                <a:endParaRPr lang="tr-TR" b="1" dirty="0">
                  <a:solidFill>
                    <a:sysClr val="windowText" lastClr="000000"/>
                  </a:solidFill>
                  <a:latin typeface="Helvetica" pitchFamily="2" charset="0"/>
                  <a:ea typeface="Arial Hebrew" charset="-79"/>
                  <a:cs typeface="Arial Hebrew" charset="-79"/>
                  <a:sym typeface="+mn-lt"/>
                </a:endParaRPr>
              </a:p>
            </p:txBody>
          </p:sp>
        </p:grpSp>
        <p:sp>
          <p:nvSpPr>
            <p:cNvPr id="10" name="文本框 9">
              <a:extLst>
                <a:ext uri="{FF2B5EF4-FFF2-40B4-BE49-F238E27FC236}">
                  <a16:creationId xmlns:a16="http://schemas.microsoft.com/office/drawing/2014/main" id="{947F18AB-1870-2545-87C3-0181B178E6EF}"/>
                </a:ext>
              </a:extLst>
            </p:cNvPr>
            <p:cNvSpPr txBox="1"/>
            <p:nvPr/>
          </p:nvSpPr>
          <p:spPr>
            <a:xfrm>
              <a:off x="1374487" y="3207495"/>
              <a:ext cx="444758" cy="379591"/>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b="1" i="0" u="none" strike="noStrike" normalizeH="0" baseline="0" dirty="0">
                  <a:ln w="0"/>
                  <a:solidFill>
                    <a:schemeClr val="accent1"/>
                  </a:solidFill>
                  <a:effectLst>
                    <a:outerShdw blurRad="38100" dist="25400" dir="5400000" algn="ctr" rotWithShape="0">
                      <a:srgbClr val="6E747A">
                        <a:alpha val="43000"/>
                      </a:srgbClr>
                    </a:outerShdw>
                  </a:effectLst>
                  <a:uFillTx/>
                  <a:latin typeface="Helvetica" pitchFamily="2" charset="0"/>
                  <a:ea typeface="Arial Hebrew" charset="-79"/>
                  <a:cs typeface="Arial Hebrew" charset="-79"/>
                  <a:sym typeface="Helvetica Light"/>
                </a:rPr>
                <a:t>2</a:t>
              </a:r>
              <a:endParaRPr kumimoji="0" lang="zh-CN" altLang="en-US" b="1" i="0" u="none" strike="noStrike" normalizeH="0" baseline="0" dirty="0">
                <a:ln w="0"/>
                <a:solidFill>
                  <a:schemeClr val="accent1"/>
                </a:solidFill>
                <a:effectLst>
                  <a:outerShdw blurRad="38100" dist="25400" dir="5400000" algn="ctr" rotWithShape="0">
                    <a:srgbClr val="6E747A">
                      <a:alpha val="43000"/>
                    </a:srgbClr>
                  </a:outerShdw>
                </a:effectLst>
                <a:uFillTx/>
                <a:latin typeface="Helvetica" pitchFamily="2" charset="0"/>
                <a:ea typeface="Arial Hebrew" charset="-79"/>
                <a:cs typeface="Arial Hebrew" charset="-79"/>
                <a:sym typeface="Helvetica Light"/>
              </a:endParaRPr>
            </a:p>
          </p:txBody>
        </p:sp>
        <p:grpSp>
          <p:nvGrpSpPr>
            <p:cNvPr id="11" name="组合 4">
              <a:extLst>
                <a:ext uri="{FF2B5EF4-FFF2-40B4-BE49-F238E27FC236}">
                  <a16:creationId xmlns:a16="http://schemas.microsoft.com/office/drawing/2014/main" id="{E05EFF99-3379-9E45-AF90-2EF8C2703124}"/>
                </a:ext>
              </a:extLst>
            </p:cNvPr>
            <p:cNvGrpSpPr/>
            <p:nvPr/>
          </p:nvGrpSpPr>
          <p:grpSpPr>
            <a:xfrm>
              <a:off x="1231661" y="5006733"/>
              <a:ext cx="4493957" cy="1069162"/>
              <a:chOff x="7138020" y="2294285"/>
              <a:chExt cx="3058362" cy="1069162"/>
            </a:xfrm>
          </p:grpSpPr>
          <p:sp>
            <p:nvSpPr>
              <p:cNvPr id="13" name="Rectangle 27">
                <a:extLst>
                  <a:ext uri="{FF2B5EF4-FFF2-40B4-BE49-F238E27FC236}">
                    <a16:creationId xmlns:a16="http://schemas.microsoft.com/office/drawing/2014/main" id="{4A63874F-480B-4142-B7A6-A4DCC9B961A8}"/>
                  </a:ext>
                </a:extLst>
              </p:cNvPr>
              <p:cNvSpPr/>
              <p:nvPr/>
            </p:nvSpPr>
            <p:spPr>
              <a:xfrm>
                <a:off x="7138020" y="2625745"/>
                <a:ext cx="3058362" cy="737702"/>
              </a:xfrm>
              <a:prstGeom prst="rect">
                <a:avLst/>
              </a:prstGeom>
            </p:spPr>
            <p:txBody>
              <a:bodyPr wrap="square">
                <a:spAutoFit/>
              </a:bodyPr>
              <a:lstStyle/>
              <a:p>
                <a:pPr>
                  <a:lnSpc>
                    <a:spcPct val="120000"/>
                  </a:lnSpc>
                </a:pPr>
                <a:r>
                  <a:rPr lang="is-IS" dirty="0">
                    <a:solidFill>
                      <a:sysClr val="windowText" lastClr="000000"/>
                    </a:solidFill>
                    <a:latin typeface="Helvetica" pitchFamily="2" charset="0"/>
                    <a:ea typeface="Arial Hebrew" charset="-79"/>
                    <a:cs typeface="Arial Hebrew" charset="-79"/>
                    <a:sym typeface="+mn-lt"/>
                  </a:rPr>
                  <a:t>This bug is verified by </a:t>
                </a:r>
                <a:r>
                  <a:rPr lang="en-US" altLang="zh-CN" dirty="0">
                    <a:solidFill>
                      <a:sysClr val="windowText" lastClr="000000"/>
                    </a:solidFill>
                    <a:latin typeface="Helvetica" pitchFamily="2" charset="0"/>
                    <a:ea typeface="Arial Hebrew" charset="-79"/>
                    <a:cs typeface="Arial Hebrew" charset="-79"/>
                    <a:sym typeface="+mn-lt"/>
                  </a:rPr>
                  <a:t>dynamic</a:t>
                </a:r>
                <a:r>
                  <a:rPr lang="zh-CN" altLang="en-US" dirty="0">
                    <a:solidFill>
                      <a:sysClr val="windowText" lastClr="000000"/>
                    </a:solidFill>
                    <a:latin typeface="Helvetica" pitchFamily="2" charset="0"/>
                    <a:ea typeface="Arial Hebrew" charset="-79"/>
                    <a:cs typeface="Arial Hebrew" charset="-79"/>
                    <a:sym typeface="+mn-lt"/>
                  </a:rPr>
                  <a:t> </a:t>
                </a:r>
                <a:r>
                  <a:rPr lang="en-US" altLang="zh-CN" dirty="0">
                    <a:solidFill>
                      <a:sysClr val="windowText" lastClr="000000"/>
                    </a:solidFill>
                    <a:latin typeface="Helvetica" pitchFamily="2" charset="0"/>
                    <a:ea typeface="Arial Hebrew" charset="-79"/>
                    <a:cs typeface="Arial Hebrew" charset="-79"/>
                    <a:sym typeface="+mn-lt"/>
                  </a:rPr>
                  <a:t>methods</a:t>
                </a:r>
                <a:r>
                  <a:rPr lang="zh-CN" altLang="en-US" dirty="0">
                    <a:solidFill>
                      <a:sysClr val="windowText" lastClr="000000"/>
                    </a:solidFill>
                    <a:latin typeface="Helvetica" pitchFamily="2" charset="0"/>
                    <a:ea typeface="Arial Hebrew" charset="-79"/>
                    <a:cs typeface="Arial Hebrew" charset="-79"/>
                    <a:sym typeface="+mn-lt"/>
                  </a:rPr>
                  <a:t> </a:t>
                </a:r>
                <a:r>
                  <a:rPr lang="en-US" altLang="zh-CN" dirty="0">
                    <a:solidFill>
                      <a:sysClr val="windowText" lastClr="000000"/>
                    </a:solidFill>
                    <a:latin typeface="Helvetica" pitchFamily="2" charset="0"/>
                    <a:ea typeface="Arial Hebrew" charset="-79"/>
                    <a:cs typeface="Arial Hebrew" charset="-79"/>
                    <a:sym typeface="+mn-lt"/>
                  </a:rPr>
                  <a:t>(</a:t>
                </a:r>
                <a:r>
                  <a:rPr lang="is-IS" dirty="0">
                    <a:solidFill>
                      <a:sysClr val="windowText" lastClr="000000"/>
                    </a:solidFill>
                    <a:latin typeface="Helvetica" pitchFamily="2" charset="0"/>
                    <a:ea typeface="Arial Hebrew" charset="-79"/>
                    <a:cs typeface="Arial Hebrew" charset="-79"/>
                    <a:sym typeface="+mn-lt"/>
                  </a:rPr>
                  <a:t>debugger</a:t>
                </a:r>
                <a:r>
                  <a:rPr lang="en-US" altLang="zh-CN" dirty="0">
                    <a:solidFill>
                      <a:sysClr val="windowText" lastClr="000000"/>
                    </a:solidFill>
                    <a:latin typeface="Helvetica" pitchFamily="2" charset="0"/>
                    <a:ea typeface="Arial Hebrew" charset="-79"/>
                    <a:cs typeface="Arial Hebrew" charset="-79"/>
                    <a:sym typeface="+mn-lt"/>
                  </a:rPr>
                  <a:t>)</a:t>
                </a:r>
                <a:r>
                  <a:rPr lang="is-IS" dirty="0">
                    <a:solidFill>
                      <a:sysClr val="windowText" lastClr="000000"/>
                    </a:solidFill>
                    <a:latin typeface="Helvetica" pitchFamily="2" charset="0"/>
                    <a:ea typeface="Arial Hebrew" charset="-79"/>
                    <a:cs typeface="Arial Hebrew" charset="-79"/>
                    <a:sym typeface="+mn-lt"/>
                  </a:rPr>
                  <a:t>.</a:t>
                </a:r>
                <a:endParaRPr lang="tr-TR" dirty="0">
                  <a:solidFill>
                    <a:sysClr val="windowText" lastClr="000000"/>
                  </a:solidFill>
                  <a:latin typeface="Helvetica" pitchFamily="2" charset="0"/>
                  <a:ea typeface="Arial Hebrew" charset="-79"/>
                  <a:cs typeface="Arial Hebrew" charset="-79"/>
                  <a:sym typeface="+mn-lt"/>
                </a:endParaRPr>
              </a:p>
            </p:txBody>
          </p:sp>
          <p:sp>
            <p:nvSpPr>
              <p:cNvPr id="14" name="Rectangle 28">
                <a:extLst>
                  <a:ext uri="{FF2B5EF4-FFF2-40B4-BE49-F238E27FC236}">
                    <a16:creationId xmlns:a16="http://schemas.microsoft.com/office/drawing/2014/main" id="{5C7FB049-F700-DF4A-A4CB-39DECE9F422E}"/>
                  </a:ext>
                </a:extLst>
              </p:cNvPr>
              <p:cNvSpPr/>
              <p:nvPr/>
            </p:nvSpPr>
            <p:spPr>
              <a:xfrm>
                <a:off x="7138022" y="2294285"/>
                <a:ext cx="2131831" cy="369332"/>
              </a:xfrm>
              <a:prstGeom prst="rect">
                <a:avLst/>
              </a:prstGeom>
            </p:spPr>
            <p:txBody>
              <a:bodyPr wrap="square">
                <a:spAutoFit/>
              </a:bodyPr>
              <a:lstStyle/>
              <a:p>
                <a:r>
                  <a:rPr lang="en-US" altLang="zh-CN" b="1" dirty="0">
                    <a:solidFill>
                      <a:sysClr val="windowText" lastClr="000000"/>
                    </a:solidFill>
                    <a:latin typeface="Helvetica" pitchFamily="2" charset="0"/>
                    <a:ea typeface="Arial Hebrew" charset="-79"/>
                    <a:cs typeface="Arial Hebrew" charset="-79"/>
                    <a:sym typeface="+mn-lt"/>
                  </a:rPr>
                  <a:t>Confirm</a:t>
                </a:r>
                <a:endParaRPr lang="tr-TR" b="1" dirty="0">
                  <a:solidFill>
                    <a:sysClr val="windowText" lastClr="000000"/>
                  </a:solidFill>
                  <a:latin typeface="Helvetica" pitchFamily="2" charset="0"/>
                  <a:ea typeface="Arial Hebrew" charset="-79"/>
                  <a:cs typeface="Arial Hebrew" charset="-79"/>
                  <a:sym typeface="+mn-lt"/>
                </a:endParaRPr>
              </a:p>
            </p:txBody>
          </p:sp>
        </p:grpSp>
        <p:sp>
          <p:nvSpPr>
            <p:cNvPr id="12" name="文本框 11">
              <a:extLst>
                <a:ext uri="{FF2B5EF4-FFF2-40B4-BE49-F238E27FC236}">
                  <a16:creationId xmlns:a16="http://schemas.microsoft.com/office/drawing/2014/main" id="{D6A0318E-2C6B-DB42-A147-303444663CAA}"/>
                </a:ext>
              </a:extLst>
            </p:cNvPr>
            <p:cNvSpPr txBox="1"/>
            <p:nvPr/>
          </p:nvSpPr>
          <p:spPr>
            <a:xfrm>
              <a:off x="669204" y="4945664"/>
              <a:ext cx="444758" cy="379591"/>
            </a:xfrm>
            <a:prstGeom prst="rect">
              <a:avLst/>
            </a:prstGeom>
            <a:ln w="3810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b="1" i="0" u="none" strike="noStrike" normalizeH="0" baseline="0" dirty="0">
                  <a:ln w="0"/>
                  <a:solidFill>
                    <a:schemeClr val="accent1"/>
                  </a:solidFill>
                  <a:effectLst>
                    <a:outerShdw blurRad="38100" dist="25400" dir="5400000" algn="ctr" rotWithShape="0">
                      <a:srgbClr val="6E747A">
                        <a:alpha val="43000"/>
                      </a:srgbClr>
                    </a:outerShdw>
                  </a:effectLst>
                  <a:uFillTx/>
                  <a:latin typeface="Helvetica" pitchFamily="2" charset="0"/>
                  <a:ea typeface="Arial Hebrew" charset="-79"/>
                  <a:cs typeface="Arial Hebrew" charset="-79"/>
                  <a:sym typeface="Helvetica Light"/>
                </a:rPr>
                <a:t>3</a:t>
              </a:r>
              <a:endParaRPr kumimoji="0" lang="zh-CN" altLang="en-US" b="1" i="0" u="none" strike="noStrike" normalizeH="0" baseline="0" dirty="0">
                <a:ln w="0"/>
                <a:solidFill>
                  <a:schemeClr val="accent1"/>
                </a:solidFill>
                <a:effectLst>
                  <a:outerShdw blurRad="38100" dist="25400" dir="5400000" algn="ctr" rotWithShape="0">
                    <a:srgbClr val="6E747A">
                      <a:alpha val="43000"/>
                    </a:srgbClr>
                  </a:outerShdw>
                </a:effectLst>
                <a:uFillTx/>
                <a:latin typeface="Helvetica" pitchFamily="2" charset="0"/>
                <a:ea typeface="Arial Hebrew" charset="-79"/>
                <a:cs typeface="Arial Hebrew" charset="-79"/>
                <a:sym typeface="Helvetica Light"/>
              </a:endParaRPr>
            </a:p>
          </p:txBody>
        </p:sp>
      </p:grpSp>
    </p:spTree>
    <p:custDataLst>
      <p:tags r:id="rId1"/>
    </p:custDataLst>
    <p:extLst>
      <p:ext uri="{BB962C8B-B14F-4D97-AF65-F5344CB8AC3E}">
        <p14:creationId xmlns:p14="http://schemas.microsoft.com/office/powerpoint/2010/main" val="716131522"/>
      </p:ext>
    </p:extLst>
  </p:cSld>
  <p:clrMapOvr>
    <a:masterClrMapping/>
  </p:clrMapOvr>
  <mc:AlternateContent xmlns:mc="http://schemas.openxmlformats.org/markup-compatibility/2006" xmlns:p14="http://schemas.microsoft.com/office/powerpoint/2010/main">
    <mc:Choice Requires="p14">
      <p:transition spd="slow" p14:dur="2000" advTm="39733"/>
    </mc:Choice>
    <mc:Fallback xmlns="">
      <p:transition spd="slow" advTm="397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E2098-45A6-1C4C-9EFA-8DF002A51837}"/>
              </a:ext>
            </a:extLst>
          </p:cNvPr>
          <p:cNvSpPr>
            <a:spLocks noGrp="1"/>
          </p:cNvSpPr>
          <p:nvPr>
            <p:ph type="title"/>
          </p:nvPr>
        </p:nvSpPr>
        <p:spPr/>
        <p:txBody>
          <a:bodyPr/>
          <a:lstStyle/>
          <a:p>
            <a:r>
              <a:rPr kumimoji="1" lang="en-US" altLang="zh-CN" dirty="0"/>
              <a:t>ICU #13301: Double Free in ICU</a:t>
            </a:r>
            <a:endParaRPr kumimoji="1" lang="zh-CN" altLang="en-US" dirty="0"/>
          </a:p>
        </p:txBody>
      </p:sp>
      <p:sp>
        <p:nvSpPr>
          <p:cNvPr id="4" name="灯片编号占位符 3">
            <a:extLst>
              <a:ext uri="{FF2B5EF4-FFF2-40B4-BE49-F238E27FC236}">
                <a16:creationId xmlns:a16="http://schemas.microsoft.com/office/drawing/2014/main" id="{840E0850-90CD-3845-865B-77118BC17558}"/>
              </a:ext>
            </a:extLst>
          </p:cNvPr>
          <p:cNvSpPr>
            <a:spLocks noGrp="1"/>
          </p:cNvSpPr>
          <p:nvPr>
            <p:ph type="sldNum" sz="quarter" idx="12"/>
          </p:nvPr>
        </p:nvSpPr>
        <p:spPr/>
        <p:txBody>
          <a:bodyPr/>
          <a:lstStyle/>
          <a:p>
            <a:fld id="{C53D9380-AD50-0C4E-BD20-74B8F0FD34CE}" type="slidenum">
              <a:rPr kumimoji="1" lang="zh-CN" altLang="en-US" smtClean="0"/>
              <a:t>43</a:t>
            </a:fld>
            <a:endParaRPr kumimoji="1" lang="zh-CN" altLang="en-US"/>
          </a:p>
        </p:txBody>
      </p:sp>
      <p:grpSp>
        <p:nvGrpSpPr>
          <p:cNvPr id="5" name="组 1">
            <a:extLst>
              <a:ext uri="{FF2B5EF4-FFF2-40B4-BE49-F238E27FC236}">
                <a16:creationId xmlns:a16="http://schemas.microsoft.com/office/drawing/2014/main" id="{82498E0F-A617-4C42-AAA7-D16E283D1CBA}"/>
              </a:ext>
            </a:extLst>
          </p:cNvPr>
          <p:cNvGrpSpPr/>
          <p:nvPr/>
        </p:nvGrpSpPr>
        <p:grpSpPr>
          <a:xfrm>
            <a:off x="6179471" y="2256028"/>
            <a:ext cx="5519958" cy="2555815"/>
            <a:chOff x="1456944" y="1887728"/>
            <a:chExt cx="9228928" cy="4273118"/>
          </a:xfrm>
        </p:grpSpPr>
        <p:pic>
          <p:nvPicPr>
            <p:cNvPr id="6" name="图片 5">
              <a:extLst>
                <a:ext uri="{FF2B5EF4-FFF2-40B4-BE49-F238E27FC236}">
                  <a16:creationId xmlns:a16="http://schemas.microsoft.com/office/drawing/2014/main" id="{238CA5A7-E49B-CA44-9CF3-E769981FBA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002" t="-9154" r="-2161" b="-10139"/>
            <a:stretch/>
          </p:blipFill>
          <p:spPr>
            <a:xfrm>
              <a:off x="6369464" y="3706718"/>
              <a:ext cx="1565188" cy="699265"/>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DF4FAC62-B0CB-D841-B0F1-780EE4EC66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932" r="-6089"/>
            <a:stretch/>
          </p:blipFill>
          <p:spPr>
            <a:xfrm>
              <a:off x="5933327" y="1887728"/>
              <a:ext cx="2042841" cy="660571"/>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EA2BA68B-34C3-9A4E-96CA-335890C80C1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927" t="-1787" r="-2014" b="-3914"/>
            <a:stretch/>
          </p:blipFill>
          <p:spPr>
            <a:xfrm>
              <a:off x="8120702" y="3721214"/>
              <a:ext cx="2565170" cy="684769"/>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940F185D-2DDD-6044-96FD-07B74338658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4167" t="-11902" r="-3292" b="-4348"/>
            <a:stretch/>
          </p:blipFill>
          <p:spPr>
            <a:xfrm>
              <a:off x="5131568" y="4704351"/>
              <a:ext cx="2054310" cy="1456495"/>
            </a:xfrm>
            <a:prstGeom prst="rect">
              <a:avLst/>
            </a:prstGeom>
            <a:ln>
              <a:noFill/>
            </a:ln>
            <a:effectLst>
              <a:outerShdw blurRad="190500" algn="tl" rotWithShape="0">
                <a:srgbClr val="000000">
                  <a:alpha val="70000"/>
                </a:srgbClr>
              </a:outerShdw>
            </a:effectLst>
          </p:spPr>
        </p:pic>
        <p:pic>
          <p:nvPicPr>
            <p:cNvPr id="10" name="图片 9">
              <a:extLst>
                <a:ext uri="{FF2B5EF4-FFF2-40B4-BE49-F238E27FC236}">
                  <a16:creationId xmlns:a16="http://schemas.microsoft.com/office/drawing/2014/main" id="{76CEB472-A4FF-114D-ABEB-C6E95342D89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7404" t="-4555" r="-5536" b="-4324"/>
            <a:stretch/>
          </p:blipFill>
          <p:spPr>
            <a:xfrm>
              <a:off x="7440855" y="4704351"/>
              <a:ext cx="1510841" cy="1456495"/>
            </a:xfrm>
            <a:prstGeom prst="rect">
              <a:avLst/>
            </a:prstGeom>
            <a:ln>
              <a:noFill/>
            </a:ln>
            <a:effectLst>
              <a:outerShdw blurRad="190500" algn="tl" rotWithShape="0">
                <a:srgbClr val="000000">
                  <a:alpha val="70000"/>
                </a:srgbClr>
              </a:outerShdw>
            </a:effectLst>
          </p:spPr>
        </p:pic>
        <p:pic>
          <p:nvPicPr>
            <p:cNvPr id="11" name="图片 10">
              <a:extLst>
                <a:ext uri="{FF2B5EF4-FFF2-40B4-BE49-F238E27FC236}">
                  <a16:creationId xmlns:a16="http://schemas.microsoft.com/office/drawing/2014/main" id="{4C5F3863-08B5-674E-AEA2-105B3740D3C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59536" y="1887728"/>
              <a:ext cx="1471567" cy="1530919"/>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370B58B0-37A5-1149-85E0-056B6762030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933327" y="2777927"/>
              <a:ext cx="2048634" cy="630423"/>
            </a:xfrm>
            <a:prstGeom prst="rect">
              <a:avLst/>
            </a:prstGeom>
            <a:ln>
              <a:noFill/>
            </a:ln>
            <a:effectLst>
              <a:outerShdw blurRad="190500" algn="tl" rotWithShape="0">
                <a:srgbClr val="000000">
                  <a:alpha val="70000"/>
                </a:srgbClr>
              </a:outerShdw>
            </a:effectLst>
          </p:spPr>
        </p:pic>
        <p:pic>
          <p:nvPicPr>
            <p:cNvPr id="13" name="Picture 12" descr="mage result for node js">
              <a:extLst>
                <a:ext uri="{FF2B5EF4-FFF2-40B4-BE49-F238E27FC236}">
                  <a16:creationId xmlns:a16="http://schemas.microsoft.com/office/drawing/2014/main" id="{F0BC2438-A789-E54A-917D-132398CA0EE2}"/>
                </a:ext>
              </a:extLst>
            </p:cNvPr>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l="-3733" r="-1770"/>
            <a:stretch/>
          </p:blipFill>
          <p:spPr bwMode="auto">
            <a:xfrm>
              <a:off x="1456944" y="4704351"/>
              <a:ext cx="2110318" cy="703440"/>
            </a:xfrm>
            <a:prstGeom prst="rect">
              <a:avLst/>
            </a:prstGeom>
            <a:ln>
              <a:noFill/>
            </a:ln>
            <a:effectLst>
              <a:outerShdw blurRad="190500" algn="tl" rotWithShape="0">
                <a:srgbClr val="000000">
                  <a:alpha val="70000"/>
                </a:srgbClr>
              </a:outerShdw>
            </a:effectLst>
            <a:extLst/>
          </p:spPr>
        </p:pic>
        <p:pic>
          <p:nvPicPr>
            <p:cNvPr id="14" name="Picture 2" descr="mage result for firefox png">
              <a:extLst>
                <a:ext uri="{FF2B5EF4-FFF2-40B4-BE49-F238E27FC236}">
                  <a16:creationId xmlns:a16="http://schemas.microsoft.com/office/drawing/2014/main" id="{7FDFB6C9-69FF-794C-BD0D-5CB67F8AE9B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297438" y="3685711"/>
              <a:ext cx="1885976" cy="7202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 name="Picture 4" descr="mage result for apple inc png">
              <a:extLst>
                <a:ext uri="{FF2B5EF4-FFF2-40B4-BE49-F238E27FC236}">
                  <a16:creationId xmlns:a16="http://schemas.microsoft.com/office/drawing/2014/main" id="{2D93B9EE-CA92-5242-ADC6-AF6D066EA9D7}"/>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796302" y="3157064"/>
              <a:ext cx="1248919" cy="124891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Picture 6" descr="mage result for freebsd inc png">
              <a:extLst>
                <a:ext uri="{FF2B5EF4-FFF2-40B4-BE49-F238E27FC236}">
                  <a16:creationId xmlns:a16="http://schemas.microsoft.com/office/drawing/2014/main" id="{2F49E6C1-CCDC-A749-B506-FBFA9812174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3795650" y="4710137"/>
              <a:ext cx="1092201" cy="10922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7" name="Picture 8" descr="mage result for microsoft inc png">
              <a:extLst>
                <a:ext uri="{FF2B5EF4-FFF2-40B4-BE49-F238E27FC236}">
                  <a16:creationId xmlns:a16="http://schemas.microsoft.com/office/drawing/2014/main" id="{431BAE96-B191-944A-B539-0DD2C7C29D2A}"/>
                </a:ext>
              </a:extLst>
            </p:cNvPr>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8184185" y="2665244"/>
              <a:ext cx="762803" cy="7534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
        <p:nvSpPr>
          <p:cNvPr id="18" name="文本框 17">
            <a:extLst>
              <a:ext uri="{FF2B5EF4-FFF2-40B4-BE49-F238E27FC236}">
                <a16:creationId xmlns:a16="http://schemas.microsoft.com/office/drawing/2014/main" id="{32723538-04CE-EE4A-905D-67855A456B58}"/>
              </a:ext>
            </a:extLst>
          </p:cNvPr>
          <p:cNvSpPr txBox="1"/>
          <p:nvPr/>
        </p:nvSpPr>
        <p:spPr>
          <a:xfrm>
            <a:off x="635003" y="2902550"/>
            <a:ext cx="4369786"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altLang="zh-CN" sz="2000" i="0" u="none" strike="noStrike" normalizeH="0" baseline="0" dirty="0">
                <a:ln w="0"/>
                <a:effectLst>
                  <a:outerShdw blurRad="38100" dist="19050" dir="2700000" algn="tl" rotWithShape="0">
                    <a:schemeClr val="dk1">
                      <a:alpha val="40000"/>
                    </a:schemeClr>
                  </a:outerShdw>
                </a:effectLst>
                <a:uFillTx/>
                <a:latin typeface="Helvetica" pitchFamily="2" charset="0"/>
                <a:ea typeface="Arial Hebrew" charset="-79"/>
                <a:cs typeface="Arial Hebrew" charset="-79"/>
                <a:sym typeface="Helvetica Light"/>
              </a:rPr>
              <a:t>It had</a:t>
            </a:r>
            <a:r>
              <a:rPr kumimoji="0" lang="en-US" altLang="zh-CN" sz="2000" i="0" u="none" strike="noStrike" normalizeH="0" dirty="0">
                <a:ln w="0"/>
                <a:effectLst>
                  <a:outerShdw blurRad="38100" dist="19050" dir="2700000" algn="tl" rotWithShape="0">
                    <a:schemeClr val="dk1">
                      <a:alpha val="40000"/>
                    </a:schemeClr>
                  </a:outerShdw>
                </a:effectLst>
                <a:uFillTx/>
                <a:latin typeface="Helvetica" pitchFamily="2" charset="0"/>
                <a:ea typeface="Arial Hebrew" charset="-79"/>
                <a:cs typeface="Arial Hebrew" charset="-79"/>
                <a:sym typeface="Helvetica Light"/>
              </a:rPr>
              <a:t> been in the code for more than </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800" b="1" i="0" u="none" strike="noStrike" normalizeH="0" dirty="0">
                <a:ln w="0"/>
                <a:effectLst>
                  <a:outerShdw blurRad="38100" dist="19050" dir="2700000" algn="tl" rotWithShape="0">
                    <a:schemeClr val="dk1">
                      <a:alpha val="40000"/>
                    </a:schemeClr>
                  </a:outerShdw>
                </a:effectLst>
                <a:uFillTx/>
                <a:latin typeface="Helvetica" pitchFamily="2" charset="0"/>
                <a:ea typeface="Arial Hebrew" charset="-79"/>
                <a:cs typeface="Arial Hebrew" charset="-79"/>
                <a:sym typeface="Helvetica Light"/>
              </a:rPr>
              <a:t>10</a:t>
            </a:r>
            <a:r>
              <a:rPr kumimoji="0" lang="en-US" altLang="zh-CN" sz="2000" i="0" u="none" strike="noStrike" normalizeH="0" dirty="0">
                <a:ln w="0"/>
                <a:effectLst>
                  <a:outerShdw blurRad="38100" dist="19050" dir="2700000" algn="tl" rotWithShape="0">
                    <a:schemeClr val="dk1">
                      <a:alpha val="40000"/>
                    </a:schemeClr>
                  </a:outerShdw>
                </a:effectLst>
                <a:uFillTx/>
                <a:latin typeface="Helvetica" pitchFamily="2" charset="0"/>
                <a:ea typeface="Arial Hebrew" charset="-79"/>
                <a:cs typeface="Arial Hebrew" charset="-79"/>
                <a:sym typeface="Helvetica Light"/>
              </a:rPr>
              <a:t> years.</a:t>
            </a:r>
            <a:r>
              <a:rPr kumimoji="0" lang="en-US" altLang="zh-CN" sz="2000" i="0" u="none" strike="noStrike" normalizeH="0" baseline="0" dirty="0">
                <a:ln w="0"/>
                <a:effectLst>
                  <a:outerShdw blurRad="38100" dist="19050" dir="2700000" algn="tl" rotWithShape="0">
                    <a:schemeClr val="dk1">
                      <a:alpha val="40000"/>
                    </a:schemeClr>
                  </a:outerShdw>
                </a:effectLst>
                <a:uFillTx/>
                <a:latin typeface="Helvetica" pitchFamily="2" charset="0"/>
                <a:ea typeface="Arial Hebrew" charset="-79"/>
                <a:cs typeface="Arial Hebrew" charset="-79"/>
                <a:sym typeface="Helvetica Light"/>
              </a:rPr>
              <a:t> </a:t>
            </a:r>
          </a:p>
          <a:p>
            <a:pPr marL="0" marR="0" indent="0" algn="ctr" defTabSz="584200" rtl="0" fontAlgn="auto" latinLnBrk="0" hangingPunct="0">
              <a:lnSpc>
                <a:spcPct val="100000"/>
              </a:lnSpc>
              <a:spcBef>
                <a:spcPts val="0"/>
              </a:spcBef>
              <a:spcAft>
                <a:spcPts val="0"/>
              </a:spcAft>
              <a:buClrTx/>
              <a:buSzTx/>
              <a:buFontTx/>
              <a:buNone/>
              <a:tabLst/>
            </a:pPr>
            <a:r>
              <a:rPr lang="en-US" altLang="zh-CN" sz="2000" dirty="0">
                <a:ln w="0"/>
                <a:effectLst>
                  <a:outerShdw blurRad="38100" dist="19050" dir="2700000" algn="tl" rotWithShape="0">
                    <a:schemeClr val="dk1">
                      <a:alpha val="40000"/>
                    </a:schemeClr>
                  </a:outerShdw>
                </a:effectLst>
                <a:latin typeface="Helvetica" pitchFamily="2" charset="0"/>
                <a:ea typeface="Arial Hebrew" charset="-79"/>
                <a:cs typeface="Arial Hebrew" charset="-79"/>
                <a:sym typeface="Helvetica Light"/>
              </a:rPr>
              <a:t>Affected hundreds of organizations.</a:t>
            </a:r>
          </a:p>
          <a:p>
            <a:pPr marL="0" marR="0" indent="0" algn="ctr" defTabSz="584200" rtl="0" fontAlgn="auto" latinLnBrk="0" hangingPunct="0">
              <a:lnSpc>
                <a:spcPct val="100000"/>
              </a:lnSpc>
              <a:spcBef>
                <a:spcPts val="0"/>
              </a:spcBef>
              <a:spcAft>
                <a:spcPts val="0"/>
              </a:spcAft>
              <a:buClrTx/>
              <a:buSzTx/>
              <a:buFontTx/>
              <a:buNone/>
              <a:tabLst/>
            </a:pPr>
            <a:r>
              <a:rPr kumimoji="0" lang="en-US" altLang="zh-CN" sz="2000" i="0" u="none" strike="noStrike" normalizeH="0" dirty="0">
                <a:ln w="0"/>
                <a:effectLst>
                  <a:outerShdw blurRad="38100" dist="19050" dir="2700000" algn="tl" rotWithShape="0">
                    <a:schemeClr val="dk1">
                      <a:alpha val="40000"/>
                    </a:schemeClr>
                  </a:outerShdw>
                </a:effectLst>
                <a:uFillTx/>
                <a:latin typeface="Helvetica" pitchFamily="2" charset="0"/>
                <a:ea typeface="Arial Hebrew" charset="-79"/>
                <a:cs typeface="Arial Hebrew" charset="-79"/>
                <a:sym typeface="Helvetica Light"/>
              </a:rPr>
              <a:t>Assigned CVE-2017-14952</a:t>
            </a:r>
          </a:p>
        </p:txBody>
      </p:sp>
    </p:spTree>
    <p:custDataLst>
      <p:tags r:id="rId1"/>
    </p:custDataLst>
    <p:extLst>
      <p:ext uri="{BB962C8B-B14F-4D97-AF65-F5344CB8AC3E}">
        <p14:creationId xmlns:p14="http://schemas.microsoft.com/office/powerpoint/2010/main" val="1231155630"/>
      </p:ext>
    </p:extLst>
  </p:cSld>
  <p:clrMapOvr>
    <a:masterClrMapping/>
  </p:clrMapOvr>
  <mc:AlternateContent xmlns:mc="http://schemas.openxmlformats.org/markup-compatibility/2006" xmlns:p14="http://schemas.microsoft.com/office/powerpoint/2010/main">
    <mc:Choice Requires="p14">
      <p:transition spd="slow" p14:dur="2000" advTm="25494"/>
    </mc:Choice>
    <mc:Fallback xmlns="">
      <p:transition spd="slow" advTm="254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9C3B36-60D0-D842-B20D-323CA0E95F1C}"/>
              </a:ext>
            </a:extLst>
          </p:cNvPr>
          <p:cNvSpPr>
            <a:spLocks noGrp="1"/>
          </p:cNvSpPr>
          <p:nvPr>
            <p:ph type="title"/>
          </p:nvPr>
        </p:nvSpPr>
        <p:spPr/>
        <p:txBody>
          <a:bodyPr/>
          <a:lstStyle/>
          <a:p>
            <a:r>
              <a:rPr kumimoji="1" lang="en-US" altLang="zh-CN" dirty="0"/>
              <a:t>Scalability</a:t>
            </a:r>
            <a:endParaRPr kumimoji="1" lang="zh-CN" altLang="en-US" dirty="0"/>
          </a:p>
        </p:txBody>
      </p:sp>
      <p:sp>
        <p:nvSpPr>
          <p:cNvPr id="4" name="灯片编号占位符 3">
            <a:extLst>
              <a:ext uri="{FF2B5EF4-FFF2-40B4-BE49-F238E27FC236}">
                <a16:creationId xmlns:a16="http://schemas.microsoft.com/office/drawing/2014/main" id="{91AB98DC-CC06-A34B-B44D-B6F1656D63B9}"/>
              </a:ext>
            </a:extLst>
          </p:cNvPr>
          <p:cNvSpPr>
            <a:spLocks noGrp="1"/>
          </p:cNvSpPr>
          <p:nvPr>
            <p:ph type="sldNum" sz="quarter" idx="12"/>
          </p:nvPr>
        </p:nvSpPr>
        <p:spPr/>
        <p:txBody>
          <a:bodyPr/>
          <a:lstStyle/>
          <a:p>
            <a:fld id="{C53D9380-AD50-0C4E-BD20-74B8F0FD34CE}" type="slidenum">
              <a:rPr kumimoji="1" lang="zh-CN" altLang="en-US" smtClean="0"/>
              <a:t>44</a:t>
            </a:fld>
            <a:endParaRPr kumimoji="1" lang="zh-CN" altLang="en-US"/>
          </a:p>
        </p:txBody>
      </p:sp>
      <p:grpSp>
        <p:nvGrpSpPr>
          <p:cNvPr id="5" name="组 6">
            <a:extLst>
              <a:ext uri="{FF2B5EF4-FFF2-40B4-BE49-F238E27FC236}">
                <a16:creationId xmlns:a16="http://schemas.microsoft.com/office/drawing/2014/main" id="{4B3F25B0-840E-0247-A430-6E594B711D13}"/>
              </a:ext>
            </a:extLst>
          </p:cNvPr>
          <p:cNvGrpSpPr/>
          <p:nvPr/>
        </p:nvGrpSpPr>
        <p:grpSpPr>
          <a:xfrm>
            <a:off x="1854200" y="1357584"/>
            <a:ext cx="8640000" cy="4667076"/>
            <a:chOff x="1854200" y="1168400"/>
            <a:chExt cx="8640000" cy="4667076"/>
          </a:xfrm>
        </p:grpSpPr>
        <p:grpSp>
          <p:nvGrpSpPr>
            <p:cNvPr id="6" name="组 4">
              <a:extLst>
                <a:ext uri="{FF2B5EF4-FFF2-40B4-BE49-F238E27FC236}">
                  <a16:creationId xmlns:a16="http://schemas.microsoft.com/office/drawing/2014/main" id="{8AC33961-CB2E-2145-8EB2-EA15D7B0B6A2}"/>
                </a:ext>
              </a:extLst>
            </p:cNvPr>
            <p:cNvGrpSpPr/>
            <p:nvPr/>
          </p:nvGrpSpPr>
          <p:grpSpPr>
            <a:xfrm>
              <a:off x="1854200" y="1168400"/>
              <a:ext cx="8640000" cy="4667076"/>
              <a:chOff x="1854200" y="1168400"/>
              <a:chExt cx="8640000" cy="4667076"/>
            </a:xfrm>
          </p:grpSpPr>
          <p:pic>
            <p:nvPicPr>
              <p:cNvPr id="8" name="图片 7">
                <a:extLst>
                  <a:ext uri="{FF2B5EF4-FFF2-40B4-BE49-F238E27FC236}">
                    <a16:creationId xmlns:a16="http://schemas.microsoft.com/office/drawing/2014/main" id="{7FDB8624-CE02-7347-BC06-D1FC8387CC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4200" y="1168400"/>
                <a:ext cx="8640000" cy="4667076"/>
              </a:xfrm>
              <a:prstGeom prst="rect">
                <a:avLst/>
              </a:prstGeom>
            </p:spPr>
          </p:pic>
          <p:sp>
            <p:nvSpPr>
              <p:cNvPr id="9" name="矩形 8">
                <a:extLst>
                  <a:ext uri="{FF2B5EF4-FFF2-40B4-BE49-F238E27FC236}">
                    <a16:creationId xmlns:a16="http://schemas.microsoft.com/office/drawing/2014/main" id="{54B21B63-C9AD-004F-82EF-1BD3584201A9}"/>
                  </a:ext>
                </a:extLst>
              </p:cNvPr>
              <p:cNvSpPr/>
              <p:nvPr/>
            </p:nvSpPr>
            <p:spPr>
              <a:xfrm>
                <a:off x="3378448" y="2004133"/>
                <a:ext cx="2196662" cy="735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0" name="矩形 9">
                <a:extLst>
                  <a:ext uri="{FF2B5EF4-FFF2-40B4-BE49-F238E27FC236}">
                    <a16:creationId xmlns:a16="http://schemas.microsoft.com/office/drawing/2014/main" id="{D543247A-D53D-884A-900A-D0000B2B7284}"/>
                  </a:ext>
                </a:extLst>
              </p:cNvPr>
              <p:cNvSpPr/>
              <p:nvPr/>
            </p:nvSpPr>
            <p:spPr>
              <a:xfrm>
                <a:off x="7827251" y="4185029"/>
                <a:ext cx="2196662" cy="7357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7" name="矩形 6">
              <a:extLst>
                <a:ext uri="{FF2B5EF4-FFF2-40B4-BE49-F238E27FC236}">
                  <a16:creationId xmlns:a16="http://schemas.microsoft.com/office/drawing/2014/main" id="{FAA91E95-AE84-634F-B9E4-C67BD976F484}"/>
                </a:ext>
              </a:extLst>
            </p:cNvPr>
            <p:cNvSpPr/>
            <p:nvPr/>
          </p:nvSpPr>
          <p:spPr>
            <a:xfrm>
              <a:off x="3378448" y="5412828"/>
              <a:ext cx="6038821" cy="325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grpSp>
      <p:sp>
        <p:nvSpPr>
          <p:cNvPr id="11" name="文本框 10">
            <a:extLst>
              <a:ext uri="{FF2B5EF4-FFF2-40B4-BE49-F238E27FC236}">
                <a16:creationId xmlns:a16="http://schemas.microsoft.com/office/drawing/2014/main" id="{3046570F-54E0-F040-AA74-DABB37C27496}"/>
              </a:ext>
            </a:extLst>
          </p:cNvPr>
          <p:cNvSpPr txBox="1"/>
          <p:nvPr/>
        </p:nvSpPr>
        <p:spPr>
          <a:xfrm>
            <a:off x="3569691" y="2207236"/>
            <a:ext cx="1353256" cy="707886"/>
          </a:xfrm>
          <a:prstGeom prst="rect">
            <a:avLst/>
          </a:prstGeom>
          <a:noFill/>
        </p:spPr>
        <p:txBody>
          <a:bodyPr wrap="none" rtlCol="0">
            <a:spAutoFit/>
          </a:bodyPr>
          <a:lstStyle/>
          <a:p>
            <a:pPr algn="ctr"/>
            <a:r>
              <a:rPr kumimoji="1" lang="en-US" altLang="zh-CN" sz="2000" b="1" dirty="0">
                <a:solidFill>
                  <a:schemeClr val="accent1"/>
                </a:solidFill>
                <a:latin typeface="Helvetica" pitchFamily="2" charset="0"/>
                <a:ea typeface="Arial Hebrew" charset="-79"/>
                <a:cs typeface="Arial Hebrew" charset="-79"/>
              </a:rPr>
              <a:t>2 </a:t>
            </a:r>
            <a:r>
              <a:rPr kumimoji="1" lang="en-US" altLang="zh-CN" sz="2000" b="1" dirty="0" err="1">
                <a:solidFill>
                  <a:schemeClr val="accent1"/>
                </a:solidFill>
                <a:latin typeface="Helvetica" pitchFamily="2" charset="0"/>
                <a:ea typeface="Arial Hebrew" charset="-79"/>
                <a:cs typeface="Arial Hebrew" charset="-79"/>
              </a:rPr>
              <a:t>MLoC</a:t>
            </a:r>
            <a:r>
              <a:rPr kumimoji="1" lang="en-US" altLang="zh-CN" sz="2000" b="1" dirty="0">
                <a:solidFill>
                  <a:schemeClr val="accent1"/>
                </a:solidFill>
                <a:latin typeface="Helvetica" pitchFamily="2" charset="0"/>
                <a:ea typeface="Arial Hebrew" charset="-79"/>
                <a:cs typeface="Arial Hebrew" charset="-79"/>
              </a:rPr>
              <a:t> </a:t>
            </a:r>
          </a:p>
          <a:p>
            <a:pPr algn="ctr"/>
            <a:r>
              <a:rPr kumimoji="1" lang="en-US" altLang="zh-CN" sz="2000" b="1" dirty="0">
                <a:solidFill>
                  <a:schemeClr val="accent1"/>
                </a:solidFill>
                <a:latin typeface="Helvetica" pitchFamily="2" charset="0"/>
                <a:ea typeface="Arial Hebrew" charset="-79"/>
                <a:cs typeface="Arial Hebrew" charset="-79"/>
              </a:rPr>
              <a:t>1.5 Hours</a:t>
            </a:r>
            <a:endParaRPr kumimoji="1" lang="zh-CN" altLang="en-US" sz="2000" b="1" dirty="0">
              <a:solidFill>
                <a:schemeClr val="accent1"/>
              </a:solidFill>
              <a:latin typeface="Helvetica" pitchFamily="2" charset="0"/>
              <a:ea typeface="Arial Hebrew" charset="-79"/>
              <a:cs typeface="Arial Hebrew" charset="-79"/>
            </a:endParaRPr>
          </a:p>
        </p:txBody>
      </p:sp>
      <p:sp>
        <p:nvSpPr>
          <p:cNvPr id="12" name="文本框 11">
            <a:extLst>
              <a:ext uri="{FF2B5EF4-FFF2-40B4-BE49-F238E27FC236}">
                <a16:creationId xmlns:a16="http://schemas.microsoft.com/office/drawing/2014/main" id="{4DD651EC-6B66-C646-9919-1BEA9D705987}"/>
              </a:ext>
            </a:extLst>
          </p:cNvPr>
          <p:cNvSpPr txBox="1"/>
          <p:nvPr/>
        </p:nvSpPr>
        <p:spPr>
          <a:xfrm>
            <a:off x="8632101" y="4374213"/>
            <a:ext cx="1181734" cy="707886"/>
          </a:xfrm>
          <a:prstGeom prst="rect">
            <a:avLst/>
          </a:prstGeom>
          <a:noFill/>
        </p:spPr>
        <p:txBody>
          <a:bodyPr wrap="none" rtlCol="0">
            <a:spAutoFit/>
          </a:bodyPr>
          <a:lstStyle/>
          <a:p>
            <a:pPr algn="ctr"/>
            <a:r>
              <a:rPr kumimoji="1" lang="en-US" altLang="zh-CN" sz="2000" b="1" dirty="0">
                <a:solidFill>
                  <a:schemeClr val="accent1"/>
                </a:solidFill>
                <a:latin typeface="Helvetica" pitchFamily="2" charset="0"/>
                <a:ea typeface="Arial Hebrew" charset="-79"/>
                <a:cs typeface="Arial Hebrew" charset="-79"/>
              </a:rPr>
              <a:t>8 </a:t>
            </a:r>
            <a:r>
              <a:rPr kumimoji="1" lang="en-US" altLang="zh-CN" sz="2000" b="1" dirty="0" err="1">
                <a:solidFill>
                  <a:schemeClr val="accent1"/>
                </a:solidFill>
                <a:latin typeface="Helvetica" pitchFamily="2" charset="0"/>
                <a:ea typeface="Arial Hebrew" charset="-79"/>
                <a:cs typeface="Arial Hebrew" charset="-79"/>
              </a:rPr>
              <a:t>MLoC</a:t>
            </a:r>
            <a:r>
              <a:rPr kumimoji="1" lang="en-US" altLang="zh-CN" sz="2000" b="1" dirty="0">
                <a:solidFill>
                  <a:schemeClr val="accent1"/>
                </a:solidFill>
                <a:latin typeface="Helvetica" pitchFamily="2" charset="0"/>
                <a:ea typeface="Arial Hebrew" charset="-79"/>
                <a:cs typeface="Arial Hebrew" charset="-79"/>
              </a:rPr>
              <a:t> </a:t>
            </a:r>
          </a:p>
          <a:p>
            <a:pPr algn="ctr"/>
            <a:r>
              <a:rPr kumimoji="1" lang="en-US" altLang="zh-CN" sz="2000" b="1" dirty="0">
                <a:solidFill>
                  <a:schemeClr val="accent1"/>
                </a:solidFill>
                <a:latin typeface="Helvetica" pitchFamily="2" charset="0"/>
                <a:ea typeface="Arial Hebrew" charset="-79"/>
                <a:cs typeface="Arial Hebrew" charset="-79"/>
              </a:rPr>
              <a:t>4 Hours</a:t>
            </a:r>
            <a:endParaRPr kumimoji="1" lang="zh-CN" altLang="en-US" sz="2000" b="1" dirty="0">
              <a:solidFill>
                <a:schemeClr val="accent1"/>
              </a:solidFill>
              <a:latin typeface="Helvetica" pitchFamily="2" charset="0"/>
              <a:ea typeface="Arial Hebrew" charset="-79"/>
              <a:cs typeface="Arial Hebrew" charset="-79"/>
            </a:endParaRPr>
          </a:p>
        </p:txBody>
      </p:sp>
      <p:grpSp>
        <p:nvGrpSpPr>
          <p:cNvPr id="13" name="组 18">
            <a:extLst>
              <a:ext uri="{FF2B5EF4-FFF2-40B4-BE49-F238E27FC236}">
                <a16:creationId xmlns:a16="http://schemas.microsoft.com/office/drawing/2014/main" id="{1B3BA1A4-94BB-D648-991D-4487F58DD3F7}"/>
              </a:ext>
            </a:extLst>
          </p:cNvPr>
          <p:cNvGrpSpPr/>
          <p:nvPr/>
        </p:nvGrpSpPr>
        <p:grpSpPr>
          <a:xfrm>
            <a:off x="4407149" y="5911428"/>
            <a:ext cx="4316822" cy="369332"/>
            <a:chOff x="4249985" y="6054305"/>
            <a:chExt cx="4316822" cy="369332"/>
          </a:xfrm>
        </p:grpSpPr>
        <p:cxnSp>
          <p:nvCxnSpPr>
            <p:cNvPr id="14" name="直线连接符 13">
              <a:extLst>
                <a:ext uri="{FF2B5EF4-FFF2-40B4-BE49-F238E27FC236}">
                  <a16:creationId xmlns:a16="http://schemas.microsoft.com/office/drawing/2014/main" id="{B773A727-07AF-3F47-9E6C-A2739EBA895B}"/>
                </a:ext>
              </a:extLst>
            </p:cNvPr>
            <p:cNvCxnSpPr/>
            <p:nvPr/>
          </p:nvCxnSpPr>
          <p:spPr>
            <a:xfrm>
              <a:off x="6705136" y="6257924"/>
              <a:ext cx="11221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0A9E469D-A2FC-F54E-9BF2-85E03FB6B5F6}"/>
                </a:ext>
              </a:extLst>
            </p:cNvPr>
            <p:cNvCxnSpPr/>
            <p:nvPr/>
          </p:nvCxnSpPr>
          <p:spPr>
            <a:xfrm>
              <a:off x="4249985" y="6238971"/>
              <a:ext cx="112211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0AD41F75-7745-7945-9497-4974F988C665}"/>
                </a:ext>
              </a:extLst>
            </p:cNvPr>
            <p:cNvSpPr txBox="1"/>
            <p:nvPr/>
          </p:nvSpPr>
          <p:spPr>
            <a:xfrm>
              <a:off x="5372100" y="6054305"/>
              <a:ext cx="1018227"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Memory</a:t>
              </a:r>
              <a:endParaRPr kumimoji="1" lang="zh-CN" altLang="en-US" dirty="0">
                <a:latin typeface="Helvetica" pitchFamily="2" charset="0"/>
                <a:ea typeface="Arial Hebrew" charset="-79"/>
                <a:cs typeface="Arial Hebrew" charset="-79"/>
              </a:endParaRPr>
            </a:p>
          </p:txBody>
        </p:sp>
        <p:sp>
          <p:nvSpPr>
            <p:cNvPr id="17" name="文本框 16">
              <a:extLst>
                <a:ext uri="{FF2B5EF4-FFF2-40B4-BE49-F238E27FC236}">
                  <a16:creationId xmlns:a16="http://schemas.microsoft.com/office/drawing/2014/main" id="{ECE79D22-369E-1A4E-BF4C-004E0CB822BC}"/>
                </a:ext>
              </a:extLst>
            </p:cNvPr>
            <p:cNvSpPr txBox="1"/>
            <p:nvPr/>
          </p:nvSpPr>
          <p:spPr>
            <a:xfrm>
              <a:off x="7877644" y="6054305"/>
              <a:ext cx="689163" cy="369332"/>
            </a:xfrm>
            <a:prstGeom prst="rect">
              <a:avLst/>
            </a:prstGeom>
            <a:noFill/>
          </p:spPr>
          <p:txBody>
            <a:bodyPr wrap="none" rtlCol="0">
              <a:spAutoFit/>
            </a:bodyPr>
            <a:lstStyle/>
            <a:p>
              <a:r>
                <a:rPr kumimoji="1" lang="en-US" altLang="zh-CN">
                  <a:latin typeface="Helvetica" pitchFamily="2" charset="0"/>
                  <a:ea typeface="Arial Hebrew" charset="-79"/>
                  <a:cs typeface="Arial Hebrew" charset="-79"/>
                </a:rPr>
                <a:t>Time</a:t>
              </a:r>
              <a:endParaRPr kumimoji="1" lang="zh-CN" altLang="en-US" dirty="0">
                <a:latin typeface="Helvetica" pitchFamily="2" charset="0"/>
                <a:ea typeface="Arial Hebrew" charset="-79"/>
                <a:cs typeface="Arial Hebrew" charset="-79"/>
              </a:endParaRPr>
            </a:p>
          </p:txBody>
        </p:sp>
      </p:grpSp>
    </p:spTree>
    <p:extLst>
      <p:ext uri="{BB962C8B-B14F-4D97-AF65-F5344CB8AC3E}">
        <p14:creationId xmlns:p14="http://schemas.microsoft.com/office/powerpoint/2010/main" val="3341745918"/>
      </p:ext>
    </p:extLst>
  </p:cSld>
  <p:clrMapOvr>
    <a:masterClrMapping/>
  </p:clrMapOvr>
  <mc:AlternateContent xmlns:mc="http://schemas.openxmlformats.org/markup-compatibility/2006" xmlns:p14="http://schemas.microsoft.com/office/powerpoint/2010/main">
    <mc:Choice Requires="p14">
      <p:transition spd="slow" p14:dur="2000" advTm="26536"/>
    </mc:Choice>
    <mc:Fallback xmlns="">
      <p:transition spd="slow" advTm="2653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E983B-C2FA-AC49-BBF7-0620F6FA649D}"/>
              </a:ext>
            </a:extLst>
          </p:cNvPr>
          <p:cNvSpPr>
            <a:spLocks noGrp="1"/>
          </p:cNvSpPr>
          <p:nvPr>
            <p:ph type="title"/>
          </p:nvPr>
        </p:nvSpPr>
        <p:spPr/>
        <p:txBody>
          <a:bodyPr/>
          <a:lstStyle/>
          <a:p>
            <a:r>
              <a:rPr kumimoji="1" lang="en-US" altLang="zh-CN" dirty="0"/>
              <a:t>Precision</a:t>
            </a:r>
            <a:endParaRPr kumimoji="1" lang="zh-CN" altLang="en-US" dirty="0"/>
          </a:p>
        </p:txBody>
      </p:sp>
      <p:sp>
        <p:nvSpPr>
          <p:cNvPr id="4" name="灯片编号占位符 3">
            <a:extLst>
              <a:ext uri="{FF2B5EF4-FFF2-40B4-BE49-F238E27FC236}">
                <a16:creationId xmlns:a16="http://schemas.microsoft.com/office/drawing/2014/main" id="{119F7AE7-2B30-EB48-B0B0-3405F0D4DA48}"/>
              </a:ext>
            </a:extLst>
          </p:cNvPr>
          <p:cNvSpPr>
            <a:spLocks noGrp="1"/>
          </p:cNvSpPr>
          <p:nvPr>
            <p:ph type="sldNum" sz="quarter" idx="12"/>
          </p:nvPr>
        </p:nvSpPr>
        <p:spPr/>
        <p:txBody>
          <a:bodyPr/>
          <a:lstStyle/>
          <a:p>
            <a:fld id="{C53D9380-AD50-0C4E-BD20-74B8F0FD34CE}" type="slidenum">
              <a:rPr kumimoji="1" lang="zh-CN" altLang="en-US" smtClean="0"/>
              <a:t>45</a:t>
            </a:fld>
            <a:endParaRPr kumimoji="1" lang="zh-CN" altLang="en-US"/>
          </a:p>
        </p:txBody>
      </p:sp>
      <p:graphicFrame>
        <p:nvGraphicFramePr>
          <p:cNvPr id="5" name="图表 4">
            <a:extLst>
              <a:ext uri="{FF2B5EF4-FFF2-40B4-BE49-F238E27FC236}">
                <a16:creationId xmlns:a16="http://schemas.microsoft.com/office/drawing/2014/main" id="{683F0BC4-3F9E-C648-B1BA-0E1FEA9A3725}"/>
              </a:ext>
            </a:extLst>
          </p:cNvPr>
          <p:cNvGraphicFramePr/>
          <p:nvPr>
            <p:extLst>
              <p:ext uri="{D42A27DB-BD31-4B8C-83A1-F6EECF244321}">
                <p14:modId xmlns:p14="http://schemas.microsoft.com/office/powerpoint/2010/main" val="189559321"/>
              </p:ext>
            </p:extLst>
          </p:nvPr>
        </p:nvGraphicFramePr>
        <p:xfrm>
          <a:off x="285634" y="1447343"/>
          <a:ext cx="3327400" cy="28321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图表 5">
            <a:extLst>
              <a:ext uri="{FF2B5EF4-FFF2-40B4-BE49-F238E27FC236}">
                <a16:creationId xmlns:a16="http://schemas.microsoft.com/office/drawing/2014/main" id="{34FA61B8-4F81-A74D-81BB-86DD06800F88}"/>
              </a:ext>
            </a:extLst>
          </p:cNvPr>
          <p:cNvGraphicFramePr/>
          <p:nvPr>
            <p:extLst>
              <p:ext uri="{D42A27DB-BD31-4B8C-83A1-F6EECF244321}">
                <p14:modId xmlns:p14="http://schemas.microsoft.com/office/powerpoint/2010/main" val="3041006448"/>
              </p:ext>
            </p:extLst>
          </p:nvPr>
        </p:nvGraphicFramePr>
        <p:xfrm>
          <a:off x="3199363" y="1231900"/>
          <a:ext cx="3327400" cy="28321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表格 7">
            <a:extLst>
              <a:ext uri="{FF2B5EF4-FFF2-40B4-BE49-F238E27FC236}">
                <a16:creationId xmlns:a16="http://schemas.microsoft.com/office/drawing/2014/main" id="{BC444737-A142-4E41-B69C-47DDDFF8C9A7}"/>
              </a:ext>
            </a:extLst>
          </p:cNvPr>
          <p:cNvGraphicFramePr>
            <a:graphicFrameLocks noGrp="1"/>
          </p:cNvGraphicFramePr>
          <p:nvPr>
            <p:extLst>
              <p:ext uri="{D42A27DB-BD31-4B8C-83A1-F6EECF244321}">
                <p14:modId xmlns:p14="http://schemas.microsoft.com/office/powerpoint/2010/main" val="4016708698"/>
              </p:ext>
            </p:extLst>
          </p:nvPr>
        </p:nvGraphicFramePr>
        <p:xfrm>
          <a:off x="782028"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a16="http://schemas.microsoft.com/office/drawing/2014/main" val="20000"/>
                    </a:ext>
                  </a:extLst>
                </a:gridCol>
                <a:gridCol w="1167306">
                  <a:extLst>
                    <a:ext uri="{9D8B030D-6E8A-4147-A177-3AD203B41FA5}">
                      <a16:colId xmlns:a16="http://schemas.microsoft.com/office/drawing/2014/main" val="20001"/>
                    </a:ext>
                  </a:extLst>
                </a:gridCol>
              </a:tblGrid>
              <a:tr h="370840">
                <a:tc gridSpan="2">
                  <a:txBody>
                    <a:bodyPr/>
                    <a:lstStyle/>
                    <a:p>
                      <a:pPr algn="ctr"/>
                      <a:r>
                        <a:rPr lang="en-US" altLang="zh-CN" sz="2400" dirty="0">
                          <a:latin typeface="Helvetica" pitchFamily="2" charset="0"/>
                        </a:rPr>
                        <a:t>Pinpoint</a:t>
                      </a:r>
                      <a:endParaRPr lang="zh-CN" altLang="en-US" sz="2400" dirty="0">
                        <a:latin typeface="Helvetica" pitchFamily="2" charset="0"/>
                      </a:endParaRPr>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sz="2400" dirty="0">
                          <a:latin typeface="Helvetica" pitchFamily="2" charset="0"/>
                        </a:rPr>
                        <a:t># FP</a:t>
                      </a:r>
                      <a:endParaRPr lang="zh-CN" altLang="en-US" sz="2400" dirty="0">
                        <a:latin typeface="Helvetica" pitchFamily="2" charset="0"/>
                      </a:endParaRPr>
                    </a:p>
                  </a:txBody>
                  <a:tcPr/>
                </a:tc>
                <a:tc>
                  <a:txBody>
                    <a:bodyPr/>
                    <a:lstStyle/>
                    <a:p>
                      <a:r>
                        <a:rPr lang="en-US" altLang="zh-CN" sz="2400" dirty="0">
                          <a:latin typeface="Helvetica" pitchFamily="2" charset="0"/>
                        </a:rPr>
                        <a:t>2</a:t>
                      </a:r>
                      <a:endParaRPr lang="zh-CN" altLang="en-US" sz="2400" dirty="0">
                        <a:latin typeface="Helvetica" pitchFamily="2" charset="0"/>
                      </a:endParaRPr>
                    </a:p>
                  </a:txBody>
                  <a:tcPr/>
                </a:tc>
                <a:extLst>
                  <a:ext uri="{0D108BD9-81ED-4DB2-BD59-A6C34878D82A}">
                    <a16:rowId xmlns:a16="http://schemas.microsoft.com/office/drawing/2014/main" val="10001"/>
                  </a:ext>
                </a:extLst>
              </a:tr>
              <a:tr h="370840">
                <a:tc>
                  <a:txBody>
                    <a:bodyPr/>
                    <a:lstStyle/>
                    <a:p>
                      <a:r>
                        <a:rPr lang="en-US" altLang="zh-CN" sz="2400" dirty="0">
                          <a:latin typeface="Helvetica" pitchFamily="2" charset="0"/>
                        </a:rPr>
                        <a:t># TP</a:t>
                      </a:r>
                      <a:endParaRPr lang="zh-CN" altLang="en-US" sz="2400" dirty="0">
                        <a:latin typeface="Helvetica" pitchFamily="2" charset="0"/>
                      </a:endParaRPr>
                    </a:p>
                  </a:txBody>
                  <a:tcPr/>
                </a:tc>
                <a:tc>
                  <a:txBody>
                    <a:bodyPr/>
                    <a:lstStyle/>
                    <a:p>
                      <a:r>
                        <a:rPr lang="en-US" altLang="zh-CN" sz="2400" dirty="0">
                          <a:latin typeface="Helvetica" pitchFamily="2" charset="0"/>
                        </a:rPr>
                        <a:t>12</a:t>
                      </a:r>
                      <a:endParaRPr lang="zh-CN" altLang="en-US" sz="2400" dirty="0">
                        <a:latin typeface="Helvetica" pitchFamily="2" charset="0"/>
                      </a:endParaRPr>
                    </a:p>
                  </a:txBody>
                  <a:tcPr/>
                </a:tc>
                <a:extLst>
                  <a:ext uri="{0D108BD9-81ED-4DB2-BD59-A6C34878D82A}">
                    <a16:rowId xmlns:a16="http://schemas.microsoft.com/office/drawing/2014/main" val="10002"/>
                  </a:ext>
                </a:extLst>
              </a:tr>
              <a:tr h="370840">
                <a:tc>
                  <a:txBody>
                    <a:bodyPr/>
                    <a:lstStyle/>
                    <a:p>
                      <a:r>
                        <a:rPr lang="en-US" altLang="zh-CN" sz="2400" dirty="0">
                          <a:latin typeface="Helvetica" pitchFamily="2" charset="0"/>
                        </a:rPr>
                        <a:t>Time</a:t>
                      </a:r>
                      <a:endParaRPr lang="zh-CN" altLang="en-US" sz="2400" dirty="0">
                        <a:latin typeface="Helvetica" pitchFamily="2" charset="0"/>
                      </a:endParaRPr>
                    </a:p>
                  </a:txBody>
                  <a:tcPr/>
                </a:tc>
                <a:tc>
                  <a:txBody>
                    <a:bodyPr/>
                    <a:lstStyle/>
                    <a:p>
                      <a:r>
                        <a:rPr lang="en-US" altLang="zh-CN" sz="2400" baseline="0" dirty="0">
                          <a:latin typeface="Helvetica" pitchFamily="2" charset="0"/>
                        </a:rPr>
                        <a:t>~ 5 </a:t>
                      </a:r>
                      <a:r>
                        <a:rPr lang="en-US" altLang="zh-CN" sz="2400" baseline="0" dirty="0" err="1">
                          <a:latin typeface="Helvetica" pitchFamily="2" charset="0"/>
                        </a:rPr>
                        <a:t>hr</a:t>
                      </a:r>
                      <a:endParaRPr lang="zh-CN" altLang="en-US" sz="2400" dirty="0">
                        <a:latin typeface="Helvetica" pitchFamily="2" charset="0"/>
                      </a:endParaRPr>
                    </a:p>
                  </a:txBody>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18A60222-3E0B-2A4C-A314-B41091315DB7}"/>
              </a:ext>
            </a:extLst>
          </p:cNvPr>
          <p:cNvGraphicFramePr>
            <a:graphicFrameLocks noGrp="1"/>
          </p:cNvGraphicFramePr>
          <p:nvPr>
            <p:extLst>
              <p:ext uri="{D42A27DB-BD31-4B8C-83A1-F6EECF244321}">
                <p14:modId xmlns:p14="http://schemas.microsoft.com/office/powerpoint/2010/main" val="591960230"/>
              </p:ext>
            </p:extLst>
          </p:nvPr>
        </p:nvGraphicFramePr>
        <p:xfrm>
          <a:off x="3695757"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a16="http://schemas.microsoft.com/office/drawing/2014/main" val="20000"/>
                    </a:ext>
                  </a:extLst>
                </a:gridCol>
                <a:gridCol w="1167306">
                  <a:extLst>
                    <a:ext uri="{9D8B030D-6E8A-4147-A177-3AD203B41FA5}">
                      <a16:colId xmlns:a16="http://schemas.microsoft.com/office/drawing/2014/main" val="20001"/>
                    </a:ext>
                  </a:extLst>
                </a:gridCol>
              </a:tblGrid>
              <a:tr h="370840">
                <a:tc gridSpan="2">
                  <a:txBody>
                    <a:bodyPr/>
                    <a:lstStyle/>
                    <a:p>
                      <a:pPr algn="ctr"/>
                      <a:r>
                        <a:rPr lang="en-US" altLang="zh-CN" sz="2400" dirty="0">
                          <a:latin typeface="Helvetica" pitchFamily="2" charset="0"/>
                        </a:rPr>
                        <a:t>SVF</a:t>
                      </a:r>
                      <a:endParaRPr lang="zh-CN" altLang="en-US" sz="2400" dirty="0">
                        <a:latin typeface="Helvetica" pitchFamily="2" charset="0"/>
                      </a:endParaRPr>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sz="2400" dirty="0">
                          <a:latin typeface="Helvetica" pitchFamily="2" charset="0"/>
                        </a:rPr>
                        <a:t># FP</a:t>
                      </a:r>
                      <a:endParaRPr lang="zh-CN" altLang="en-US" sz="2400" dirty="0">
                        <a:latin typeface="Helvetica" pitchFamily="2" charset="0"/>
                      </a:endParaRPr>
                    </a:p>
                  </a:txBody>
                  <a:tcPr/>
                </a:tc>
                <a:tc>
                  <a:txBody>
                    <a:bodyPr/>
                    <a:lstStyle/>
                    <a:p>
                      <a:r>
                        <a:rPr lang="en-US" altLang="zh-CN" sz="2400" dirty="0">
                          <a:latin typeface="Helvetica" pitchFamily="2" charset="0"/>
                        </a:rPr>
                        <a:t>&gt;</a:t>
                      </a:r>
                      <a:r>
                        <a:rPr lang="en-US" altLang="zh-CN" sz="2400" baseline="0" dirty="0">
                          <a:latin typeface="Helvetica" pitchFamily="2" charset="0"/>
                        </a:rPr>
                        <a:t> 1K</a:t>
                      </a:r>
                      <a:endParaRPr lang="zh-CN" altLang="en-US" sz="2400" dirty="0">
                        <a:latin typeface="Helvetica" pitchFamily="2" charset="0"/>
                      </a:endParaRPr>
                    </a:p>
                  </a:txBody>
                  <a:tcPr/>
                </a:tc>
                <a:extLst>
                  <a:ext uri="{0D108BD9-81ED-4DB2-BD59-A6C34878D82A}">
                    <a16:rowId xmlns:a16="http://schemas.microsoft.com/office/drawing/2014/main" val="10001"/>
                  </a:ext>
                </a:extLst>
              </a:tr>
              <a:tr h="370840">
                <a:tc>
                  <a:txBody>
                    <a:bodyPr/>
                    <a:lstStyle/>
                    <a:p>
                      <a:r>
                        <a:rPr lang="en-US" altLang="zh-CN" sz="2400" dirty="0">
                          <a:latin typeface="Helvetica" pitchFamily="2" charset="0"/>
                        </a:rPr>
                        <a:t># TP</a:t>
                      </a:r>
                      <a:endParaRPr lang="zh-CN" altLang="en-US" sz="2400" dirty="0">
                        <a:latin typeface="Helvetica" pitchFamily="2" charset="0"/>
                      </a:endParaRPr>
                    </a:p>
                  </a:txBody>
                  <a:tcPr/>
                </a:tc>
                <a:tc>
                  <a:txBody>
                    <a:bodyPr/>
                    <a:lstStyle/>
                    <a:p>
                      <a:r>
                        <a:rPr lang="en-US" altLang="zh-CN" sz="2400" dirty="0">
                          <a:latin typeface="Helvetica" pitchFamily="2" charset="0"/>
                        </a:rPr>
                        <a:t>~ 0</a:t>
                      </a:r>
                      <a:endParaRPr lang="zh-CN" altLang="en-US" sz="2400" dirty="0">
                        <a:latin typeface="Helvetica" pitchFamily="2" charset="0"/>
                      </a:endParaRPr>
                    </a:p>
                  </a:txBody>
                  <a:tcPr/>
                </a:tc>
                <a:extLst>
                  <a:ext uri="{0D108BD9-81ED-4DB2-BD59-A6C34878D82A}">
                    <a16:rowId xmlns:a16="http://schemas.microsoft.com/office/drawing/2014/main" val="10002"/>
                  </a:ext>
                </a:extLst>
              </a:tr>
              <a:tr h="370840">
                <a:tc>
                  <a:txBody>
                    <a:bodyPr/>
                    <a:lstStyle/>
                    <a:p>
                      <a:r>
                        <a:rPr lang="en-US" altLang="zh-CN" sz="2400" dirty="0">
                          <a:latin typeface="Helvetica" pitchFamily="2" charset="0"/>
                        </a:rPr>
                        <a:t>Time</a:t>
                      </a:r>
                      <a:endParaRPr lang="zh-CN" altLang="en-US" sz="2400" dirty="0">
                        <a:latin typeface="Helvetica" pitchFamily="2" charset="0"/>
                      </a:endParaRPr>
                    </a:p>
                  </a:txBody>
                  <a:tcPr/>
                </a:tc>
                <a:tc>
                  <a:txBody>
                    <a:bodyPr/>
                    <a:lstStyle/>
                    <a:p>
                      <a:r>
                        <a:rPr lang="en-US" altLang="zh-CN" sz="2400" dirty="0">
                          <a:latin typeface="Helvetica" pitchFamily="2" charset="0"/>
                        </a:rPr>
                        <a:t>&gt;</a:t>
                      </a:r>
                      <a:r>
                        <a:rPr lang="en-US" altLang="zh-CN" sz="2400" baseline="0" dirty="0">
                          <a:latin typeface="Helvetica" pitchFamily="2" charset="0"/>
                        </a:rPr>
                        <a:t> 12 </a:t>
                      </a:r>
                      <a:r>
                        <a:rPr lang="en-US" altLang="zh-CN" sz="2400" baseline="0" dirty="0" err="1">
                          <a:latin typeface="Helvetica" pitchFamily="2" charset="0"/>
                        </a:rPr>
                        <a:t>hr</a:t>
                      </a:r>
                      <a:endParaRPr lang="zh-CN" altLang="en-US" sz="2400" dirty="0">
                        <a:latin typeface="Helvetica" pitchFamily="2" charset="0"/>
                      </a:endParaRPr>
                    </a:p>
                  </a:txBody>
                  <a:tcPr/>
                </a:tc>
                <a:extLst>
                  <a:ext uri="{0D108BD9-81ED-4DB2-BD59-A6C34878D82A}">
                    <a16:rowId xmlns:a16="http://schemas.microsoft.com/office/drawing/2014/main" val="10003"/>
                  </a:ext>
                </a:extLst>
              </a:tr>
            </a:tbl>
          </a:graphicData>
        </a:graphic>
      </p:graphicFrame>
      <p:graphicFrame>
        <p:nvGraphicFramePr>
          <p:cNvPr id="10" name="图表 9">
            <a:extLst>
              <a:ext uri="{FF2B5EF4-FFF2-40B4-BE49-F238E27FC236}">
                <a16:creationId xmlns:a16="http://schemas.microsoft.com/office/drawing/2014/main" id="{B5C0CF27-595E-5E4A-8384-6479F94593F1}"/>
              </a:ext>
            </a:extLst>
          </p:cNvPr>
          <p:cNvGraphicFramePr/>
          <p:nvPr>
            <p:extLst>
              <p:ext uri="{D42A27DB-BD31-4B8C-83A1-F6EECF244321}">
                <p14:modId xmlns:p14="http://schemas.microsoft.com/office/powerpoint/2010/main" val="3697647836"/>
              </p:ext>
            </p:extLst>
          </p:nvPr>
        </p:nvGraphicFramePr>
        <p:xfrm>
          <a:off x="9053384" y="1231900"/>
          <a:ext cx="3327400" cy="28321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图表 10">
            <a:extLst>
              <a:ext uri="{FF2B5EF4-FFF2-40B4-BE49-F238E27FC236}">
                <a16:creationId xmlns:a16="http://schemas.microsoft.com/office/drawing/2014/main" id="{CC48ACD3-A865-D54E-9B38-D25572392F1C}"/>
              </a:ext>
            </a:extLst>
          </p:cNvPr>
          <p:cNvGraphicFramePr/>
          <p:nvPr>
            <p:extLst>
              <p:ext uri="{D42A27DB-BD31-4B8C-83A1-F6EECF244321}">
                <p14:modId xmlns:p14="http://schemas.microsoft.com/office/powerpoint/2010/main" val="2382341364"/>
              </p:ext>
            </p:extLst>
          </p:nvPr>
        </p:nvGraphicFramePr>
        <p:xfrm>
          <a:off x="6185907" y="1231900"/>
          <a:ext cx="3327400" cy="28321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2" name="表格 11">
            <a:extLst>
              <a:ext uri="{FF2B5EF4-FFF2-40B4-BE49-F238E27FC236}">
                <a16:creationId xmlns:a16="http://schemas.microsoft.com/office/drawing/2014/main" id="{433FA32A-5715-0645-B5CB-E770E6AFDB5E}"/>
              </a:ext>
            </a:extLst>
          </p:cNvPr>
          <p:cNvGraphicFramePr>
            <a:graphicFrameLocks noGrp="1"/>
          </p:cNvGraphicFramePr>
          <p:nvPr>
            <p:extLst>
              <p:ext uri="{D42A27DB-BD31-4B8C-83A1-F6EECF244321}">
                <p14:modId xmlns:p14="http://schemas.microsoft.com/office/powerpoint/2010/main" val="3004057904"/>
              </p:ext>
            </p:extLst>
          </p:nvPr>
        </p:nvGraphicFramePr>
        <p:xfrm>
          <a:off x="6682301"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a16="http://schemas.microsoft.com/office/drawing/2014/main" val="20000"/>
                    </a:ext>
                  </a:extLst>
                </a:gridCol>
                <a:gridCol w="1167306">
                  <a:extLst>
                    <a:ext uri="{9D8B030D-6E8A-4147-A177-3AD203B41FA5}">
                      <a16:colId xmlns:a16="http://schemas.microsoft.com/office/drawing/2014/main" val="20001"/>
                    </a:ext>
                  </a:extLst>
                </a:gridCol>
              </a:tblGrid>
              <a:tr h="370840">
                <a:tc gridSpan="2">
                  <a:txBody>
                    <a:bodyPr/>
                    <a:lstStyle/>
                    <a:p>
                      <a:pPr algn="ctr"/>
                      <a:r>
                        <a:rPr lang="en-US" altLang="zh-CN" sz="2400" dirty="0">
                          <a:latin typeface="Helvetica" pitchFamily="2" charset="0"/>
                        </a:rPr>
                        <a:t>Clang</a:t>
                      </a:r>
                      <a:endParaRPr lang="zh-CN" altLang="en-US" sz="2400" dirty="0">
                        <a:latin typeface="Helvetica" pitchFamily="2" charset="0"/>
                      </a:endParaRPr>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sz="2400" dirty="0">
                          <a:latin typeface="Helvetica" pitchFamily="2" charset="0"/>
                        </a:rPr>
                        <a:t># FP</a:t>
                      </a:r>
                      <a:endParaRPr lang="zh-CN" altLang="en-US" sz="2400" dirty="0">
                        <a:latin typeface="Helvetica" pitchFamily="2" charset="0"/>
                      </a:endParaRPr>
                    </a:p>
                  </a:txBody>
                  <a:tcPr/>
                </a:tc>
                <a:tc>
                  <a:txBody>
                    <a:bodyPr/>
                    <a:lstStyle/>
                    <a:p>
                      <a:r>
                        <a:rPr lang="en-US" altLang="zh-CN" sz="2400" dirty="0">
                          <a:latin typeface="Helvetica" pitchFamily="2" charset="0"/>
                        </a:rPr>
                        <a:t>24</a:t>
                      </a:r>
                      <a:endParaRPr lang="zh-CN" altLang="en-US" sz="2400" dirty="0">
                        <a:latin typeface="Helvetica" pitchFamily="2" charset="0"/>
                      </a:endParaRPr>
                    </a:p>
                  </a:txBody>
                  <a:tcPr/>
                </a:tc>
                <a:extLst>
                  <a:ext uri="{0D108BD9-81ED-4DB2-BD59-A6C34878D82A}">
                    <a16:rowId xmlns:a16="http://schemas.microsoft.com/office/drawing/2014/main" val="10001"/>
                  </a:ext>
                </a:extLst>
              </a:tr>
              <a:tr h="370840">
                <a:tc>
                  <a:txBody>
                    <a:bodyPr/>
                    <a:lstStyle/>
                    <a:p>
                      <a:r>
                        <a:rPr lang="en-US" altLang="zh-CN" sz="2400" dirty="0">
                          <a:latin typeface="Helvetica" pitchFamily="2" charset="0"/>
                        </a:rPr>
                        <a:t># TP</a:t>
                      </a:r>
                      <a:endParaRPr lang="zh-CN" altLang="en-US" sz="2400" dirty="0">
                        <a:latin typeface="Helvetica" pitchFamily="2" charset="0"/>
                      </a:endParaRPr>
                    </a:p>
                  </a:txBody>
                  <a:tcPr/>
                </a:tc>
                <a:tc>
                  <a:txBody>
                    <a:bodyPr/>
                    <a:lstStyle/>
                    <a:p>
                      <a:r>
                        <a:rPr lang="en-US" altLang="zh-CN" sz="2400" dirty="0">
                          <a:latin typeface="Helvetica" pitchFamily="2" charset="0"/>
                        </a:rPr>
                        <a:t>2</a:t>
                      </a:r>
                      <a:endParaRPr lang="zh-CN" altLang="en-US" sz="2400" dirty="0">
                        <a:latin typeface="Helvetica" pitchFamily="2" charset="0"/>
                      </a:endParaRPr>
                    </a:p>
                  </a:txBody>
                  <a:tcPr/>
                </a:tc>
                <a:extLst>
                  <a:ext uri="{0D108BD9-81ED-4DB2-BD59-A6C34878D82A}">
                    <a16:rowId xmlns:a16="http://schemas.microsoft.com/office/drawing/2014/main" val="10002"/>
                  </a:ext>
                </a:extLst>
              </a:tr>
              <a:tr h="370840">
                <a:tc>
                  <a:txBody>
                    <a:bodyPr/>
                    <a:lstStyle/>
                    <a:p>
                      <a:r>
                        <a:rPr lang="en-US" altLang="zh-CN" sz="2400" dirty="0">
                          <a:latin typeface="Helvetica" pitchFamily="2" charset="0"/>
                        </a:rPr>
                        <a:t>Time</a:t>
                      </a:r>
                      <a:endParaRPr lang="zh-CN" altLang="en-US" sz="2400" dirty="0">
                        <a:latin typeface="Helvetica" pitchFamily="2" charset="0"/>
                      </a:endParaRPr>
                    </a:p>
                  </a:txBody>
                  <a:tcPr/>
                </a:tc>
                <a:tc>
                  <a:txBody>
                    <a:bodyPr/>
                    <a:lstStyle/>
                    <a:p>
                      <a:r>
                        <a:rPr lang="en-US" altLang="zh-CN" sz="2400" dirty="0">
                          <a:latin typeface="Helvetica" pitchFamily="2" charset="0"/>
                        </a:rPr>
                        <a:t>&lt; 1 </a:t>
                      </a:r>
                      <a:r>
                        <a:rPr lang="en-US" altLang="zh-CN" sz="2400" dirty="0" err="1">
                          <a:latin typeface="Helvetica" pitchFamily="2" charset="0"/>
                        </a:rPr>
                        <a:t>hr</a:t>
                      </a:r>
                      <a:endParaRPr lang="zh-CN" altLang="en-US" sz="2400" dirty="0">
                        <a:latin typeface="Helvetica" pitchFamily="2" charset="0"/>
                      </a:endParaRPr>
                    </a:p>
                  </a:txBody>
                  <a:tcPr/>
                </a:tc>
                <a:extLst>
                  <a:ext uri="{0D108BD9-81ED-4DB2-BD59-A6C34878D82A}">
                    <a16:rowId xmlns:a16="http://schemas.microsoft.com/office/drawing/2014/main" val="10003"/>
                  </a:ext>
                </a:extLst>
              </a:tr>
            </a:tbl>
          </a:graphicData>
        </a:graphic>
      </p:graphicFrame>
      <p:graphicFrame>
        <p:nvGraphicFramePr>
          <p:cNvPr id="13" name="表格 12">
            <a:extLst>
              <a:ext uri="{FF2B5EF4-FFF2-40B4-BE49-F238E27FC236}">
                <a16:creationId xmlns:a16="http://schemas.microsoft.com/office/drawing/2014/main" id="{E4255D82-B150-D04A-93D5-C327EAC466ED}"/>
              </a:ext>
            </a:extLst>
          </p:cNvPr>
          <p:cNvGraphicFramePr>
            <a:graphicFrameLocks noGrp="1"/>
          </p:cNvGraphicFramePr>
          <p:nvPr>
            <p:extLst>
              <p:ext uri="{D42A27DB-BD31-4B8C-83A1-F6EECF244321}">
                <p14:modId xmlns:p14="http://schemas.microsoft.com/office/powerpoint/2010/main" val="1673335334"/>
              </p:ext>
            </p:extLst>
          </p:nvPr>
        </p:nvGraphicFramePr>
        <p:xfrm>
          <a:off x="9549778" y="4525694"/>
          <a:ext cx="2334612" cy="1828800"/>
        </p:xfrm>
        <a:graphic>
          <a:graphicData uri="http://schemas.openxmlformats.org/drawingml/2006/table">
            <a:tbl>
              <a:tblPr firstRow="1" bandRow="1">
                <a:tableStyleId>{5C22544A-7EE6-4342-B048-85BDC9FD1C3A}</a:tableStyleId>
              </a:tblPr>
              <a:tblGrid>
                <a:gridCol w="1167306">
                  <a:extLst>
                    <a:ext uri="{9D8B030D-6E8A-4147-A177-3AD203B41FA5}">
                      <a16:colId xmlns:a16="http://schemas.microsoft.com/office/drawing/2014/main" val="20000"/>
                    </a:ext>
                  </a:extLst>
                </a:gridCol>
                <a:gridCol w="1167306">
                  <a:extLst>
                    <a:ext uri="{9D8B030D-6E8A-4147-A177-3AD203B41FA5}">
                      <a16:colId xmlns:a16="http://schemas.microsoft.com/office/drawing/2014/main" val="20001"/>
                    </a:ext>
                  </a:extLst>
                </a:gridCol>
              </a:tblGrid>
              <a:tr h="370840">
                <a:tc gridSpan="2">
                  <a:txBody>
                    <a:bodyPr/>
                    <a:lstStyle/>
                    <a:p>
                      <a:pPr algn="ctr"/>
                      <a:r>
                        <a:rPr lang="en-US" altLang="zh-CN" sz="2400" dirty="0">
                          <a:latin typeface="Helvetica" pitchFamily="2" charset="0"/>
                        </a:rPr>
                        <a:t>Infer</a:t>
                      </a:r>
                      <a:endParaRPr lang="zh-CN" altLang="en-US" sz="2400" dirty="0">
                        <a:latin typeface="Helvetica" pitchFamily="2" charset="0"/>
                      </a:endParaRPr>
                    </a:p>
                  </a:txBody>
                  <a:tcPr/>
                </a:tc>
                <a:tc hMerge="1">
                  <a:txBody>
                    <a:bodyPr/>
                    <a:lstStyle/>
                    <a:p>
                      <a:endParaRPr lang="zh-CN" altLang="en-US" dirty="0"/>
                    </a:p>
                  </a:txBody>
                  <a:tcPr/>
                </a:tc>
                <a:extLst>
                  <a:ext uri="{0D108BD9-81ED-4DB2-BD59-A6C34878D82A}">
                    <a16:rowId xmlns:a16="http://schemas.microsoft.com/office/drawing/2014/main" val="10000"/>
                  </a:ext>
                </a:extLst>
              </a:tr>
              <a:tr h="370840">
                <a:tc>
                  <a:txBody>
                    <a:bodyPr/>
                    <a:lstStyle/>
                    <a:p>
                      <a:r>
                        <a:rPr lang="en-US" altLang="zh-CN" sz="2400" dirty="0">
                          <a:latin typeface="Helvetica" pitchFamily="2" charset="0"/>
                        </a:rPr>
                        <a:t># FP</a:t>
                      </a:r>
                      <a:endParaRPr lang="zh-CN" altLang="en-US" sz="2400" dirty="0">
                        <a:latin typeface="Helvetica" pitchFamily="2" charset="0"/>
                      </a:endParaRPr>
                    </a:p>
                  </a:txBody>
                  <a:tcPr/>
                </a:tc>
                <a:tc>
                  <a:txBody>
                    <a:bodyPr/>
                    <a:lstStyle/>
                    <a:p>
                      <a:r>
                        <a:rPr lang="en-US" altLang="zh-CN" sz="2400" dirty="0">
                          <a:latin typeface="Helvetica" pitchFamily="2" charset="0"/>
                        </a:rPr>
                        <a:t>35</a:t>
                      </a:r>
                      <a:endParaRPr lang="zh-CN" altLang="en-US" sz="2400" dirty="0">
                        <a:latin typeface="Helvetica" pitchFamily="2" charset="0"/>
                      </a:endParaRPr>
                    </a:p>
                  </a:txBody>
                  <a:tcPr/>
                </a:tc>
                <a:extLst>
                  <a:ext uri="{0D108BD9-81ED-4DB2-BD59-A6C34878D82A}">
                    <a16:rowId xmlns:a16="http://schemas.microsoft.com/office/drawing/2014/main" val="10001"/>
                  </a:ext>
                </a:extLst>
              </a:tr>
              <a:tr h="370840">
                <a:tc>
                  <a:txBody>
                    <a:bodyPr/>
                    <a:lstStyle/>
                    <a:p>
                      <a:r>
                        <a:rPr lang="en-US" altLang="zh-CN" sz="2400" dirty="0">
                          <a:latin typeface="Helvetica" pitchFamily="2" charset="0"/>
                        </a:rPr>
                        <a:t># TP</a:t>
                      </a:r>
                      <a:endParaRPr lang="zh-CN" altLang="en-US" sz="2400" dirty="0">
                        <a:latin typeface="Helvetica" pitchFamily="2" charset="0"/>
                      </a:endParaRPr>
                    </a:p>
                  </a:txBody>
                  <a:tcPr/>
                </a:tc>
                <a:tc>
                  <a:txBody>
                    <a:bodyPr/>
                    <a:lstStyle/>
                    <a:p>
                      <a:r>
                        <a:rPr lang="en-US" altLang="zh-CN" sz="2400" dirty="0">
                          <a:latin typeface="Helvetica" pitchFamily="2" charset="0"/>
                        </a:rPr>
                        <a:t>0</a:t>
                      </a:r>
                      <a:endParaRPr lang="zh-CN" altLang="en-US" sz="2400" dirty="0">
                        <a:latin typeface="Helvetica" pitchFamily="2" charset="0"/>
                      </a:endParaRPr>
                    </a:p>
                  </a:txBody>
                  <a:tcPr/>
                </a:tc>
                <a:extLst>
                  <a:ext uri="{0D108BD9-81ED-4DB2-BD59-A6C34878D82A}">
                    <a16:rowId xmlns:a16="http://schemas.microsoft.com/office/drawing/2014/main" val="10002"/>
                  </a:ext>
                </a:extLst>
              </a:tr>
              <a:tr h="370840">
                <a:tc>
                  <a:txBody>
                    <a:bodyPr/>
                    <a:lstStyle/>
                    <a:p>
                      <a:r>
                        <a:rPr lang="en-US" altLang="zh-CN" sz="2400" dirty="0">
                          <a:latin typeface="Helvetica" pitchFamily="2" charset="0"/>
                        </a:rPr>
                        <a:t>Time</a:t>
                      </a:r>
                      <a:endParaRPr lang="zh-CN" altLang="en-US" sz="2400" dirty="0">
                        <a:latin typeface="Helvetica" pitchFamily="2" charset="0"/>
                      </a:endParaRPr>
                    </a:p>
                  </a:txBody>
                  <a:tcPr/>
                </a:tc>
                <a:tc>
                  <a:txBody>
                    <a:bodyPr/>
                    <a:lstStyle/>
                    <a:p>
                      <a:r>
                        <a:rPr lang="en-US" altLang="zh-CN" sz="2400" dirty="0">
                          <a:latin typeface="Helvetica" pitchFamily="2" charset="0"/>
                        </a:rPr>
                        <a:t>&lt; 1 </a:t>
                      </a:r>
                      <a:r>
                        <a:rPr lang="en-US" altLang="zh-CN" sz="2400" baseline="0" dirty="0" err="1">
                          <a:latin typeface="Helvetica" pitchFamily="2" charset="0"/>
                        </a:rPr>
                        <a:t>hr</a:t>
                      </a:r>
                      <a:endParaRPr lang="zh-CN" altLang="en-US" sz="2400" dirty="0">
                        <a:latin typeface="Helvetica" pitchFamily="2" charset="0"/>
                      </a:endParaRPr>
                    </a:p>
                  </a:txBody>
                  <a:tcPr/>
                </a:tc>
                <a:extLst>
                  <a:ext uri="{0D108BD9-81ED-4DB2-BD59-A6C34878D82A}">
                    <a16:rowId xmlns:a16="http://schemas.microsoft.com/office/drawing/2014/main" val="10003"/>
                  </a:ext>
                </a:extLst>
              </a:tr>
            </a:tbl>
          </a:graphicData>
        </a:graphic>
      </p:graphicFrame>
      <p:grpSp>
        <p:nvGrpSpPr>
          <p:cNvPr id="14" name="组 7">
            <a:extLst>
              <a:ext uri="{FF2B5EF4-FFF2-40B4-BE49-F238E27FC236}">
                <a16:creationId xmlns:a16="http://schemas.microsoft.com/office/drawing/2014/main" id="{4AC63AEC-9FC1-9041-BE5E-BD17BB61B5B5}"/>
              </a:ext>
            </a:extLst>
          </p:cNvPr>
          <p:cNvGrpSpPr/>
          <p:nvPr/>
        </p:nvGrpSpPr>
        <p:grpSpPr>
          <a:xfrm>
            <a:off x="5195629" y="426061"/>
            <a:ext cx="2438994" cy="738664"/>
            <a:chOff x="5213445" y="447055"/>
            <a:chExt cx="2438994" cy="738664"/>
          </a:xfrm>
        </p:grpSpPr>
        <p:sp>
          <p:nvSpPr>
            <p:cNvPr id="15" name="矩形 14">
              <a:extLst>
                <a:ext uri="{FF2B5EF4-FFF2-40B4-BE49-F238E27FC236}">
                  <a16:creationId xmlns:a16="http://schemas.microsoft.com/office/drawing/2014/main" id="{A31DFDE7-9C1F-4E40-9893-40033CC192F7}"/>
                </a:ext>
              </a:extLst>
            </p:cNvPr>
            <p:cNvSpPr/>
            <p:nvPr/>
          </p:nvSpPr>
          <p:spPr>
            <a:xfrm>
              <a:off x="5213445" y="518615"/>
              <a:ext cx="518615" cy="234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6" name="矩形 15">
              <a:extLst>
                <a:ext uri="{FF2B5EF4-FFF2-40B4-BE49-F238E27FC236}">
                  <a16:creationId xmlns:a16="http://schemas.microsoft.com/office/drawing/2014/main" id="{5E16C26E-A0E3-164A-AF3E-02B2798A96C3}"/>
                </a:ext>
              </a:extLst>
            </p:cNvPr>
            <p:cNvSpPr/>
            <p:nvPr/>
          </p:nvSpPr>
          <p:spPr>
            <a:xfrm>
              <a:off x="5213445" y="883659"/>
              <a:ext cx="518615" cy="234788"/>
            </a:xfrm>
            <a:prstGeom prst="rect">
              <a:avLst/>
            </a:prstGeom>
            <a:noFill/>
            <a:ln w="254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latin typeface="Arial Hebrew" charset="-79"/>
                <a:ea typeface="Arial Hebrew" charset="-79"/>
                <a:cs typeface="Arial Hebrew" charset="-79"/>
              </a:endParaRPr>
            </a:p>
          </p:txBody>
        </p:sp>
        <p:sp>
          <p:nvSpPr>
            <p:cNvPr id="17" name="文本框 16">
              <a:extLst>
                <a:ext uri="{FF2B5EF4-FFF2-40B4-BE49-F238E27FC236}">
                  <a16:creationId xmlns:a16="http://schemas.microsoft.com/office/drawing/2014/main" id="{5F90379B-B8D1-044C-8C1D-38611CB610F3}"/>
                </a:ext>
              </a:extLst>
            </p:cNvPr>
            <p:cNvSpPr txBox="1"/>
            <p:nvPr/>
          </p:nvSpPr>
          <p:spPr>
            <a:xfrm>
              <a:off x="5916066" y="816387"/>
              <a:ext cx="1736373"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False Positives</a:t>
              </a:r>
              <a:endParaRPr kumimoji="1" lang="zh-CN" altLang="en-US" dirty="0">
                <a:latin typeface="Helvetica" pitchFamily="2" charset="0"/>
                <a:ea typeface="Arial Hebrew" charset="-79"/>
                <a:cs typeface="Arial Hebrew" charset="-79"/>
              </a:endParaRPr>
            </a:p>
          </p:txBody>
        </p:sp>
        <p:sp>
          <p:nvSpPr>
            <p:cNvPr id="18" name="文本框 17">
              <a:extLst>
                <a:ext uri="{FF2B5EF4-FFF2-40B4-BE49-F238E27FC236}">
                  <a16:creationId xmlns:a16="http://schemas.microsoft.com/office/drawing/2014/main" id="{B1B18587-F677-E043-9C30-604898E6538A}"/>
                </a:ext>
              </a:extLst>
            </p:cNvPr>
            <p:cNvSpPr txBox="1"/>
            <p:nvPr/>
          </p:nvSpPr>
          <p:spPr>
            <a:xfrm>
              <a:off x="5916066" y="447055"/>
              <a:ext cx="1638141" cy="369332"/>
            </a:xfrm>
            <a:prstGeom prst="rect">
              <a:avLst/>
            </a:prstGeom>
            <a:noFill/>
          </p:spPr>
          <p:txBody>
            <a:bodyPr wrap="none" rtlCol="0">
              <a:spAutoFit/>
            </a:bodyPr>
            <a:lstStyle/>
            <a:p>
              <a:r>
                <a:rPr kumimoji="1" lang="en-US" altLang="zh-CN" dirty="0">
                  <a:latin typeface="Helvetica" pitchFamily="2" charset="0"/>
                  <a:ea typeface="Arial Hebrew" charset="-79"/>
                  <a:cs typeface="Arial Hebrew" charset="-79"/>
                </a:rPr>
                <a:t>True Positives</a:t>
              </a:r>
              <a:endParaRPr kumimoji="1" lang="zh-CN" altLang="en-US" dirty="0">
                <a:latin typeface="Helvetica" pitchFamily="2" charset="0"/>
                <a:ea typeface="Arial Hebrew" charset="-79"/>
                <a:cs typeface="Arial Hebrew" charset="-79"/>
              </a:endParaRPr>
            </a:p>
          </p:txBody>
        </p:sp>
      </p:grpSp>
    </p:spTree>
    <p:custDataLst>
      <p:tags r:id="rId1"/>
    </p:custDataLst>
    <p:extLst>
      <p:ext uri="{BB962C8B-B14F-4D97-AF65-F5344CB8AC3E}">
        <p14:creationId xmlns:p14="http://schemas.microsoft.com/office/powerpoint/2010/main" val="425618642"/>
      </p:ext>
    </p:extLst>
  </p:cSld>
  <p:clrMapOvr>
    <a:masterClrMapping/>
  </p:clrMapOvr>
  <mc:AlternateContent xmlns:mc="http://schemas.openxmlformats.org/markup-compatibility/2006" xmlns:p14="http://schemas.microsoft.com/office/powerpoint/2010/main">
    <mc:Choice Requires="p14">
      <p:transition spd="slow" p14:dur="2000" advTm="52337"/>
    </mc:Choice>
    <mc:Fallback xmlns="">
      <p:transition spd="slow" advTm="523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Graphic spid="11"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27362-AF7A-4649-B4E3-63B62C5A378F}"/>
              </a:ext>
            </a:extLst>
          </p:cNvPr>
          <p:cNvSpPr>
            <a:spLocks noGrp="1"/>
          </p:cNvSpPr>
          <p:nvPr>
            <p:ph type="title"/>
          </p:nvPr>
        </p:nvSpPr>
        <p:spPr/>
        <p:txBody>
          <a:bodyPr/>
          <a:lstStyle/>
          <a:p>
            <a:r>
              <a:rPr kumimoji="1" lang="en-US" altLang="zh-CN" dirty="0"/>
              <a:t>All Problems Addressed?</a:t>
            </a:r>
            <a:endParaRPr kumimoji="1" lang="zh-CN" altLang="en-US" dirty="0"/>
          </a:p>
        </p:txBody>
      </p:sp>
      <p:sp>
        <p:nvSpPr>
          <p:cNvPr id="3" name="内容占位符 2">
            <a:extLst>
              <a:ext uri="{FF2B5EF4-FFF2-40B4-BE49-F238E27FC236}">
                <a16:creationId xmlns:a16="http://schemas.microsoft.com/office/drawing/2014/main" id="{219025FF-A565-D345-AE36-3DAD89502752}"/>
              </a:ext>
            </a:extLst>
          </p:cNvPr>
          <p:cNvSpPr>
            <a:spLocks noGrp="1"/>
          </p:cNvSpPr>
          <p:nvPr>
            <p:ph idx="1"/>
          </p:nvPr>
        </p:nvSpPr>
        <p:spPr>
          <a:xfrm>
            <a:off x="838200" y="1825625"/>
            <a:ext cx="10515600" cy="4351338"/>
          </a:xfrm>
        </p:spPr>
        <p:txBody>
          <a:bodyPr>
            <a:normAutofit/>
          </a:bodyPr>
          <a:lstStyle/>
          <a:p>
            <a:r>
              <a:rPr kumimoji="1" lang="en-US" altLang="zh-CN" dirty="0"/>
              <a:t>The previous evaluation</a:t>
            </a:r>
          </a:p>
          <a:p>
            <a:endParaRPr kumimoji="1" lang="en-US" altLang="zh-CN" dirty="0"/>
          </a:p>
          <a:p>
            <a:pPr lvl="1"/>
            <a:r>
              <a:rPr kumimoji="1" lang="en-US" altLang="zh-CN" sz="2000" dirty="0"/>
              <a:t>A single bug type: double free/use-after-free</a:t>
            </a:r>
          </a:p>
          <a:p>
            <a:pPr lvl="1"/>
            <a:endParaRPr kumimoji="1" lang="en-US" altLang="zh-CN" sz="2000" dirty="0"/>
          </a:p>
          <a:p>
            <a:pPr lvl="1"/>
            <a:r>
              <a:rPr kumimoji="1" lang="en-US" altLang="zh-CN" sz="2000" dirty="0"/>
              <a:t>Up to eight million lines of code</a:t>
            </a:r>
          </a:p>
          <a:p>
            <a:pPr lvl="1"/>
            <a:endParaRPr kumimoji="1" lang="en-US" altLang="zh-CN" sz="2000" dirty="0"/>
          </a:p>
          <a:p>
            <a:pPr lvl="1"/>
            <a:endParaRPr kumimoji="1" lang="en-US" altLang="zh-CN" sz="2000" dirty="0"/>
          </a:p>
          <a:p>
            <a:r>
              <a:rPr kumimoji="1" lang="en-US" altLang="zh-CN" dirty="0"/>
              <a:t>The amount of computation could be much larger</a:t>
            </a:r>
          </a:p>
          <a:p>
            <a:pPr marL="0" indent="0">
              <a:buNone/>
            </a:pPr>
            <a:endParaRPr kumimoji="1" lang="en-US" altLang="zh-CN" dirty="0"/>
          </a:p>
          <a:p>
            <a:pPr lvl="1"/>
            <a:r>
              <a:rPr kumimoji="1" lang="en-US" altLang="zh-CN" sz="2000" dirty="0"/>
              <a:t>How about checking many bug types together?</a:t>
            </a:r>
            <a:endParaRPr kumimoji="1" lang="zh-CN" altLang="en-US" sz="2000" dirty="0"/>
          </a:p>
        </p:txBody>
      </p:sp>
      <p:sp>
        <p:nvSpPr>
          <p:cNvPr id="4" name="灯片编号占位符 3">
            <a:extLst>
              <a:ext uri="{FF2B5EF4-FFF2-40B4-BE49-F238E27FC236}">
                <a16:creationId xmlns:a16="http://schemas.microsoft.com/office/drawing/2014/main" id="{8B333BE8-7AA0-6E41-8730-F40049443A79}"/>
              </a:ext>
            </a:extLst>
          </p:cNvPr>
          <p:cNvSpPr>
            <a:spLocks noGrp="1"/>
          </p:cNvSpPr>
          <p:nvPr>
            <p:ph type="sldNum" sz="quarter" idx="12"/>
          </p:nvPr>
        </p:nvSpPr>
        <p:spPr/>
        <p:txBody>
          <a:bodyPr/>
          <a:lstStyle/>
          <a:p>
            <a:fld id="{C53D9380-AD50-0C4E-BD20-74B8F0FD34CE}" type="slidenum">
              <a:rPr kumimoji="1" lang="zh-CN" altLang="en-US" smtClean="0"/>
              <a:t>46</a:t>
            </a:fld>
            <a:endParaRPr kumimoji="1" lang="zh-CN" altLang="en-US"/>
          </a:p>
        </p:txBody>
      </p:sp>
      <p:sp>
        <p:nvSpPr>
          <p:cNvPr id="5" name="文本框 4">
            <a:extLst>
              <a:ext uri="{FF2B5EF4-FFF2-40B4-BE49-F238E27FC236}">
                <a16:creationId xmlns:a16="http://schemas.microsoft.com/office/drawing/2014/main" id="{664D9CDE-E561-1849-8838-9FB1EA1A4A19}"/>
              </a:ext>
            </a:extLst>
          </p:cNvPr>
          <p:cNvSpPr txBox="1"/>
          <p:nvPr/>
        </p:nvSpPr>
        <p:spPr>
          <a:xfrm>
            <a:off x="8813800" y="3120572"/>
            <a:ext cx="1895071" cy="1107996"/>
          </a:xfrm>
          <a:prstGeom prst="rect">
            <a:avLst/>
          </a:prstGeom>
          <a:noFill/>
        </p:spPr>
        <p:txBody>
          <a:bodyPr wrap="square" rtlCol="0">
            <a:spAutoFit/>
          </a:bodyPr>
          <a:lstStyle/>
          <a:p>
            <a:r>
              <a:rPr kumimoji="1" lang="en-US" altLang="zh-CN" sz="6600" b="1" dirty="0">
                <a:ln w="0"/>
                <a:solidFill>
                  <a:srgbClr val="FF0000"/>
                </a:solidFill>
                <a:effectLst>
                  <a:outerShdw blurRad="38100" dist="19050" dir="2700000" algn="tl" rotWithShape="0">
                    <a:schemeClr val="dk1">
                      <a:alpha val="40000"/>
                    </a:schemeClr>
                  </a:outerShdw>
                </a:effectLst>
              </a:rPr>
              <a:t>No!</a:t>
            </a:r>
            <a:endParaRPr kumimoji="1" lang="zh-CN" altLang="en-US" sz="6600" b="1" dirty="0">
              <a:ln w="0"/>
              <a:solidFill>
                <a:srgbClr val="FF0000"/>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3135171069"/>
      </p:ext>
    </p:extLst>
  </p:cSld>
  <p:clrMapOvr>
    <a:masterClrMapping/>
  </p:clrMapOvr>
  <mc:AlternateContent xmlns:mc="http://schemas.openxmlformats.org/markup-compatibility/2006" xmlns:p14="http://schemas.microsoft.com/office/powerpoint/2010/main">
    <mc:Choice Requires="p14">
      <p:transition spd="slow" p14:dur="2000" advTm="25755"/>
    </mc:Choice>
    <mc:Fallback xmlns="">
      <p:transition spd="slow" advTm="25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FD46F-DA72-FE47-82AE-513D9225F6DA}"/>
              </a:ext>
            </a:extLst>
          </p:cNvPr>
          <p:cNvSpPr>
            <a:spLocks noGrp="1"/>
          </p:cNvSpPr>
          <p:nvPr>
            <p:ph type="title"/>
          </p:nvPr>
        </p:nvSpPr>
        <p:spPr>
          <a:xfrm>
            <a:off x="565486" y="2059803"/>
            <a:ext cx="10515600" cy="1325563"/>
          </a:xfrm>
        </p:spPr>
        <p:txBody>
          <a:bodyPr/>
          <a:lstStyle/>
          <a:p>
            <a:r>
              <a:rPr kumimoji="1" lang="en-US" altLang="zh-CN" dirty="0"/>
              <a:t>Technical Contributions</a:t>
            </a:r>
            <a:endParaRPr kumimoji="1" lang="zh-CN" altLang="en-US" dirty="0"/>
          </a:p>
        </p:txBody>
      </p:sp>
      <p:sp>
        <p:nvSpPr>
          <p:cNvPr id="4" name="灯片编号占位符 3">
            <a:extLst>
              <a:ext uri="{FF2B5EF4-FFF2-40B4-BE49-F238E27FC236}">
                <a16:creationId xmlns:a16="http://schemas.microsoft.com/office/drawing/2014/main" id="{A5319DD2-FE20-854C-B813-78ACA2D26E50}"/>
              </a:ext>
            </a:extLst>
          </p:cNvPr>
          <p:cNvSpPr>
            <a:spLocks noGrp="1"/>
          </p:cNvSpPr>
          <p:nvPr>
            <p:ph type="sldNum" sz="quarter" idx="12"/>
          </p:nvPr>
        </p:nvSpPr>
        <p:spPr/>
        <p:txBody>
          <a:bodyPr/>
          <a:lstStyle/>
          <a:p>
            <a:fld id="{C53D9380-AD50-0C4E-BD20-74B8F0FD34CE}" type="slidenum">
              <a:rPr kumimoji="1" lang="zh-CN" altLang="en-US" smtClean="0"/>
              <a:t>47</a:t>
            </a:fld>
            <a:endParaRPr kumimoji="1" lang="zh-CN" altLang="en-US"/>
          </a:p>
        </p:txBody>
      </p:sp>
      <p:cxnSp>
        <p:nvCxnSpPr>
          <p:cNvPr id="5" name="直线连接符 4">
            <a:extLst>
              <a:ext uri="{FF2B5EF4-FFF2-40B4-BE49-F238E27FC236}">
                <a16:creationId xmlns:a16="http://schemas.microsoft.com/office/drawing/2014/main" id="{E4151242-0BEF-804F-A491-7F2E542F0CF2}"/>
              </a:ext>
            </a:extLst>
          </p:cNvPr>
          <p:cNvCxnSpPr/>
          <p:nvPr/>
        </p:nvCxnSpPr>
        <p:spPr>
          <a:xfrm>
            <a:off x="465222" y="3112174"/>
            <a:ext cx="113257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51089DD0-F36F-6B4D-97F3-569819204689}"/>
              </a:ext>
            </a:extLst>
          </p:cNvPr>
          <p:cNvSpPr>
            <a:spLocks noGrp="1"/>
          </p:cNvSpPr>
          <p:nvPr>
            <p:ph idx="1"/>
          </p:nvPr>
        </p:nvSpPr>
        <p:spPr>
          <a:xfrm>
            <a:off x="629654" y="3321198"/>
            <a:ext cx="10515600" cy="1876448"/>
          </a:xfrm>
        </p:spPr>
        <p:txBody>
          <a:bodyPr>
            <a:normAutofit/>
          </a:bodyPr>
          <a:lstStyle/>
          <a:p>
            <a:r>
              <a:rPr kumimoji="1" lang="en-US" altLang="zh-CN" sz="2400" dirty="0">
                <a:solidFill>
                  <a:schemeClr val="bg1">
                    <a:lumMod val="75000"/>
                  </a:schemeClr>
                </a:solidFill>
              </a:rPr>
              <a:t>The Target Software Bugs – Value-Flow Problems</a:t>
            </a:r>
          </a:p>
          <a:p>
            <a:r>
              <a:rPr kumimoji="1" lang="en-US" altLang="zh-CN" sz="2400" dirty="0">
                <a:solidFill>
                  <a:schemeClr val="bg1">
                    <a:lumMod val="75000"/>
                  </a:schemeClr>
                </a:solidFill>
              </a:rPr>
              <a:t>Escaping from the Pointer Trap</a:t>
            </a:r>
          </a:p>
          <a:p>
            <a:r>
              <a:rPr kumimoji="1" lang="en-US" altLang="zh-CN" sz="2400" dirty="0"/>
              <a:t>Conquering the Extensional Scalability Problem</a:t>
            </a:r>
          </a:p>
          <a:p>
            <a:r>
              <a:rPr kumimoji="1" lang="en-US" altLang="zh-CN" sz="2400" dirty="0">
                <a:solidFill>
                  <a:schemeClr val="bg1">
                    <a:lumMod val="75000"/>
                  </a:schemeClr>
                </a:solidFill>
              </a:rPr>
              <a:t>Breaking the Limit of Parallelism</a:t>
            </a:r>
            <a:endParaRPr kumimoji="1" lang="zh-CN" altLang="en-US" sz="2400" dirty="0">
              <a:solidFill>
                <a:schemeClr val="bg1">
                  <a:lumMod val="75000"/>
                </a:schemeClr>
              </a:solidFill>
            </a:endParaRPr>
          </a:p>
        </p:txBody>
      </p:sp>
    </p:spTree>
    <p:extLst>
      <p:ext uri="{BB962C8B-B14F-4D97-AF65-F5344CB8AC3E}">
        <p14:creationId xmlns:p14="http://schemas.microsoft.com/office/powerpoint/2010/main" val="781126950"/>
      </p:ext>
    </p:extLst>
  </p:cSld>
  <p:clrMapOvr>
    <a:masterClrMapping/>
  </p:clrMapOvr>
  <mc:AlternateContent xmlns:mc="http://schemas.openxmlformats.org/markup-compatibility/2006" xmlns:p14="http://schemas.microsoft.com/office/powerpoint/2010/main">
    <mc:Choice Requires="p14">
      <p:transition spd="slow" p14:dur="2000" advTm="15500"/>
    </mc:Choice>
    <mc:Fallback xmlns="">
      <p:transition spd="slow" advTm="155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3E077-272B-9344-8DAD-D7A24891A2F6}"/>
              </a:ext>
            </a:extLst>
          </p:cNvPr>
          <p:cNvSpPr>
            <a:spLocks noGrp="1"/>
          </p:cNvSpPr>
          <p:nvPr>
            <p:ph type="title"/>
          </p:nvPr>
        </p:nvSpPr>
        <p:spPr/>
        <p:txBody>
          <a:bodyPr/>
          <a:lstStyle/>
          <a:p>
            <a:r>
              <a:rPr kumimoji="1" lang="en-US" altLang="zh-CN" dirty="0"/>
              <a:t>The Versality of Value-Flow Problems</a:t>
            </a:r>
            <a:endParaRPr kumimoji="1" lang="zh-CN" altLang="en-US" dirty="0"/>
          </a:p>
        </p:txBody>
      </p:sp>
      <p:sp>
        <p:nvSpPr>
          <p:cNvPr id="3" name="内容占位符 2">
            <a:extLst>
              <a:ext uri="{FF2B5EF4-FFF2-40B4-BE49-F238E27FC236}">
                <a16:creationId xmlns:a16="http://schemas.microsoft.com/office/drawing/2014/main" id="{D43CA046-A86D-6449-B61F-2CAF1926FBFC}"/>
              </a:ext>
            </a:extLst>
          </p:cNvPr>
          <p:cNvSpPr>
            <a:spLocks noGrp="1"/>
          </p:cNvSpPr>
          <p:nvPr>
            <p:ph idx="1"/>
          </p:nvPr>
        </p:nvSpPr>
        <p:spPr/>
        <p:txBody>
          <a:bodyPr>
            <a:normAutofit lnSpcReduction="10000"/>
          </a:bodyPr>
          <a:lstStyle/>
          <a:p>
            <a:r>
              <a:rPr kumimoji="1" lang="en-US" altLang="zh-CN" sz="2400" dirty="0"/>
              <a:t>Memory safety</a:t>
            </a:r>
          </a:p>
          <a:p>
            <a:pPr lvl="1"/>
            <a:r>
              <a:rPr kumimoji="1" lang="en-US" altLang="zh-CN" sz="2000" dirty="0"/>
              <a:t>null dereference, double free, use after free, use of uninitialized variable…</a:t>
            </a:r>
          </a:p>
          <a:p>
            <a:endParaRPr kumimoji="1" lang="en-US" altLang="zh-CN" sz="2400" dirty="0"/>
          </a:p>
          <a:p>
            <a:r>
              <a:rPr kumimoji="1" lang="en-US" altLang="zh-CN" sz="2400" dirty="0"/>
              <a:t>Resource usage</a:t>
            </a:r>
          </a:p>
          <a:p>
            <a:pPr lvl="1"/>
            <a:r>
              <a:rPr kumimoji="1" lang="en-US" altLang="zh-CN" sz="2000" dirty="0"/>
              <a:t>memory leak, socket leak, …</a:t>
            </a:r>
          </a:p>
          <a:p>
            <a:endParaRPr kumimoji="1" lang="en-US" altLang="zh-CN" sz="2400" dirty="0"/>
          </a:p>
          <a:p>
            <a:r>
              <a:rPr kumimoji="1" lang="en-US" altLang="zh-CN" sz="2400" dirty="0"/>
              <a:t>Security properties</a:t>
            </a:r>
          </a:p>
          <a:p>
            <a:pPr lvl="1"/>
            <a:r>
              <a:rPr kumimoji="1" lang="en-US" altLang="zh-CN" sz="2000" dirty="0"/>
              <a:t>the use of tainted data, …</a:t>
            </a:r>
          </a:p>
          <a:p>
            <a:endParaRPr kumimoji="1" lang="en-US" altLang="zh-CN" sz="2400" dirty="0"/>
          </a:p>
          <a:p>
            <a:r>
              <a:rPr kumimoji="1" lang="en-US" altLang="zh-CN" sz="2400" dirty="0"/>
              <a:t>Fortify, a commercial static code analyzer</a:t>
            </a:r>
          </a:p>
          <a:p>
            <a:pPr lvl="1"/>
            <a:r>
              <a:rPr kumimoji="1" lang="en-US" altLang="zh-CN" sz="2000" dirty="0"/>
              <a:t>nearly </a:t>
            </a:r>
            <a:r>
              <a:rPr kumimoji="1" lang="en-US" altLang="zh-CN" sz="2000" dirty="0">
                <a:solidFill>
                  <a:srgbClr val="FF0000"/>
                </a:solidFill>
              </a:rPr>
              <a:t>ten thousand</a:t>
            </a:r>
            <a:r>
              <a:rPr kumimoji="1" lang="en-US" altLang="zh-CN" sz="2000" dirty="0"/>
              <a:t> value-flow problems from </a:t>
            </a:r>
            <a:r>
              <a:rPr kumimoji="1" lang="en-US" altLang="zh-CN" sz="2000" dirty="0">
                <a:solidFill>
                  <a:srgbClr val="FF0000"/>
                </a:solidFill>
              </a:rPr>
              <a:t>hundreds of</a:t>
            </a:r>
            <a:r>
              <a:rPr kumimoji="1" lang="en-US" altLang="zh-CN" sz="2000" dirty="0"/>
              <a:t> unique categories</a:t>
            </a:r>
            <a:endParaRPr kumimoji="1" lang="zh-CN" altLang="en-US" sz="2000" dirty="0"/>
          </a:p>
        </p:txBody>
      </p:sp>
      <p:sp>
        <p:nvSpPr>
          <p:cNvPr id="4" name="灯片编号占位符 3">
            <a:extLst>
              <a:ext uri="{FF2B5EF4-FFF2-40B4-BE49-F238E27FC236}">
                <a16:creationId xmlns:a16="http://schemas.microsoft.com/office/drawing/2014/main" id="{79A3EEC0-F290-3C46-8999-40510FB37F29}"/>
              </a:ext>
            </a:extLst>
          </p:cNvPr>
          <p:cNvSpPr>
            <a:spLocks noGrp="1"/>
          </p:cNvSpPr>
          <p:nvPr>
            <p:ph type="sldNum" sz="quarter" idx="12"/>
          </p:nvPr>
        </p:nvSpPr>
        <p:spPr/>
        <p:txBody>
          <a:bodyPr/>
          <a:lstStyle/>
          <a:p>
            <a:fld id="{C53D9380-AD50-0C4E-BD20-74B8F0FD34CE}" type="slidenum">
              <a:rPr kumimoji="1" lang="zh-CN" altLang="en-US" smtClean="0"/>
              <a:t>48</a:t>
            </a:fld>
            <a:endParaRPr kumimoji="1" lang="zh-CN" altLang="en-US"/>
          </a:p>
        </p:txBody>
      </p:sp>
      <p:pic>
        <p:nvPicPr>
          <p:cNvPr id="15" name="图片 14">
            <a:extLst>
              <a:ext uri="{FF2B5EF4-FFF2-40B4-BE49-F238E27FC236}">
                <a16:creationId xmlns:a16="http://schemas.microsoft.com/office/drawing/2014/main" id="{8E04F194-DC73-B24F-8D03-F12D232D2483}"/>
              </a:ext>
            </a:extLst>
          </p:cNvPr>
          <p:cNvPicPr>
            <a:picLocks noChangeAspect="1"/>
          </p:cNvPicPr>
          <p:nvPr/>
        </p:nvPicPr>
        <p:blipFill>
          <a:blip r:embed="rId3"/>
          <a:stretch>
            <a:fillRect/>
          </a:stretch>
        </p:blipFill>
        <p:spPr>
          <a:xfrm>
            <a:off x="7600950" y="3120022"/>
            <a:ext cx="3276600" cy="162568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200578835"/>
      </p:ext>
    </p:extLst>
  </p:cSld>
  <p:clrMapOvr>
    <a:masterClrMapping/>
  </p:clrMapOvr>
  <mc:AlternateContent xmlns:mc="http://schemas.openxmlformats.org/markup-compatibility/2006" xmlns:p14="http://schemas.microsoft.com/office/powerpoint/2010/main">
    <mc:Choice Requires="p14">
      <p:transition spd="slow" p14:dur="2000" advTm="117"/>
    </mc:Choice>
    <mc:Fallback xmlns="">
      <p:transition spd="slow" advTm="117"/>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76101-23EC-3C47-B1B4-9E11A0AECB2A}"/>
              </a:ext>
            </a:extLst>
          </p:cNvPr>
          <p:cNvSpPr>
            <a:spLocks noGrp="1"/>
          </p:cNvSpPr>
          <p:nvPr>
            <p:ph type="title"/>
          </p:nvPr>
        </p:nvSpPr>
        <p:spPr/>
        <p:txBody>
          <a:bodyPr/>
          <a:lstStyle/>
          <a:p>
            <a:r>
              <a:rPr kumimoji="1" lang="en-US" altLang="zh-CN" dirty="0"/>
              <a:t>The Extensional Scalability Problem</a:t>
            </a:r>
            <a:endParaRPr kumimoji="1" lang="zh-CN" altLang="en-US" dirty="0"/>
          </a:p>
        </p:txBody>
      </p:sp>
      <p:sp>
        <p:nvSpPr>
          <p:cNvPr id="3" name="内容占位符 2">
            <a:extLst>
              <a:ext uri="{FF2B5EF4-FFF2-40B4-BE49-F238E27FC236}">
                <a16:creationId xmlns:a16="http://schemas.microsoft.com/office/drawing/2014/main" id="{2365D3FE-E2EB-E243-A9FE-485E9D32586A}"/>
              </a:ext>
            </a:extLst>
          </p:cNvPr>
          <p:cNvSpPr>
            <a:spLocks noGrp="1"/>
          </p:cNvSpPr>
          <p:nvPr>
            <p:ph idx="1"/>
          </p:nvPr>
        </p:nvSpPr>
        <p:spPr>
          <a:xfrm>
            <a:off x="838200" y="1825625"/>
            <a:ext cx="10758714" cy="4895850"/>
          </a:xfrm>
        </p:spPr>
        <p:txBody>
          <a:bodyPr>
            <a:normAutofit/>
          </a:bodyPr>
          <a:lstStyle/>
          <a:p>
            <a:r>
              <a:rPr kumimoji="1" lang="en-US" altLang="zh-CN" sz="2400" dirty="0"/>
              <a:t>Static analyzer often needs to check many problems at the same time</a:t>
            </a:r>
          </a:p>
          <a:p>
            <a:pPr marL="0" indent="0">
              <a:buNone/>
            </a:pPr>
            <a:endParaRPr kumimoji="1" lang="en-US" altLang="zh-CN" sz="2400" dirty="0"/>
          </a:p>
          <a:p>
            <a:r>
              <a:rPr kumimoji="1" lang="en-US" altLang="zh-CN" sz="2400" dirty="0"/>
              <a:t>It will be very time- and memory-consuming</a:t>
            </a:r>
            <a:endParaRPr kumimoji="1" lang="en-US" altLang="zh-CN" sz="2000" dirty="0"/>
          </a:p>
          <a:p>
            <a:endParaRPr kumimoji="1" lang="en-US" altLang="zh-CN" sz="2400" dirty="0"/>
          </a:p>
          <a:p>
            <a:pPr lvl="1"/>
            <a:r>
              <a:rPr kumimoji="1" lang="en-US" altLang="zh-CN" sz="2000" dirty="0"/>
              <a:t>More program states to explore, more computation redundancy</a:t>
            </a:r>
          </a:p>
          <a:p>
            <a:pPr lvl="1"/>
            <a:endParaRPr kumimoji="1" lang="en-US" altLang="zh-CN" sz="2000" dirty="0"/>
          </a:p>
          <a:p>
            <a:pPr lvl="1"/>
            <a:r>
              <a:rPr kumimoji="1" lang="en-US" altLang="zh-CN" sz="2000" dirty="0"/>
              <a:t>Pinpoint exhausts 256GB of memory for checking only eight value flow problems.</a:t>
            </a:r>
          </a:p>
          <a:p>
            <a:pPr lvl="1"/>
            <a:endParaRPr kumimoji="1" lang="en-US" altLang="zh-CN" sz="2000" dirty="0"/>
          </a:p>
          <a:p>
            <a:pPr lvl="1"/>
            <a:r>
              <a:rPr kumimoji="1" lang="en-US" altLang="zh-CN" sz="2000" dirty="0"/>
              <a:t>The analysis logic of different properties are relatively </a:t>
            </a:r>
            <a:r>
              <a:rPr kumimoji="1" lang="en-US" altLang="zh-CN" sz="2000" b="1" dirty="0">
                <a:solidFill>
                  <a:srgbClr val="FF0000"/>
                </a:solidFill>
              </a:rPr>
              <a:t>independent</a:t>
            </a:r>
            <a:r>
              <a:rPr kumimoji="1" lang="en-US" altLang="zh-CN" sz="2000" dirty="0"/>
              <a:t> between each other</a:t>
            </a:r>
          </a:p>
          <a:p>
            <a:pPr lvl="1"/>
            <a:endParaRPr kumimoji="1" lang="en-US" altLang="zh-CN" sz="2000" dirty="0"/>
          </a:p>
          <a:p>
            <a:pPr lvl="1"/>
            <a:r>
              <a:rPr kumimoji="1" lang="en-US" altLang="zh-CN" sz="2000" b="1" dirty="0"/>
              <a:t>Redundant graph traversals and unnecessary invocations of the SMT solver</a:t>
            </a:r>
          </a:p>
          <a:p>
            <a:pPr lvl="1"/>
            <a:endParaRPr kumimoji="1" lang="en-US" altLang="zh-CN" sz="2000" dirty="0"/>
          </a:p>
        </p:txBody>
      </p:sp>
      <p:sp>
        <p:nvSpPr>
          <p:cNvPr id="4" name="灯片编号占位符 3">
            <a:extLst>
              <a:ext uri="{FF2B5EF4-FFF2-40B4-BE49-F238E27FC236}">
                <a16:creationId xmlns:a16="http://schemas.microsoft.com/office/drawing/2014/main" id="{66715062-AA24-8A44-A0E4-13FEC93E12DE}"/>
              </a:ext>
            </a:extLst>
          </p:cNvPr>
          <p:cNvSpPr>
            <a:spLocks noGrp="1"/>
          </p:cNvSpPr>
          <p:nvPr>
            <p:ph type="sldNum" sz="quarter" idx="12"/>
          </p:nvPr>
        </p:nvSpPr>
        <p:spPr/>
        <p:txBody>
          <a:bodyPr/>
          <a:lstStyle/>
          <a:p>
            <a:fld id="{C53D9380-AD50-0C4E-BD20-74B8F0FD34CE}" type="slidenum">
              <a:rPr kumimoji="1" lang="zh-CN" altLang="en-US" smtClean="0"/>
              <a:t>49</a:t>
            </a:fld>
            <a:endParaRPr kumimoji="1" lang="zh-CN" altLang="en-US"/>
          </a:p>
        </p:txBody>
      </p:sp>
    </p:spTree>
    <p:extLst>
      <p:ext uri="{BB962C8B-B14F-4D97-AF65-F5344CB8AC3E}">
        <p14:creationId xmlns:p14="http://schemas.microsoft.com/office/powerpoint/2010/main" val="396980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87590-5B2F-6E47-B211-37AF87AC9E01}"/>
              </a:ext>
            </a:extLst>
          </p:cNvPr>
          <p:cNvSpPr>
            <a:spLocks noGrp="1"/>
          </p:cNvSpPr>
          <p:nvPr>
            <p:ph type="title"/>
          </p:nvPr>
        </p:nvSpPr>
        <p:spPr>
          <a:xfrm>
            <a:off x="838200" y="1103069"/>
            <a:ext cx="10515600" cy="1325563"/>
          </a:xfrm>
        </p:spPr>
        <p:txBody>
          <a:bodyPr/>
          <a:lstStyle/>
          <a:p>
            <a:pPr algn="ctr"/>
            <a:r>
              <a:rPr kumimoji="1" lang="en-US" altLang="zh-CN" dirty="0"/>
              <a:t>Who are Using Static Bug Finding?</a:t>
            </a:r>
            <a:endParaRPr kumimoji="1" lang="zh-CN" altLang="en-US" dirty="0"/>
          </a:p>
        </p:txBody>
      </p:sp>
      <p:sp>
        <p:nvSpPr>
          <p:cNvPr id="3" name="内容占位符 2">
            <a:extLst>
              <a:ext uri="{FF2B5EF4-FFF2-40B4-BE49-F238E27FC236}">
                <a16:creationId xmlns:a16="http://schemas.microsoft.com/office/drawing/2014/main" id="{E69455A4-219B-3746-B7A6-6ABD9C330FDD}"/>
              </a:ext>
            </a:extLst>
          </p:cNvPr>
          <p:cNvSpPr>
            <a:spLocks noGrp="1"/>
          </p:cNvSpPr>
          <p:nvPr>
            <p:ph idx="1"/>
          </p:nvPr>
        </p:nvSpPr>
        <p:spPr>
          <a:xfrm>
            <a:off x="838200" y="2563569"/>
            <a:ext cx="10515600" cy="837364"/>
          </a:xfrm>
        </p:spPr>
        <p:txBody>
          <a:bodyPr>
            <a:normAutofit/>
          </a:bodyPr>
          <a:lstStyle/>
          <a:p>
            <a:pPr marL="0" indent="0" algn="ctr">
              <a:buNone/>
            </a:pPr>
            <a:r>
              <a:rPr kumimoji="1" lang="en-US" altLang="zh-CN" sz="2800" dirty="0"/>
              <a:t>Almost All Software Companies You Know</a:t>
            </a:r>
            <a:endParaRPr kumimoji="1" lang="zh-CN" altLang="en-US" sz="2800" dirty="0"/>
          </a:p>
        </p:txBody>
      </p:sp>
      <p:sp>
        <p:nvSpPr>
          <p:cNvPr id="4" name="灯片编号占位符 3">
            <a:extLst>
              <a:ext uri="{FF2B5EF4-FFF2-40B4-BE49-F238E27FC236}">
                <a16:creationId xmlns:a16="http://schemas.microsoft.com/office/drawing/2014/main" id="{11E3619C-E400-6548-9578-4D15B22896F4}"/>
              </a:ext>
            </a:extLst>
          </p:cNvPr>
          <p:cNvSpPr>
            <a:spLocks noGrp="1"/>
          </p:cNvSpPr>
          <p:nvPr>
            <p:ph type="sldNum" sz="quarter" idx="12"/>
          </p:nvPr>
        </p:nvSpPr>
        <p:spPr/>
        <p:txBody>
          <a:bodyPr/>
          <a:lstStyle/>
          <a:p>
            <a:fld id="{C53D9380-AD50-0C4E-BD20-74B8F0FD34CE}" type="slidenum">
              <a:rPr kumimoji="1" lang="zh-CN" altLang="en-US" smtClean="0"/>
              <a:t>5</a:t>
            </a:fld>
            <a:endParaRPr kumimoji="1" lang="zh-CN" altLang="en-US"/>
          </a:p>
        </p:txBody>
      </p:sp>
      <p:pic>
        <p:nvPicPr>
          <p:cNvPr id="15" name="图片 14">
            <a:extLst>
              <a:ext uri="{FF2B5EF4-FFF2-40B4-BE49-F238E27FC236}">
                <a16:creationId xmlns:a16="http://schemas.microsoft.com/office/drawing/2014/main" id="{7986807C-AEF7-9648-9F86-CB39B96575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46229" y="3951124"/>
            <a:ext cx="8004676" cy="2123283"/>
          </a:xfrm>
          <a:prstGeom prst="rect">
            <a:avLst/>
          </a:prstGeom>
        </p:spPr>
      </p:pic>
    </p:spTree>
    <p:extLst>
      <p:ext uri="{BB962C8B-B14F-4D97-AF65-F5344CB8AC3E}">
        <p14:creationId xmlns:p14="http://schemas.microsoft.com/office/powerpoint/2010/main" val="3161804022"/>
      </p:ext>
    </p:extLst>
  </p:cSld>
  <p:clrMapOvr>
    <a:masterClrMapping/>
  </p:clrMapOvr>
  <mc:AlternateContent xmlns:mc="http://schemas.openxmlformats.org/markup-compatibility/2006" xmlns:p14="http://schemas.microsoft.com/office/powerpoint/2010/main">
    <mc:Choice Requires="p14">
      <p:transition spd="slow" p14:dur="2000" advTm="10915"/>
    </mc:Choice>
    <mc:Fallback xmlns="">
      <p:transition spd="slow" advTm="10915"/>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1E0FB-79F2-A34D-BA89-0E3307A8EA11}"/>
              </a:ext>
            </a:extLst>
          </p:cNvPr>
          <p:cNvSpPr>
            <a:spLocks noGrp="1"/>
          </p:cNvSpPr>
          <p:nvPr>
            <p:ph type="title"/>
          </p:nvPr>
        </p:nvSpPr>
        <p:spPr/>
        <p:txBody>
          <a:bodyPr/>
          <a:lstStyle/>
          <a:p>
            <a:r>
              <a:rPr kumimoji="1" lang="en-US" altLang="zh-CN" dirty="0"/>
              <a:t>The 2</a:t>
            </a:r>
            <a:r>
              <a:rPr kumimoji="1" lang="en-US" altLang="zh-CN" baseline="30000" dirty="0"/>
              <a:t>nd</a:t>
            </a:r>
            <a:r>
              <a:rPr kumimoji="1" lang="en-US" altLang="zh-CN" dirty="0"/>
              <a:t> Contribution: </a:t>
            </a:r>
            <a:br>
              <a:rPr kumimoji="1" lang="en-US" altLang="zh-CN" dirty="0"/>
            </a:br>
            <a:r>
              <a:rPr kumimoji="1" lang="en-US" altLang="zh-CN" dirty="0"/>
              <a:t>Inter-Property-Aware Analysis</a:t>
            </a:r>
            <a:endParaRPr kumimoji="1" lang="zh-CN" altLang="en-US" dirty="0"/>
          </a:p>
        </p:txBody>
      </p:sp>
      <p:sp>
        <p:nvSpPr>
          <p:cNvPr id="3" name="内容占位符 2">
            <a:extLst>
              <a:ext uri="{FF2B5EF4-FFF2-40B4-BE49-F238E27FC236}">
                <a16:creationId xmlns:a16="http://schemas.microsoft.com/office/drawing/2014/main" id="{CE2CF4C2-720C-A24D-AA80-DCDC5FC9CBCE}"/>
              </a:ext>
            </a:extLst>
          </p:cNvPr>
          <p:cNvSpPr>
            <a:spLocks noGrp="1"/>
          </p:cNvSpPr>
          <p:nvPr>
            <p:ph idx="1"/>
          </p:nvPr>
        </p:nvSpPr>
        <p:spPr/>
        <p:txBody>
          <a:bodyPr/>
          <a:lstStyle/>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en-US" altLang="zh-CN" sz="2400" dirty="0"/>
          </a:p>
          <a:p>
            <a:endParaRPr kumimoji="1" lang="zh-CN" altLang="en-US" sz="2400" dirty="0"/>
          </a:p>
        </p:txBody>
      </p:sp>
      <p:sp>
        <p:nvSpPr>
          <p:cNvPr id="4" name="灯片编号占位符 3">
            <a:extLst>
              <a:ext uri="{FF2B5EF4-FFF2-40B4-BE49-F238E27FC236}">
                <a16:creationId xmlns:a16="http://schemas.microsoft.com/office/drawing/2014/main" id="{A2032C0C-0DC4-9C49-9478-2055328DE5EA}"/>
              </a:ext>
            </a:extLst>
          </p:cNvPr>
          <p:cNvSpPr>
            <a:spLocks noGrp="1"/>
          </p:cNvSpPr>
          <p:nvPr>
            <p:ph type="sldNum" sz="quarter" idx="12"/>
          </p:nvPr>
        </p:nvSpPr>
        <p:spPr/>
        <p:txBody>
          <a:bodyPr/>
          <a:lstStyle/>
          <a:p>
            <a:fld id="{C53D9380-AD50-0C4E-BD20-74B8F0FD34CE}" type="slidenum">
              <a:rPr kumimoji="1" lang="zh-CN" altLang="en-US" smtClean="0"/>
              <a:t>50</a:t>
            </a:fld>
            <a:endParaRPr kumimoji="1" lang="zh-CN" altLang="en-US"/>
          </a:p>
        </p:txBody>
      </p:sp>
      <p:sp>
        <p:nvSpPr>
          <p:cNvPr id="6" name="矩形 5">
            <a:extLst>
              <a:ext uri="{FF2B5EF4-FFF2-40B4-BE49-F238E27FC236}">
                <a16:creationId xmlns:a16="http://schemas.microsoft.com/office/drawing/2014/main" id="{C5CD4DF4-F9E2-8E4C-B549-7F2ECA7B9E0A}"/>
              </a:ext>
            </a:extLst>
          </p:cNvPr>
          <p:cNvSpPr/>
          <p:nvPr/>
        </p:nvSpPr>
        <p:spPr>
          <a:xfrm>
            <a:off x="1306285" y="1973722"/>
            <a:ext cx="9579429" cy="1077218"/>
          </a:xfrm>
          <a:prstGeom prst="rect">
            <a:avLst/>
          </a:prstGeom>
        </p:spPr>
        <p:txBody>
          <a:bodyPr wrap="square">
            <a:spAutoFit/>
          </a:bodyPr>
          <a:lstStyle/>
          <a:p>
            <a:pPr algn="ctr"/>
            <a:r>
              <a:rPr kumimoji="1" lang="en-US" altLang="zh-CN" sz="3200" dirty="0">
                <a:latin typeface="Helvetica" pitchFamily="2" charset="0"/>
              </a:rPr>
              <a:t>Use the analysis results of a property to speed up the analysis of other properties</a:t>
            </a:r>
          </a:p>
        </p:txBody>
      </p:sp>
      <p:sp>
        <p:nvSpPr>
          <p:cNvPr id="7" name="文本框 6">
            <a:extLst>
              <a:ext uri="{FF2B5EF4-FFF2-40B4-BE49-F238E27FC236}">
                <a16:creationId xmlns:a16="http://schemas.microsoft.com/office/drawing/2014/main" id="{7DA99D46-3871-834A-B475-32C8E278D62C}"/>
              </a:ext>
            </a:extLst>
          </p:cNvPr>
          <p:cNvSpPr txBox="1"/>
          <p:nvPr/>
        </p:nvSpPr>
        <p:spPr>
          <a:xfrm>
            <a:off x="3456693" y="3525409"/>
            <a:ext cx="5320495" cy="523220"/>
          </a:xfrm>
          <a:prstGeom prst="rect">
            <a:avLst/>
          </a:prstGeom>
          <a:noFill/>
        </p:spPr>
        <p:txBody>
          <a:bodyPr wrap="none" rtlCol="0">
            <a:spAutoFit/>
          </a:bodyPr>
          <a:lstStyle/>
          <a:p>
            <a:r>
              <a:rPr kumimoji="1" lang="en-US" altLang="zh-CN" sz="2800" b="1" dirty="0">
                <a:latin typeface="Helvetica" pitchFamily="2" charset="0"/>
              </a:rPr>
              <a:t>Inter-Property-Aware Analysis</a:t>
            </a:r>
            <a:endParaRPr kumimoji="1" lang="zh-CN" altLang="en-US" sz="2800" b="1" dirty="0">
              <a:latin typeface="Helvetica" pitchFamily="2" charset="0"/>
            </a:endParaRPr>
          </a:p>
        </p:txBody>
      </p:sp>
      <p:sp>
        <p:nvSpPr>
          <p:cNvPr id="8" name="文本框 7">
            <a:extLst>
              <a:ext uri="{FF2B5EF4-FFF2-40B4-BE49-F238E27FC236}">
                <a16:creationId xmlns:a16="http://schemas.microsoft.com/office/drawing/2014/main" id="{99D33A22-355B-8F4B-9894-3F4ABE6630FF}"/>
              </a:ext>
            </a:extLst>
          </p:cNvPr>
          <p:cNvSpPr txBox="1"/>
          <p:nvPr/>
        </p:nvSpPr>
        <p:spPr>
          <a:xfrm>
            <a:off x="1168399" y="4523098"/>
            <a:ext cx="9855198" cy="1384995"/>
          </a:xfrm>
          <a:prstGeom prst="rect">
            <a:avLst/>
          </a:prstGeom>
          <a:noFill/>
        </p:spPr>
        <p:txBody>
          <a:bodyPr wrap="none" rtlCol="0">
            <a:spAutoFit/>
          </a:bodyPr>
          <a:lstStyle/>
          <a:p>
            <a:pPr algn="ctr"/>
            <a:r>
              <a:rPr kumimoji="1" lang="en-US" altLang="zh-CN" sz="2800" b="1" dirty="0">
                <a:latin typeface="Helvetica" pitchFamily="2" charset="0"/>
              </a:rPr>
              <a:t>Use the Mutual Synergy to</a:t>
            </a:r>
          </a:p>
          <a:p>
            <a:pPr algn="ctr"/>
            <a:endParaRPr kumimoji="1" lang="en-US" altLang="zh-CN" sz="2800" b="1" dirty="0">
              <a:latin typeface="Helvetica" pitchFamily="2" charset="0"/>
            </a:endParaRPr>
          </a:p>
          <a:p>
            <a:pPr algn="ctr"/>
            <a:r>
              <a:rPr kumimoji="1" lang="en-US" altLang="zh-CN" sz="2800" b="1" dirty="0">
                <a:latin typeface="Helvetica" pitchFamily="2" charset="0"/>
              </a:rPr>
              <a:t>Reduce Unnecessary Graph Traversals and SMT Solving</a:t>
            </a:r>
            <a:endParaRPr kumimoji="1" lang="zh-CN" altLang="en-US" sz="2800" b="1" dirty="0">
              <a:latin typeface="Helvetica" pitchFamily="2" charset="0"/>
            </a:endParaRPr>
          </a:p>
        </p:txBody>
      </p:sp>
    </p:spTree>
    <p:extLst>
      <p:ext uri="{BB962C8B-B14F-4D97-AF65-F5344CB8AC3E}">
        <p14:creationId xmlns:p14="http://schemas.microsoft.com/office/powerpoint/2010/main" val="19016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531F1-9267-E245-B717-D73B7163D2AF}"/>
              </a:ext>
            </a:extLst>
          </p:cNvPr>
          <p:cNvSpPr>
            <a:spLocks noGrp="1"/>
          </p:cNvSpPr>
          <p:nvPr>
            <p:ph type="title"/>
          </p:nvPr>
        </p:nvSpPr>
        <p:spPr/>
        <p:txBody>
          <a:bodyPr/>
          <a:lstStyle/>
          <a:p>
            <a:r>
              <a:rPr kumimoji="1" lang="en-US" altLang="zh-CN" dirty="0"/>
              <a:t>Mutual Synergy</a:t>
            </a:r>
            <a:endParaRPr kumimoji="1" lang="zh-CN" altLang="en-US" dirty="0"/>
          </a:p>
        </p:txBody>
      </p:sp>
      <p:sp>
        <p:nvSpPr>
          <p:cNvPr id="3" name="内容占位符 2">
            <a:extLst>
              <a:ext uri="{FF2B5EF4-FFF2-40B4-BE49-F238E27FC236}">
                <a16:creationId xmlns:a16="http://schemas.microsoft.com/office/drawing/2014/main" id="{5DAD0920-FB38-9348-9BF2-C478EDE535BF}"/>
              </a:ext>
            </a:extLst>
          </p:cNvPr>
          <p:cNvSpPr>
            <a:spLocks noGrp="1"/>
          </p:cNvSpPr>
          <p:nvPr>
            <p:ph idx="1"/>
          </p:nvPr>
        </p:nvSpPr>
        <p:spPr/>
        <p:txBody>
          <a:bodyPr>
            <a:normAutofit/>
          </a:bodyPr>
          <a:lstStyle/>
          <a:p>
            <a:r>
              <a:rPr kumimoji="1" lang="en-US" altLang="zh-CN" sz="2400" dirty="0"/>
              <a:t>Path Overlapping</a:t>
            </a:r>
          </a:p>
          <a:p>
            <a:endParaRPr kumimoji="1" lang="en-US" altLang="zh-CN" sz="2400" dirty="0"/>
          </a:p>
          <a:p>
            <a:pPr lvl="1"/>
            <a:r>
              <a:rPr kumimoji="1" lang="en-US" altLang="zh-CN" sz="2000" dirty="0"/>
              <a:t>Memory-leak bugs</a:t>
            </a:r>
          </a:p>
          <a:p>
            <a:pPr lvl="1"/>
            <a:endParaRPr kumimoji="1" lang="en-US" altLang="zh-CN" dirty="0"/>
          </a:p>
          <a:p>
            <a:pPr lvl="2"/>
            <a:r>
              <a:rPr kumimoji="1" lang="en-US" altLang="zh-CN" sz="2000" dirty="0"/>
              <a:t>heap pointers </a:t>
            </a:r>
            <a:r>
              <a:rPr kumimoji="1" lang="en-US" altLang="zh-CN" sz="2000" dirty="0">
                <a:sym typeface="Wingdings" pitchFamily="2" charset="2"/>
              </a:rPr>
              <a:t></a:t>
            </a:r>
            <a:r>
              <a:rPr kumimoji="1" lang="en-US" altLang="zh-CN" sz="2000" dirty="0"/>
              <a:t> free statements</a:t>
            </a:r>
          </a:p>
          <a:p>
            <a:pPr lvl="2"/>
            <a:endParaRPr kumimoji="1" lang="en-US" altLang="zh-CN" sz="2000" dirty="0"/>
          </a:p>
          <a:p>
            <a:pPr lvl="1"/>
            <a:endParaRPr kumimoji="1" lang="en-US" altLang="zh-CN" dirty="0"/>
          </a:p>
          <a:p>
            <a:pPr lvl="1"/>
            <a:r>
              <a:rPr kumimoji="1" lang="en-US" altLang="zh-CN" sz="2000" dirty="0"/>
              <a:t>Free-global-pointer bugs</a:t>
            </a:r>
          </a:p>
          <a:p>
            <a:pPr lvl="1"/>
            <a:endParaRPr kumimoji="1" lang="en-US" altLang="zh-CN" dirty="0"/>
          </a:p>
          <a:p>
            <a:pPr lvl="2"/>
            <a:r>
              <a:rPr kumimoji="1" lang="en-US" altLang="zh-CN" sz="2000" dirty="0"/>
              <a:t>global pointers </a:t>
            </a:r>
            <a:r>
              <a:rPr kumimoji="1" lang="en-US" altLang="zh-CN" sz="2000" dirty="0">
                <a:sym typeface="Wingdings" pitchFamily="2" charset="2"/>
              </a:rPr>
              <a:t> </a:t>
            </a:r>
            <a:r>
              <a:rPr kumimoji="1" lang="en-US" altLang="zh-CN" sz="2000" dirty="0"/>
              <a:t>free statements</a:t>
            </a:r>
            <a:endParaRPr kumimoji="1" lang="zh-CN" altLang="en-US" sz="2000" dirty="0"/>
          </a:p>
          <a:p>
            <a:pPr lvl="1"/>
            <a:endParaRPr kumimoji="1" lang="zh-CN" altLang="en-US" sz="2000" dirty="0"/>
          </a:p>
        </p:txBody>
      </p:sp>
      <p:sp>
        <p:nvSpPr>
          <p:cNvPr id="4" name="灯片编号占位符 3">
            <a:extLst>
              <a:ext uri="{FF2B5EF4-FFF2-40B4-BE49-F238E27FC236}">
                <a16:creationId xmlns:a16="http://schemas.microsoft.com/office/drawing/2014/main" id="{11E56E2E-8094-1A49-8535-6AC36742AE7B}"/>
              </a:ext>
            </a:extLst>
          </p:cNvPr>
          <p:cNvSpPr>
            <a:spLocks noGrp="1"/>
          </p:cNvSpPr>
          <p:nvPr>
            <p:ph type="sldNum" sz="quarter" idx="12"/>
          </p:nvPr>
        </p:nvSpPr>
        <p:spPr/>
        <p:txBody>
          <a:bodyPr/>
          <a:lstStyle/>
          <a:p>
            <a:fld id="{C53D9380-AD50-0C4E-BD20-74B8F0FD34CE}" type="slidenum">
              <a:rPr kumimoji="1" lang="zh-CN" altLang="en-US" smtClean="0"/>
              <a:t>51</a:t>
            </a:fld>
            <a:endParaRPr kumimoji="1" lang="zh-CN" altLang="en-US"/>
          </a:p>
        </p:txBody>
      </p:sp>
      <p:pic>
        <p:nvPicPr>
          <p:cNvPr id="5" name="图片 4">
            <a:extLst>
              <a:ext uri="{FF2B5EF4-FFF2-40B4-BE49-F238E27FC236}">
                <a16:creationId xmlns:a16="http://schemas.microsoft.com/office/drawing/2014/main" id="{57E2563E-A95D-1047-8F89-4ACB07C838A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54778" b="15559"/>
          <a:stretch/>
        </p:blipFill>
        <p:spPr>
          <a:xfrm>
            <a:off x="7328322" y="2468900"/>
            <a:ext cx="4219181" cy="3064787"/>
          </a:xfrm>
          <a:prstGeom prst="rect">
            <a:avLst/>
          </a:prstGeom>
        </p:spPr>
      </p:pic>
      <p:sp>
        <p:nvSpPr>
          <p:cNvPr id="8" name="矩形 7">
            <a:extLst>
              <a:ext uri="{FF2B5EF4-FFF2-40B4-BE49-F238E27FC236}">
                <a16:creationId xmlns:a16="http://schemas.microsoft.com/office/drawing/2014/main" id="{B209E6D8-6C91-344A-ABB2-204EC0FCAA57}"/>
              </a:ext>
            </a:extLst>
          </p:cNvPr>
          <p:cNvSpPr/>
          <p:nvPr/>
        </p:nvSpPr>
        <p:spPr>
          <a:xfrm>
            <a:off x="3539932" y="1807937"/>
            <a:ext cx="3318537" cy="461665"/>
          </a:xfrm>
          <a:prstGeom prst="rect">
            <a:avLst/>
          </a:prstGeom>
        </p:spPr>
        <p:txBody>
          <a:bodyPr wrap="none">
            <a:spAutoFit/>
          </a:bodyPr>
          <a:lstStyle/>
          <a:p>
            <a:r>
              <a:rPr kumimoji="1" lang="en-US" altLang="zh-CN" sz="2400" dirty="0">
                <a:latin typeface="Helvetica" pitchFamily="2" charset="0"/>
              </a:rPr>
              <a:t>and Path Contradiction</a:t>
            </a:r>
            <a:endParaRPr lang="zh-CN" altLang="en-US" sz="2400" dirty="0">
              <a:latin typeface="Helvetica" pitchFamily="2" charset="0"/>
            </a:endParaRPr>
          </a:p>
        </p:txBody>
      </p:sp>
      <p:sp>
        <p:nvSpPr>
          <p:cNvPr id="9" name="任意形状 8">
            <a:extLst>
              <a:ext uri="{FF2B5EF4-FFF2-40B4-BE49-F238E27FC236}">
                <a16:creationId xmlns:a16="http://schemas.microsoft.com/office/drawing/2014/main" id="{098F4F4C-AD3E-3640-9F3A-85B06421A0F0}"/>
              </a:ext>
            </a:extLst>
          </p:cNvPr>
          <p:cNvSpPr/>
          <p:nvPr/>
        </p:nvSpPr>
        <p:spPr>
          <a:xfrm>
            <a:off x="9278911" y="3237875"/>
            <a:ext cx="2143594" cy="1798820"/>
          </a:xfrm>
          <a:custGeom>
            <a:avLst/>
            <a:gdLst>
              <a:gd name="connsiteX0" fmla="*/ 14991 w 2143594"/>
              <a:gd name="connsiteY0" fmla="*/ 1798820 h 1798820"/>
              <a:gd name="connsiteX1" fmla="*/ 2143594 w 2143594"/>
              <a:gd name="connsiteY1" fmla="*/ 1768840 h 1798820"/>
              <a:gd name="connsiteX2" fmla="*/ 1888761 w 2143594"/>
              <a:gd name="connsiteY2" fmla="*/ 344774 h 1798820"/>
              <a:gd name="connsiteX3" fmla="*/ 959371 w 2143594"/>
              <a:gd name="connsiteY3" fmla="*/ 0 h 1798820"/>
              <a:gd name="connsiteX4" fmla="*/ 434715 w 2143594"/>
              <a:gd name="connsiteY4" fmla="*/ 164892 h 1798820"/>
              <a:gd name="connsiteX5" fmla="*/ 29981 w 2143594"/>
              <a:gd name="connsiteY5" fmla="*/ 539646 h 1798820"/>
              <a:gd name="connsiteX6" fmla="*/ 0 w 2143594"/>
              <a:gd name="connsiteY6" fmla="*/ 929391 h 1798820"/>
              <a:gd name="connsiteX7" fmla="*/ 14991 w 2143594"/>
              <a:gd name="connsiteY7" fmla="*/ 1798820 h 179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3594" h="1798820">
                <a:moveTo>
                  <a:pt x="14991" y="1798820"/>
                </a:moveTo>
                <a:lnTo>
                  <a:pt x="2143594" y="1768840"/>
                </a:lnTo>
                <a:lnTo>
                  <a:pt x="1888761" y="344774"/>
                </a:lnTo>
                <a:lnTo>
                  <a:pt x="959371" y="0"/>
                </a:lnTo>
                <a:lnTo>
                  <a:pt x="434715" y="164892"/>
                </a:lnTo>
                <a:lnTo>
                  <a:pt x="29981" y="539646"/>
                </a:lnTo>
                <a:lnTo>
                  <a:pt x="0" y="929391"/>
                </a:lnTo>
                <a:lnTo>
                  <a:pt x="14991" y="179882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任意形状 9">
            <a:extLst>
              <a:ext uri="{FF2B5EF4-FFF2-40B4-BE49-F238E27FC236}">
                <a16:creationId xmlns:a16="http://schemas.microsoft.com/office/drawing/2014/main" id="{CF6A5162-38B1-FD4D-BFB3-51FC9D55F19E}"/>
              </a:ext>
            </a:extLst>
          </p:cNvPr>
          <p:cNvSpPr/>
          <p:nvPr/>
        </p:nvSpPr>
        <p:spPr>
          <a:xfrm>
            <a:off x="7270230" y="3252866"/>
            <a:ext cx="1663908" cy="1918741"/>
          </a:xfrm>
          <a:custGeom>
            <a:avLst/>
            <a:gdLst>
              <a:gd name="connsiteX0" fmla="*/ 119921 w 1663908"/>
              <a:gd name="connsiteY0" fmla="*/ 14990 h 1918741"/>
              <a:gd name="connsiteX1" fmla="*/ 749508 w 1663908"/>
              <a:gd name="connsiteY1" fmla="*/ 0 h 1918741"/>
              <a:gd name="connsiteX2" fmla="*/ 1229193 w 1663908"/>
              <a:gd name="connsiteY2" fmla="*/ 134911 h 1918741"/>
              <a:gd name="connsiteX3" fmla="*/ 1663908 w 1663908"/>
              <a:gd name="connsiteY3" fmla="*/ 719527 h 1918741"/>
              <a:gd name="connsiteX4" fmla="*/ 1648918 w 1663908"/>
              <a:gd name="connsiteY4" fmla="*/ 1753849 h 1918741"/>
              <a:gd name="connsiteX5" fmla="*/ 1304144 w 1663908"/>
              <a:gd name="connsiteY5" fmla="*/ 1918741 h 1918741"/>
              <a:gd name="connsiteX6" fmla="*/ 0 w 1663908"/>
              <a:gd name="connsiteY6" fmla="*/ 899409 h 1918741"/>
              <a:gd name="connsiteX7" fmla="*/ 119921 w 1663908"/>
              <a:gd name="connsiteY7" fmla="*/ 14990 h 191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3908" h="1918741">
                <a:moveTo>
                  <a:pt x="119921" y="14990"/>
                </a:moveTo>
                <a:lnTo>
                  <a:pt x="749508" y="0"/>
                </a:lnTo>
                <a:lnTo>
                  <a:pt x="1229193" y="134911"/>
                </a:lnTo>
                <a:lnTo>
                  <a:pt x="1663908" y="719527"/>
                </a:lnTo>
                <a:lnTo>
                  <a:pt x="1648918" y="1753849"/>
                </a:lnTo>
                <a:lnTo>
                  <a:pt x="1304144" y="1918741"/>
                </a:lnTo>
                <a:lnTo>
                  <a:pt x="0" y="899409"/>
                </a:lnTo>
                <a:lnTo>
                  <a:pt x="119921" y="1499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5E30D201-BDBC-3440-A910-3D5C9546A2E2}"/>
              </a:ext>
            </a:extLst>
          </p:cNvPr>
          <p:cNvSpPr txBox="1"/>
          <p:nvPr/>
        </p:nvSpPr>
        <p:spPr>
          <a:xfrm>
            <a:off x="6903902" y="5770907"/>
            <a:ext cx="475001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a:r>
              <a:rPr kumimoji="1" lang="en-US" altLang="zh-CN" dirty="0">
                <a:latin typeface="Helvetica" pitchFamily="2" charset="0"/>
              </a:rPr>
              <a:t>the vertex </a:t>
            </a:r>
            <a:r>
              <a:rPr kumimoji="1" lang="en-US" altLang="zh-CN" i="1" dirty="0">
                <a:latin typeface="Helvetica" pitchFamily="2" charset="0"/>
              </a:rPr>
              <a:t>c</a:t>
            </a:r>
            <a:r>
              <a:rPr kumimoji="1" lang="en-US" altLang="zh-CN" dirty="0">
                <a:latin typeface="Helvetica" pitchFamily="2" charset="0"/>
              </a:rPr>
              <a:t> cannot reach any free statement</a:t>
            </a:r>
            <a:endParaRPr kumimoji="1" lang="zh-CN" altLang="en-US" dirty="0">
              <a:latin typeface="Helvetica" pitchFamily="2" charset="0"/>
            </a:endParaRPr>
          </a:p>
        </p:txBody>
      </p:sp>
    </p:spTree>
    <p:extLst>
      <p:ext uri="{BB962C8B-B14F-4D97-AF65-F5344CB8AC3E}">
        <p14:creationId xmlns:p14="http://schemas.microsoft.com/office/powerpoint/2010/main" val="117147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8">
                                            <p:txEl>
                                              <p:pRg st="0" end="0"/>
                                            </p:txEl>
                                          </p:spTgt>
                                        </p:tgtEl>
                                        <p:attrNameLst>
                                          <p:attrName>style.color</p:attrName>
                                        </p:attrNameLst>
                                      </p:cBhvr>
                                      <p:to>
                                        <a:srgbClr val="AAAAAA"/>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E531F1-9267-E245-B717-D73B7163D2AF}"/>
              </a:ext>
            </a:extLst>
          </p:cNvPr>
          <p:cNvSpPr>
            <a:spLocks noGrp="1"/>
          </p:cNvSpPr>
          <p:nvPr>
            <p:ph type="title"/>
          </p:nvPr>
        </p:nvSpPr>
        <p:spPr/>
        <p:txBody>
          <a:bodyPr/>
          <a:lstStyle/>
          <a:p>
            <a:r>
              <a:rPr kumimoji="1" lang="en-US" altLang="zh-CN" dirty="0"/>
              <a:t>Mutual Synergy</a:t>
            </a:r>
            <a:endParaRPr kumimoji="1" lang="zh-CN" altLang="en-US" dirty="0"/>
          </a:p>
        </p:txBody>
      </p:sp>
      <p:sp>
        <p:nvSpPr>
          <p:cNvPr id="3" name="内容占位符 2">
            <a:extLst>
              <a:ext uri="{FF2B5EF4-FFF2-40B4-BE49-F238E27FC236}">
                <a16:creationId xmlns:a16="http://schemas.microsoft.com/office/drawing/2014/main" id="{5DAD0920-FB38-9348-9BF2-C478EDE535BF}"/>
              </a:ext>
            </a:extLst>
          </p:cNvPr>
          <p:cNvSpPr>
            <a:spLocks noGrp="1"/>
          </p:cNvSpPr>
          <p:nvPr>
            <p:ph idx="1"/>
          </p:nvPr>
        </p:nvSpPr>
        <p:spPr/>
        <p:txBody>
          <a:bodyPr>
            <a:normAutofit/>
          </a:bodyPr>
          <a:lstStyle/>
          <a:p>
            <a:r>
              <a:rPr kumimoji="1" lang="en-US" altLang="zh-CN" sz="2400" dirty="0">
                <a:solidFill>
                  <a:srgbClr val="AAAAAA"/>
                </a:solidFill>
              </a:rPr>
              <a:t>Path Overlapping</a:t>
            </a:r>
          </a:p>
          <a:p>
            <a:endParaRPr kumimoji="1" lang="en-US" altLang="zh-CN" sz="2400" dirty="0"/>
          </a:p>
          <a:p>
            <a:pPr lvl="1"/>
            <a:r>
              <a:rPr kumimoji="1" lang="en-US" altLang="zh-CN" sz="2000" dirty="0"/>
              <a:t>Memory-leak bugs</a:t>
            </a:r>
          </a:p>
          <a:p>
            <a:pPr lvl="1"/>
            <a:endParaRPr kumimoji="1" lang="en-US" altLang="zh-CN" dirty="0"/>
          </a:p>
          <a:p>
            <a:pPr lvl="2"/>
            <a:r>
              <a:rPr kumimoji="1" lang="en-US" altLang="zh-CN" sz="2000" dirty="0"/>
              <a:t>heap pointers </a:t>
            </a:r>
            <a:r>
              <a:rPr kumimoji="1" lang="en-US" altLang="zh-CN" sz="2000" dirty="0">
                <a:sym typeface="Wingdings" pitchFamily="2" charset="2"/>
              </a:rPr>
              <a:t></a:t>
            </a:r>
            <a:r>
              <a:rPr kumimoji="1" lang="en-US" altLang="zh-CN" sz="2000" dirty="0"/>
              <a:t> free statements</a:t>
            </a:r>
          </a:p>
          <a:p>
            <a:pPr lvl="2"/>
            <a:r>
              <a:rPr kumimoji="1" lang="en-US" altLang="zh-CN" sz="2000" dirty="0"/>
              <a:t>heap pointer condition: a ≠ 0</a:t>
            </a:r>
          </a:p>
          <a:p>
            <a:pPr lvl="1"/>
            <a:endParaRPr kumimoji="1" lang="en-US" altLang="zh-CN" dirty="0"/>
          </a:p>
          <a:p>
            <a:pPr lvl="1"/>
            <a:r>
              <a:rPr kumimoji="1" lang="en-US" altLang="zh-CN" sz="2000" dirty="0"/>
              <a:t>Null-dereference bugs</a:t>
            </a:r>
          </a:p>
          <a:p>
            <a:pPr lvl="1"/>
            <a:endParaRPr kumimoji="1" lang="en-US" altLang="zh-CN" dirty="0"/>
          </a:p>
          <a:p>
            <a:pPr lvl="2"/>
            <a:r>
              <a:rPr kumimoji="1" lang="en-US" altLang="zh-CN" sz="2000" dirty="0"/>
              <a:t>null pointers </a:t>
            </a:r>
            <a:r>
              <a:rPr kumimoji="1" lang="en-US" altLang="zh-CN" sz="2000" dirty="0">
                <a:sym typeface="Wingdings" pitchFamily="2" charset="2"/>
              </a:rPr>
              <a:t> </a:t>
            </a:r>
            <a:r>
              <a:rPr kumimoji="1" lang="en-US" altLang="zh-CN" sz="2000" dirty="0"/>
              <a:t>dereference statements</a:t>
            </a:r>
            <a:endParaRPr kumimoji="1" lang="zh-CN" altLang="en-US" sz="2000" dirty="0"/>
          </a:p>
          <a:p>
            <a:pPr lvl="2"/>
            <a:r>
              <a:rPr kumimoji="1" lang="en-US" altLang="zh-CN" sz="2000" dirty="0"/>
              <a:t>null pointer condition: a = 0</a:t>
            </a:r>
          </a:p>
          <a:p>
            <a:pPr marL="457200" lvl="1" indent="0">
              <a:buNone/>
            </a:pPr>
            <a:endParaRPr kumimoji="1" lang="zh-CN" altLang="en-US" sz="2000" dirty="0"/>
          </a:p>
        </p:txBody>
      </p:sp>
      <p:sp>
        <p:nvSpPr>
          <p:cNvPr id="4" name="灯片编号占位符 3">
            <a:extLst>
              <a:ext uri="{FF2B5EF4-FFF2-40B4-BE49-F238E27FC236}">
                <a16:creationId xmlns:a16="http://schemas.microsoft.com/office/drawing/2014/main" id="{11E56E2E-8094-1A49-8535-6AC36742AE7B}"/>
              </a:ext>
            </a:extLst>
          </p:cNvPr>
          <p:cNvSpPr>
            <a:spLocks noGrp="1"/>
          </p:cNvSpPr>
          <p:nvPr>
            <p:ph type="sldNum" sz="quarter" idx="12"/>
          </p:nvPr>
        </p:nvSpPr>
        <p:spPr/>
        <p:txBody>
          <a:bodyPr/>
          <a:lstStyle/>
          <a:p>
            <a:fld id="{C53D9380-AD50-0C4E-BD20-74B8F0FD34CE}" type="slidenum">
              <a:rPr kumimoji="1" lang="zh-CN" altLang="en-US" smtClean="0"/>
              <a:t>52</a:t>
            </a:fld>
            <a:endParaRPr kumimoji="1" lang="zh-CN" altLang="en-US"/>
          </a:p>
        </p:txBody>
      </p:sp>
      <p:pic>
        <p:nvPicPr>
          <p:cNvPr id="9" name="图片 8">
            <a:extLst>
              <a:ext uri="{FF2B5EF4-FFF2-40B4-BE49-F238E27FC236}">
                <a16:creationId xmlns:a16="http://schemas.microsoft.com/office/drawing/2014/main" id="{FDF0238F-D10D-8944-B745-1DA92E8A3D1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28323" y="1912647"/>
            <a:ext cx="4025478" cy="3229155"/>
          </a:xfrm>
          <a:prstGeom prst="rect">
            <a:avLst/>
          </a:prstGeom>
        </p:spPr>
      </p:pic>
      <p:sp>
        <p:nvSpPr>
          <p:cNvPr id="6" name="矩形 5">
            <a:extLst>
              <a:ext uri="{FF2B5EF4-FFF2-40B4-BE49-F238E27FC236}">
                <a16:creationId xmlns:a16="http://schemas.microsoft.com/office/drawing/2014/main" id="{DCBE7814-FB65-4146-A88B-1DF3360F3C56}"/>
              </a:ext>
            </a:extLst>
          </p:cNvPr>
          <p:cNvSpPr/>
          <p:nvPr/>
        </p:nvSpPr>
        <p:spPr>
          <a:xfrm>
            <a:off x="3539932" y="1807937"/>
            <a:ext cx="3318537" cy="461665"/>
          </a:xfrm>
          <a:prstGeom prst="rect">
            <a:avLst/>
          </a:prstGeom>
        </p:spPr>
        <p:txBody>
          <a:bodyPr wrap="none">
            <a:spAutoFit/>
          </a:bodyPr>
          <a:lstStyle/>
          <a:p>
            <a:r>
              <a:rPr kumimoji="1" lang="en-US" altLang="zh-CN" sz="2400" dirty="0">
                <a:solidFill>
                  <a:schemeClr val="bg1">
                    <a:lumMod val="65000"/>
                  </a:schemeClr>
                </a:solidFill>
                <a:latin typeface="Helvetica" pitchFamily="2" charset="0"/>
              </a:rPr>
              <a:t>and</a:t>
            </a:r>
            <a:r>
              <a:rPr kumimoji="1" lang="en-US" altLang="zh-CN" sz="2400" dirty="0">
                <a:latin typeface="Helvetica" pitchFamily="2" charset="0"/>
              </a:rPr>
              <a:t> Path Contradiction</a:t>
            </a:r>
            <a:endParaRPr lang="zh-CN" altLang="en-US" sz="2400" dirty="0">
              <a:latin typeface="Helvetica" pitchFamily="2" charset="0"/>
            </a:endParaRPr>
          </a:p>
        </p:txBody>
      </p:sp>
      <p:sp>
        <p:nvSpPr>
          <p:cNvPr id="7" name="文本框 6">
            <a:extLst>
              <a:ext uri="{FF2B5EF4-FFF2-40B4-BE49-F238E27FC236}">
                <a16:creationId xmlns:a16="http://schemas.microsoft.com/office/drawing/2014/main" id="{AB0A0DD9-05B0-5C4B-948E-A8A805A7EE09}"/>
              </a:ext>
            </a:extLst>
          </p:cNvPr>
          <p:cNvSpPr txBox="1"/>
          <p:nvPr/>
        </p:nvSpPr>
        <p:spPr>
          <a:xfrm>
            <a:off x="7811636" y="5363761"/>
            <a:ext cx="3058851" cy="92333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lgn="ctr"/>
            <a:r>
              <a:rPr kumimoji="1" lang="en-US" altLang="zh-CN" b="1" dirty="0">
                <a:latin typeface="Helvetica" pitchFamily="2" charset="0"/>
              </a:rPr>
              <a:t>𝛾 satisfiable but 𝛾∧a=0 not</a:t>
            </a:r>
          </a:p>
          <a:p>
            <a:pPr algn="ctr"/>
            <a:r>
              <a:rPr kumimoji="1" lang="en-US" altLang="zh-CN" b="1" dirty="0">
                <a:latin typeface="Helvetica" pitchFamily="2" charset="0"/>
              </a:rPr>
              <a:t>=&gt;</a:t>
            </a:r>
          </a:p>
          <a:p>
            <a:pPr algn="ctr"/>
            <a:r>
              <a:rPr kumimoji="1" lang="en-US" altLang="zh-CN" b="1" dirty="0">
                <a:latin typeface="Helvetica" pitchFamily="2" charset="0"/>
              </a:rPr>
              <a:t>𝛾∧a≠0 is satisfiable</a:t>
            </a:r>
            <a:endParaRPr kumimoji="1" lang="zh-CN" altLang="en-US" b="1" dirty="0">
              <a:latin typeface="Helvetica" pitchFamily="2" charset="0"/>
            </a:endParaRPr>
          </a:p>
        </p:txBody>
      </p:sp>
      <p:sp>
        <p:nvSpPr>
          <p:cNvPr id="5" name="任意形状 4">
            <a:extLst>
              <a:ext uri="{FF2B5EF4-FFF2-40B4-BE49-F238E27FC236}">
                <a16:creationId xmlns:a16="http://schemas.microsoft.com/office/drawing/2014/main" id="{4C1B39A3-ADB6-9648-925E-9DB45BF29B65}"/>
              </a:ext>
            </a:extLst>
          </p:cNvPr>
          <p:cNvSpPr/>
          <p:nvPr/>
        </p:nvSpPr>
        <p:spPr>
          <a:xfrm>
            <a:off x="9458793" y="2533338"/>
            <a:ext cx="2083633" cy="1379095"/>
          </a:xfrm>
          <a:custGeom>
            <a:avLst/>
            <a:gdLst>
              <a:gd name="connsiteX0" fmla="*/ 0 w 2083633"/>
              <a:gd name="connsiteY0" fmla="*/ 0 h 1379095"/>
              <a:gd name="connsiteX1" fmla="*/ 1963712 w 2083633"/>
              <a:gd name="connsiteY1" fmla="*/ 44970 h 1379095"/>
              <a:gd name="connsiteX2" fmla="*/ 2083633 w 2083633"/>
              <a:gd name="connsiteY2" fmla="*/ 1139252 h 1379095"/>
              <a:gd name="connsiteX3" fmla="*/ 839450 w 2083633"/>
              <a:gd name="connsiteY3" fmla="*/ 1379095 h 1379095"/>
              <a:gd name="connsiteX4" fmla="*/ 134912 w 2083633"/>
              <a:gd name="connsiteY4" fmla="*/ 974360 h 1379095"/>
              <a:gd name="connsiteX5" fmla="*/ 0 w 2083633"/>
              <a:gd name="connsiteY5" fmla="*/ 389744 h 1379095"/>
              <a:gd name="connsiteX6" fmla="*/ 0 w 2083633"/>
              <a:gd name="connsiteY6" fmla="*/ 59960 h 1379095"/>
              <a:gd name="connsiteX7" fmla="*/ 0 w 2083633"/>
              <a:gd name="connsiteY7" fmla="*/ 0 h 13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3633" h="1379095">
                <a:moveTo>
                  <a:pt x="0" y="0"/>
                </a:moveTo>
                <a:lnTo>
                  <a:pt x="1963712" y="44970"/>
                </a:lnTo>
                <a:lnTo>
                  <a:pt x="2083633" y="1139252"/>
                </a:lnTo>
                <a:lnTo>
                  <a:pt x="839450" y="1379095"/>
                </a:lnTo>
                <a:lnTo>
                  <a:pt x="134912" y="974360"/>
                </a:lnTo>
                <a:lnTo>
                  <a:pt x="0" y="389744"/>
                </a:lnTo>
                <a:lnTo>
                  <a:pt x="0" y="59960"/>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任意形状 7">
            <a:extLst>
              <a:ext uri="{FF2B5EF4-FFF2-40B4-BE49-F238E27FC236}">
                <a16:creationId xmlns:a16="http://schemas.microsoft.com/office/drawing/2014/main" id="{EB4C0E5B-3995-1F48-95BB-E6109808BA13}"/>
              </a:ext>
            </a:extLst>
          </p:cNvPr>
          <p:cNvSpPr/>
          <p:nvPr/>
        </p:nvSpPr>
        <p:spPr>
          <a:xfrm>
            <a:off x="7120328" y="2488367"/>
            <a:ext cx="1888761" cy="2158584"/>
          </a:xfrm>
          <a:custGeom>
            <a:avLst/>
            <a:gdLst>
              <a:gd name="connsiteX0" fmla="*/ 314793 w 1888761"/>
              <a:gd name="connsiteY0" fmla="*/ 0 h 2158584"/>
              <a:gd name="connsiteX1" fmla="*/ 0 w 1888761"/>
              <a:gd name="connsiteY1" fmla="*/ 1798820 h 2158584"/>
              <a:gd name="connsiteX2" fmla="*/ 914400 w 1888761"/>
              <a:gd name="connsiteY2" fmla="*/ 2158584 h 2158584"/>
              <a:gd name="connsiteX3" fmla="*/ 1019331 w 1888761"/>
              <a:gd name="connsiteY3" fmla="*/ 1798820 h 2158584"/>
              <a:gd name="connsiteX4" fmla="*/ 1349115 w 1888761"/>
              <a:gd name="connsiteY4" fmla="*/ 1229194 h 2158584"/>
              <a:gd name="connsiteX5" fmla="*/ 1873770 w 1888761"/>
              <a:gd name="connsiteY5" fmla="*/ 764499 h 2158584"/>
              <a:gd name="connsiteX6" fmla="*/ 1888761 w 1888761"/>
              <a:gd name="connsiteY6" fmla="*/ 29981 h 2158584"/>
              <a:gd name="connsiteX7" fmla="*/ 314793 w 1888761"/>
              <a:gd name="connsiteY7" fmla="*/ 0 h 215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761" h="2158584">
                <a:moveTo>
                  <a:pt x="314793" y="0"/>
                </a:moveTo>
                <a:lnTo>
                  <a:pt x="0" y="1798820"/>
                </a:lnTo>
                <a:lnTo>
                  <a:pt x="914400" y="2158584"/>
                </a:lnTo>
                <a:lnTo>
                  <a:pt x="1019331" y="1798820"/>
                </a:lnTo>
                <a:lnTo>
                  <a:pt x="1349115" y="1229194"/>
                </a:lnTo>
                <a:lnTo>
                  <a:pt x="1873770" y="764499"/>
                </a:lnTo>
                <a:lnTo>
                  <a:pt x="1888761" y="29981"/>
                </a:lnTo>
                <a:lnTo>
                  <a:pt x="31479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955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002E13E-B3B3-EB46-924A-37FADC741226}"/>
              </a:ext>
            </a:extLst>
          </p:cNvPr>
          <p:cNvSpPr>
            <a:spLocks noGrp="1"/>
          </p:cNvSpPr>
          <p:nvPr>
            <p:ph type="sldNum" sz="quarter" idx="12"/>
          </p:nvPr>
        </p:nvSpPr>
        <p:spPr/>
        <p:txBody>
          <a:bodyPr/>
          <a:lstStyle/>
          <a:p>
            <a:fld id="{C53D9380-AD50-0C4E-BD20-74B8F0FD34CE}" type="slidenum">
              <a:rPr kumimoji="1" lang="zh-CN" altLang="en-US" smtClean="0"/>
              <a:t>53</a:t>
            </a:fld>
            <a:endParaRPr kumimoji="1" lang="zh-CN" altLang="en-US"/>
          </a:p>
        </p:txBody>
      </p:sp>
      <p:pic>
        <p:nvPicPr>
          <p:cNvPr id="5" name="内容占位符 5">
            <a:extLst>
              <a:ext uri="{FF2B5EF4-FFF2-40B4-BE49-F238E27FC236}">
                <a16:creationId xmlns:a16="http://schemas.microsoft.com/office/drawing/2014/main" id="{D619D6F2-D7FD-C347-B844-CE2837329280}"/>
              </a:ext>
            </a:extLst>
          </p:cNvPr>
          <p:cNvPicPr>
            <a:picLocks noChangeAspect="1"/>
          </p:cNvPicPr>
          <p:nvPr/>
        </p:nvPicPr>
        <p:blipFill>
          <a:blip r:embed="rId3"/>
          <a:stretch>
            <a:fillRect/>
          </a:stretch>
        </p:blipFill>
        <p:spPr>
          <a:xfrm>
            <a:off x="256367" y="433137"/>
            <a:ext cx="11647182" cy="5732763"/>
          </a:xfrm>
          <a:prstGeom prst="rect">
            <a:avLst/>
          </a:prstGeom>
        </p:spPr>
      </p:pic>
    </p:spTree>
    <p:extLst>
      <p:ext uri="{BB962C8B-B14F-4D97-AF65-F5344CB8AC3E}">
        <p14:creationId xmlns:p14="http://schemas.microsoft.com/office/powerpoint/2010/main" val="330276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4D5B7-57E2-8B44-AD77-36602D73AD13}"/>
              </a:ext>
            </a:extLst>
          </p:cNvPr>
          <p:cNvPicPr>
            <a:picLocks noChangeAspect="1"/>
          </p:cNvPicPr>
          <p:nvPr/>
        </p:nvPicPr>
        <p:blipFill>
          <a:blip r:embed="rId3"/>
          <a:stretch>
            <a:fillRect/>
          </a:stretch>
        </p:blipFill>
        <p:spPr>
          <a:xfrm>
            <a:off x="1581660" y="2321047"/>
            <a:ext cx="9163552" cy="2373574"/>
          </a:xfrm>
          <a:prstGeom prst="rect">
            <a:avLst/>
          </a:prstGeom>
        </p:spPr>
      </p:pic>
      <p:sp>
        <p:nvSpPr>
          <p:cNvPr id="2" name="标题 1">
            <a:extLst>
              <a:ext uri="{FF2B5EF4-FFF2-40B4-BE49-F238E27FC236}">
                <a16:creationId xmlns:a16="http://schemas.microsoft.com/office/drawing/2014/main" id="{D817C909-8D43-7B47-BA36-4F7BB478A416}"/>
              </a:ext>
            </a:extLst>
          </p:cNvPr>
          <p:cNvSpPr>
            <a:spLocks noGrp="1"/>
          </p:cNvSpPr>
          <p:nvPr>
            <p:ph type="title"/>
          </p:nvPr>
        </p:nvSpPr>
        <p:spPr/>
        <p:txBody>
          <a:bodyPr/>
          <a:lstStyle/>
          <a:p>
            <a:r>
              <a:rPr kumimoji="1" lang="en-US" altLang="zh-CN" dirty="0"/>
              <a:t>Workflow</a:t>
            </a:r>
            <a:endParaRPr kumimoji="1" lang="zh-CN" altLang="en-US" dirty="0"/>
          </a:p>
        </p:txBody>
      </p:sp>
      <p:sp>
        <p:nvSpPr>
          <p:cNvPr id="4" name="灯片编号占位符 3">
            <a:extLst>
              <a:ext uri="{FF2B5EF4-FFF2-40B4-BE49-F238E27FC236}">
                <a16:creationId xmlns:a16="http://schemas.microsoft.com/office/drawing/2014/main" id="{07B5F63E-76E6-1842-93C5-BFE1E580B3B9}"/>
              </a:ext>
            </a:extLst>
          </p:cNvPr>
          <p:cNvSpPr>
            <a:spLocks noGrp="1"/>
          </p:cNvSpPr>
          <p:nvPr>
            <p:ph type="sldNum" sz="quarter" idx="12"/>
          </p:nvPr>
        </p:nvSpPr>
        <p:spPr/>
        <p:txBody>
          <a:bodyPr/>
          <a:lstStyle/>
          <a:p>
            <a:fld id="{C53D9380-AD50-0C4E-BD20-74B8F0FD34CE}" type="slidenum">
              <a:rPr kumimoji="1" lang="zh-CN" altLang="en-US" smtClean="0"/>
              <a:t>54</a:t>
            </a:fld>
            <a:endParaRPr kumimoji="1" lang="zh-CN" altLang="en-US"/>
          </a:p>
        </p:txBody>
      </p:sp>
      <p:sp>
        <p:nvSpPr>
          <p:cNvPr id="7" name="右箭头 6">
            <a:extLst>
              <a:ext uri="{FF2B5EF4-FFF2-40B4-BE49-F238E27FC236}">
                <a16:creationId xmlns:a16="http://schemas.microsoft.com/office/drawing/2014/main" id="{8EAFE983-6BA3-5A4B-8673-CBC0C79B9E6B}"/>
              </a:ext>
            </a:extLst>
          </p:cNvPr>
          <p:cNvSpPr/>
          <p:nvPr/>
        </p:nvSpPr>
        <p:spPr>
          <a:xfrm rot="16200000">
            <a:off x="6174327" y="2045017"/>
            <a:ext cx="360000" cy="191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5F3EBD81-9CB9-5542-8412-1E13AF9C0064}"/>
              </a:ext>
            </a:extLst>
          </p:cNvPr>
          <p:cNvSpPr txBox="1"/>
          <p:nvPr/>
        </p:nvSpPr>
        <p:spPr>
          <a:xfrm>
            <a:off x="4789065" y="1510051"/>
            <a:ext cx="3864881" cy="400110"/>
          </a:xfrm>
          <a:prstGeom prst="rect">
            <a:avLst/>
          </a:prstGeom>
          <a:noFill/>
        </p:spPr>
        <p:txBody>
          <a:bodyPr wrap="square" rtlCol="0">
            <a:spAutoFit/>
          </a:bodyPr>
          <a:lstStyle/>
          <a:p>
            <a:r>
              <a:rPr kumimoji="1" lang="en-US" altLang="zh-CN" sz="2000" b="1" dirty="0">
                <a:solidFill>
                  <a:srgbClr val="FF0000"/>
                </a:solidFill>
                <a:latin typeface="Helvetica" pitchFamily="2" charset="0"/>
              </a:rPr>
              <a:t>share</a:t>
            </a:r>
            <a:r>
              <a:rPr kumimoji="1" lang="en-US" altLang="zh-CN" sz="2000" b="1" dirty="0">
                <a:latin typeface="Helvetica" pitchFamily="2" charset="0"/>
              </a:rPr>
              <a:t> paths and </a:t>
            </a:r>
            <a:r>
              <a:rPr kumimoji="1" lang="en-US" altLang="zh-CN" sz="2000" b="1" dirty="0">
                <a:solidFill>
                  <a:srgbClr val="FF0000"/>
                </a:solidFill>
                <a:latin typeface="Helvetica" pitchFamily="2" charset="0"/>
              </a:rPr>
              <a:t>prune</a:t>
            </a:r>
            <a:r>
              <a:rPr kumimoji="1" lang="en-US" altLang="zh-CN" sz="2000" b="1" dirty="0">
                <a:latin typeface="Helvetica" pitchFamily="2" charset="0"/>
              </a:rPr>
              <a:t> paths</a:t>
            </a:r>
            <a:endParaRPr kumimoji="1" lang="zh-CN" altLang="en-US" sz="2000" b="1" dirty="0">
              <a:latin typeface="Helvetica" pitchFamily="2" charset="0"/>
            </a:endParaRPr>
          </a:p>
        </p:txBody>
      </p:sp>
      <p:sp>
        <p:nvSpPr>
          <p:cNvPr id="3" name="文本框 2">
            <a:extLst>
              <a:ext uri="{FF2B5EF4-FFF2-40B4-BE49-F238E27FC236}">
                <a16:creationId xmlns:a16="http://schemas.microsoft.com/office/drawing/2014/main" id="{5DA0021D-F759-CA42-8953-9A339E147F66}"/>
              </a:ext>
            </a:extLst>
          </p:cNvPr>
          <p:cNvSpPr txBox="1"/>
          <p:nvPr/>
        </p:nvSpPr>
        <p:spPr>
          <a:xfrm>
            <a:off x="1413163" y="5263906"/>
            <a:ext cx="2980303" cy="923330"/>
          </a:xfrm>
          <a:prstGeom prst="rect">
            <a:avLst/>
          </a:prstGeom>
          <a:noFill/>
        </p:spPr>
        <p:txBody>
          <a:bodyPr wrap="none" rtlCol="0">
            <a:spAutoFit/>
          </a:bodyPr>
          <a:lstStyle/>
          <a:p>
            <a:pPr marL="342900" indent="-342900">
              <a:buAutoNum type="arabicPeriod"/>
            </a:pPr>
            <a:r>
              <a:rPr kumimoji="1" lang="en-US" altLang="zh-CN" dirty="0">
                <a:latin typeface="Helvetica" pitchFamily="2" charset="0"/>
              </a:rPr>
              <a:t>Source Vertices</a:t>
            </a:r>
          </a:p>
          <a:p>
            <a:pPr marL="342900" indent="-342900">
              <a:buAutoNum type="arabicPeriod"/>
            </a:pPr>
            <a:r>
              <a:rPr kumimoji="1" lang="en-US" altLang="zh-CN" dirty="0">
                <a:latin typeface="Helvetica" pitchFamily="2" charset="0"/>
              </a:rPr>
              <a:t>Sink Vertices</a:t>
            </a:r>
          </a:p>
          <a:p>
            <a:pPr marL="342900" indent="-342900">
              <a:buAutoNum type="arabicPeriod"/>
            </a:pPr>
            <a:r>
              <a:rPr kumimoji="1" lang="en-US" altLang="zh-CN" dirty="0">
                <a:latin typeface="Helvetica" pitchFamily="2" charset="0"/>
              </a:rPr>
              <a:t>Bug-Specific Conditions</a:t>
            </a:r>
            <a:endParaRPr kumimoji="1" lang="zh-CN" altLang="en-US" dirty="0">
              <a:latin typeface="Helvetica" pitchFamily="2" charset="0"/>
            </a:endParaRPr>
          </a:p>
        </p:txBody>
      </p:sp>
      <p:sp>
        <p:nvSpPr>
          <p:cNvPr id="9" name="右箭头 8">
            <a:extLst>
              <a:ext uri="{FF2B5EF4-FFF2-40B4-BE49-F238E27FC236}">
                <a16:creationId xmlns:a16="http://schemas.microsoft.com/office/drawing/2014/main" id="{3AB5BD65-3296-7A4C-87A3-698DD7763B38}"/>
              </a:ext>
            </a:extLst>
          </p:cNvPr>
          <p:cNvSpPr/>
          <p:nvPr/>
        </p:nvSpPr>
        <p:spPr>
          <a:xfrm rot="5400000">
            <a:off x="2137630" y="4862346"/>
            <a:ext cx="360000" cy="1908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1597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3" grpId="0"/>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5662E-C246-3349-AFAA-5A7B2E3AFFA2}"/>
              </a:ext>
            </a:extLst>
          </p:cNvPr>
          <p:cNvSpPr>
            <a:spLocks noGrp="1"/>
          </p:cNvSpPr>
          <p:nvPr>
            <p:ph type="title"/>
          </p:nvPr>
        </p:nvSpPr>
        <p:spPr/>
        <p:txBody>
          <a:bodyPr/>
          <a:lstStyle/>
          <a:p>
            <a:r>
              <a:rPr kumimoji="1" lang="en-US" altLang="zh-CN" dirty="0"/>
              <a:t>Evaluation</a:t>
            </a:r>
            <a:endParaRPr kumimoji="1" lang="zh-CN" altLang="en-US" dirty="0"/>
          </a:p>
        </p:txBody>
      </p:sp>
      <p:sp>
        <p:nvSpPr>
          <p:cNvPr id="3" name="内容占位符 2">
            <a:extLst>
              <a:ext uri="{FF2B5EF4-FFF2-40B4-BE49-F238E27FC236}">
                <a16:creationId xmlns:a16="http://schemas.microsoft.com/office/drawing/2014/main" id="{8AD4433F-13AF-E34E-B20F-9E7E87A6C354}"/>
              </a:ext>
            </a:extLst>
          </p:cNvPr>
          <p:cNvSpPr>
            <a:spLocks noGrp="1"/>
          </p:cNvSpPr>
          <p:nvPr>
            <p:ph idx="1"/>
          </p:nvPr>
        </p:nvSpPr>
        <p:spPr/>
        <p:txBody>
          <a:bodyPr>
            <a:normAutofit/>
          </a:bodyPr>
          <a:lstStyle/>
          <a:p>
            <a:r>
              <a:rPr kumimoji="1" lang="en-US" altLang="zh-CN" sz="2400" dirty="0"/>
              <a:t>Benchmark – The same as in the evaluation of Pinpoint </a:t>
            </a:r>
          </a:p>
          <a:p>
            <a:endParaRPr kumimoji="1" lang="en-US" altLang="zh-CN" sz="2400" dirty="0"/>
          </a:p>
          <a:p>
            <a:pPr lvl="1"/>
            <a:endParaRPr kumimoji="1" lang="en-US" altLang="zh-CN" sz="2000" dirty="0"/>
          </a:p>
          <a:p>
            <a:pPr lvl="1"/>
            <a:endParaRPr kumimoji="1" lang="en-US" altLang="zh-CN" sz="2000" dirty="0"/>
          </a:p>
          <a:p>
            <a:pPr lvl="1"/>
            <a:endParaRPr kumimoji="1" lang="en-US" altLang="zh-CN" sz="2000" dirty="0"/>
          </a:p>
          <a:p>
            <a:pPr lvl="1"/>
            <a:endParaRPr kumimoji="1" lang="en-US" altLang="zh-CN" dirty="0"/>
          </a:p>
          <a:p>
            <a:r>
              <a:rPr kumimoji="1" lang="en-US" altLang="zh-CN" sz="2400" dirty="0"/>
              <a:t>Comparing with Pinpoint by checking 20 value-flow problems</a:t>
            </a:r>
            <a:endParaRPr kumimoji="1" lang="en-US" altLang="zh-CN" dirty="0"/>
          </a:p>
          <a:p>
            <a:pPr lvl="1"/>
            <a:endParaRPr kumimoji="1" lang="en-US" altLang="zh-CN" sz="2000" dirty="0"/>
          </a:p>
        </p:txBody>
      </p:sp>
      <p:sp>
        <p:nvSpPr>
          <p:cNvPr id="4" name="灯片编号占位符 3">
            <a:extLst>
              <a:ext uri="{FF2B5EF4-FFF2-40B4-BE49-F238E27FC236}">
                <a16:creationId xmlns:a16="http://schemas.microsoft.com/office/drawing/2014/main" id="{A7EA8D93-17E1-0C48-AE71-AADEF4B20100}"/>
              </a:ext>
            </a:extLst>
          </p:cNvPr>
          <p:cNvSpPr>
            <a:spLocks noGrp="1"/>
          </p:cNvSpPr>
          <p:nvPr>
            <p:ph type="sldNum" sz="quarter" idx="12"/>
          </p:nvPr>
        </p:nvSpPr>
        <p:spPr/>
        <p:txBody>
          <a:bodyPr/>
          <a:lstStyle/>
          <a:p>
            <a:fld id="{C53D9380-AD50-0C4E-BD20-74B8F0FD34CE}" type="slidenum">
              <a:rPr kumimoji="1" lang="zh-CN" altLang="en-US" smtClean="0"/>
              <a:t>55</a:t>
            </a:fld>
            <a:endParaRPr kumimoji="1" lang="zh-CN" altLang="en-US"/>
          </a:p>
        </p:txBody>
      </p:sp>
      <p:pic>
        <p:nvPicPr>
          <p:cNvPr id="5" name="Picture 2" descr="PEC logo">
            <a:extLst>
              <a:ext uri="{FF2B5EF4-FFF2-40B4-BE49-F238E27FC236}">
                <a16:creationId xmlns:a16="http://schemas.microsoft.com/office/drawing/2014/main" id="{D33AF68D-B86E-424C-8CD9-F2C575DEF2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232" y="2556023"/>
            <a:ext cx="693369" cy="1011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github">
            <a:extLst>
              <a:ext uri="{FF2B5EF4-FFF2-40B4-BE49-F238E27FC236}">
                <a16:creationId xmlns:a16="http://schemas.microsoft.com/office/drawing/2014/main" id="{3E59916E-D68C-394B-807E-C269A2125AB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99502" y="2710884"/>
            <a:ext cx="2221834" cy="73876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710BD217-0424-794D-BEA4-5C7A1CE206D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7320" y="4680217"/>
            <a:ext cx="952650" cy="1210996"/>
          </a:xfrm>
          <a:prstGeom prst="rect">
            <a:avLst/>
          </a:prstGeom>
        </p:spPr>
      </p:pic>
      <p:sp>
        <p:nvSpPr>
          <p:cNvPr id="10" name="文本框 9">
            <a:extLst>
              <a:ext uri="{FF2B5EF4-FFF2-40B4-BE49-F238E27FC236}">
                <a16:creationId xmlns:a16="http://schemas.microsoft.com/office/drawing/2014/main" id="{498CB9D4-5486-6D4E-AACB-A27D4F4FFBC9}"/>
              </a:ext>
            </a:extLst>
          </p:cNvPr>
          <p:cNvSpPr txBox="1"/>
          <p:nvPr/>
        </p:nvSpPr>
        <p:spPr>
          <a:xfrm>
            <a:off x="2905785" y="6026150"/>
            <a:ext cx="1419299" cy="400110"/>
          </a:xfrm>
          <a:prstGeom prst="rect">
            <a:avLst/>
          </a:prstGeom>
          <a:noFill/>
        </p:spPr>
        <p:txBody>
          <a:bodyPr wrap="none" rtlCol="0">
            <a:spAutoFit/>
          </a:bodyPr>
          <a:lstStyle/>
          <a:p>
            <a:r>
              <a:rPr kumimoji="1" lang="en-US" altLang="zh-CN" sz="2000" b="1" dirty="0">
                <a:latin typeface="Helvetica" pitchFamily="2" charset="0"/>
              </a:rPr>
              <a:t>Time Cost</a:t>
            </a:r>
            <a:endParaRPr kumimoji="1" lang="zh-CN" altLang="en-US" sz="2000" b="1" dirty="0">
              <a:latin typeface="Helvetica" pitchFamily="2" charset="0"/>
            </a:endParaRPr>
          </a:p>
        </p:txBody>
      </p:sp>
      <p:pic>
        <p:nvPicPr>
          <p:cNvPr id="11" name="图片 10">
            <a:extLst>
              <a:ext uri="{FF2B5EF4-FFF2-40B4-BE49-F238E27FC236}">
                <a16:creationId xmlns:a16="http://schemas.microsoft.com/office/drawing/2014/main" id="{9B62D55F-074A-E545-9F04-849C41DAA0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53417" y="5071219"/>
            <a:ext cx="1087058" cy="705634"/>
          </a:xfrm>
          <a:prstGeom prst="rect">
            <a:avLst/>
          </a:prstGeom>
        </p:spPr>
      </p:pic>
      <p:sp>
        <p:nvSpPr>
          <p:cNvPr id="12" name="文本框 11">
            <a:extLst>
              <a:ext uri="{FF2B5EF4-FFF2-40B4-BE49-F238E27FC236}">
                <a16:creationId xmlns:a16="http://schemas.microsoft.com/office/drawing/2014/main" id="{F00F10E2-2ADC-6644-B023-E9DB7592A9A1}"/>
              </a:ext>
            </a:extLst>
          </p:cNvPr>
          <p:cNvSpPr txBox="1"/>
          <p:nvPr/>
        </p:nvSpPr>
        <p:spPr>
          <a:xfrm>
            <a:off x="6893181" y="6026150"/>
            <a:ext cx="1808508" cy="400110"/>
          </a:xfrm>
          <a:prstGeom prst="rect">
            <a:avLst/>
          </a:prstGeom>
          <a:noFill/>
        </p:spPr>
        <p:txBody>
          <a:bodyPr wrap="none" rtlCol="0">
            <a:spAutoFit/>
          </a:bodyPr>
          <a:lstStyle/>
          <a:p>
            <a:r>
              <a:rPr kumimoji="1" lang="en-US" altLang="zh-CN" sz="2000" b="1" dirty="0">
                <a:latin typeface="Helvetica" pitchFamily="2" charset="0"/>
              </a:rPr>
              <a:t>Memory Cost</a:t>
            </a:r>
            <a:endParaRPr kumimoji="1" lang="zh-CN" altLang="en-US" sz="2000" b="1" dirty="0">
              <a:latin typeface="Helvetica" pitchFamily="2" charset="0"/>
            </a:endParaRPr>
          </a:p>
        </p:txBody>
      </p:sp>
    </p:spTree>
    <p:extLst>
      <p:ext uri="{BB962C8B-B14F-4D97-AF65-F5344CB8AC3E}">
        <p14:creationId xmlns:p14="http://schemas.microsoft.com/office/powerpoint/2010/main" val="3196008318"/>
      </p:ext>
    </p:extLst>
  </p:cSld>
  <p:clrMapOvr>
    <a:masterClrMapping/>
  </p:clrMapOvr>
  <mc:AlternateContent xmlns:mc="http://schemas.openxmlformats.org/markup-compatibility/2006" xmlns:p14="http://schemas.microsoft.com/office/powerpoint/2010/main">
    <mc:Choice Requires="p14">
      <p:transition spd="slow" p14:dur="2000" advTm="27643"/>
    </mc:Choice>
    <mc:Fallback xmlns="">
      <p:transition spd="slow" advTm="27643"/>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F0951B-1334-BF46-B308-5D968C508630}"/>
              </a:ext>
            </a:extLst>
          </p:cNvPr>
          <p:cNvSpPr>
            <a:spLocks noGrp="1"/>
          </p:cNvSpPr>
          <p:nvPr>
            <p:ph type="sldNum" sz="quarter" idx="12"/>
          </p:nvPr>
        </p:nvSpPr>
        <p:spPr/>
        <p:txBody>
          <a:bodyPr/>
          <a:lstStyle/>
          <a:p>
            <a:fld id="{C53D9380-AD50-0C4E-BD20-74B8F0FD34CE}" type="slidenum">
              <a:rPr kumimoji="1" lang="zh-CN" altLang="en-US" smtClean="0"/>
              <a:t>56</a:t>
            </a:fld>
            <a:endParaRPr kumimoji="1" lang="zh-CN" altLang="en-US"/>
          </a:p>
        </p:txBody>
      </p:sp>
      <p:sp>
        <p:nvSpPr>
          <p:cNvPr id="9" name="内容占位符 8">
            <a:extLst>
              <a:ext uri="{FF2B5EF4-FFF2-40B4-BE49-F238E27FC236}">
                <a16:creationId xmlns:a16="http://schemas.microsoft.com/office/drawing/2014/main" id="{65144140-6E61-9149-B670-8436CBACDB56}"/>
              </a:ext>
            </a:extLst>
          </p:cNvPr>
          <p:cNvSpPr>
            <a:spLocks noGrp="1"/>
          </p:cNvSpPr>
          <p:nvPr>
            <p:ph idx="1"/>
          </p:nvPr>
        </p:nvSpPr>
        <p:spPr>
          <a:xfrm>
            <a:off x="6328228" y="609598"/>
            <a:ext cx="5025571" cy="5879272"/>
          </a:xfrm>
        </p:spPr>
        <p:txBody>
          <a:bodyPr>
            <a:normAutofit/>
          </a:bodyPr>
          <a:lstStyle/>
          <a:p>
            <a:endParaRPr kumimoji="1" lang="en-US" altLang="zh-CN" dirty="0"/>
          </a:p>
          <a:p>
            <a:r>
              <a:rPr kumimoji="1" lang="en-US" altLang="zh-CN" b="1" dirty="0"/>
              <a:t>Efficiency: Time and Memory</a:t>
            </a:r>
          </a:p>
          <a:p>
            <a:endParaRPr kumimoji="1" lang="en-US" altLang="zh-CN" dirty="0"/>
          </a:p>
          <a:p>
            <a:pPr lvl="1"/>
            <a:r>
              <a:rPr kumimoji="1" lang="en-US" altLang="zh-CN" sz="2000" dirty="0"/>
              <a:t>Time reduction:</a:t>
            </a:r>
          </a:p>
          <a:p>
            <a:pPr lvl="2"/>
            <a:r>
              <a:rPr kumimoji="1" lang="en-US" altLang="zh-CN" sz="2000" dirty="0"/>
              <a:t>8X faster than Pinpoint</a:t>
            </a:r>
          </a:p>
          <a:p>
            <a:endParaRPr kumimoji="1" lang="en-US" altLang="zh-CN" dirty="0"/>
          </a:p>
          <a:p>
            <a:pPr lvl="1"/>
            <a:r>
              <a:rPr kumimoji="1" lang="en-US" altLang="zh-CN" sz="2000" dirty="0"/>
              <a:t>Memory reduction</a:t>
            </a:r>
          </a:p>
          <a:p>
            <a:pPr lvl="2"/>
            <a:r>
              <a:rPr kumimoji="1" lang="en-US" altLang="zh-CN" sz="2000" dirty="0"/>
              <a:t>1/7 memory of Pinpoint</a:t>
            </a:r>
          </a:p>
        </p:txBody>
      </p:sp>
      <p:pic>
        <p:nvPicPr>
          <p:cNvPr id="12" name="图片 11">
            <a:extLst>
              <a:ext uri="{FF2B5EF4-FFF2-40B4-BE49-F238E27FC236}">
                <a16:creationId xmlns:a16="http://schemas.microsoft.com/office/drawing/2014/main" id="{38F4AEDA-6A3D-164E-9EA9-2947ED3867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607" y="0"/>
            <a:ext cx="5292090" cy="6858000"/>
          </a:xfrm>
          <a:prstGeom prst="rect">
            <a:avLst/>
          </a:prstGeom>
        </p:spPr>
      </p:pic>
    </p:spTree>
    <p:extLst>
      <p:ext uri="{BB962C8B-B14F-4D97-AF65-F5344CB8AC3E}">
        <p14:creationId xmlns:p14="http://schemas.microsoft.com/office/powerpoint/2010/main" val="3761444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F0951B-1334-BF46-B308-5D968C508630}"/>
              </a:ext>
            </a:extLst>
          </p:cNvPr>
          <p:cNvSpPr>
            <a:spLocks noGrp="1"/>
          </p:cNvSpPr>
          <p:nvPr>
            <p:ph type="sldNum" sz="quarter" idx="12"/>
          </p:nvPr>
        </p:nvSpPr>
        <p:spPr/>
        <p:txBody>
          <a:bodyPr/>
          <a:lstStyle/>
          <a:p>
            <a:fld id="{C53D9380-AD50-0C4E-BD20-74B8F0FD34CE}" type="slidenum">
              <a:rPr kumimoji="1" lang="zh-CN" altLang="en-US" smtClean="0"/>
              <a:t>57</a:t>
            </a:fld>
            <a:endParaRPr kumimoji="1" lang="zh-CN" altLang="en-US"/>
          </a:p>
        </p:txBody>
      </p:sp>
      <p:sp>
        <p:nvSpPr>
          <p:cNvPr id="9" name="内容占位符 8">
            <a:extLst>
              <a:ext uri="{FF2B5EF4-FFF2-40B4-BE49-F238E27FC236}">
                <a16:creationId xmlns:a16="http://schemas.microsoft.com/office/drawing/2014/main" id="{4F473F81-2B8D-5348-9624-562F31504750}"/>
              </a:ext>
            </a:extLst>
          </p:cNvPr>
          <p:cNvSpPr>
            <a:spLocks noGrp="1"/>
          </p:cNvSpPr>
          <p:nvPr>
            <p:ph idx="1"/>
          </p:nvPr>
        </p:nvSpPr>
        <p:spPr>
          <a:xfrm>
            <a:off x="6328228" y="609598"/>
            <a:ext cx="5457372" cy="5879272"/>
          </a:xfrm>
        </p:spPr>
        <p:txBody>
          <a:bodyPr>
            <a:normAutofit/>
          </a:bodyPr>
          <a:lstStyle/>
          <a:p>
            <a:endParaRPr kumimoji="1" lang="en-US" altLang="zh-CN" dirty="0"/>
          </a:p>
          <a:p>
            <a:r>
              <a:rPr kumimoji="1" lang="en-US" altLang="zh-CN" dirty="0"/>
              <a:t>Efficiency: Time and Memory</a:t>
            </a:r>
          </a:p>
          <a:p>
            <a:endParaRPr kumimoji="1" lang="en-US" altLang="zh-CN" dirty="0"/>
          </a:p>
          <a:p>
            <a:pPr lvl="1"/>
            <a:r>
              <a:rPr kumimoji="1" lang="en-US" altLang="zh-CN" sz="2000" dirty="0"/>
              <a:t>Time reduction:</a:t>
            </a:r>
          </a:p>
          <a:p>
            <a:pPr lvl="2"/>
            <a:r>
              <a:rPr kumimoji="1" lang="en-US" altLang="zh-CN" sz="2000" dirty="0"/>
              <a:t>8X faster than Pinpoint</a:t>
            </a:r>
          </a:p>
          <a:p>
            <a:endParaRPr kumimoji="1" lang="en-US" altLang="zh-CN" dirty="0"/>
          </a:p>
          <a:p>
            <a:pPr lvl="1"/>
            <a:r>
              <a:rPr kumimoji="1" lang="en-US" altLang="zh-CN" sz="2000" dirty="0"/>
              <a:t>Memory reduction</a:t>
            </a:r>
          </a:p>
          <a:p>
            <a:pPr lvl="2"/>
            <a:r>
              <a:rPr kumimoji="1" lang="en-US" altLang="zh-CN" sz="2000" dirty="0"/>
              <a:t>1/7 memory of Pinpoint</a:t>
            </a:r>
          </a:p>
          <a:p>
            <a:endParaRPr kumimoji="1" lang="en-US" altLang="zh-CN" dirty="0"/>
          </a:p>
          <a:p>
            <a:r>
              <a:rPr kumimoji="1" lang="en-US" altLang="zh-CN" b="1" dirty="0"/>
              <a:t>Extensional Scalability</a:t>
            </a:r>
          </a:p>
          <a:p>
            <a:pPr lvl="1"/>
            <a:endParaRPr kumimoji="1" lang="en-US" altLang="zh-CN" sz="2000" dirty="0"/>
          </a:p>
          <a:p>
            <a:pPr lvl="1"/>
            <a:r>
              <a:rPr kumimoji="1" lang="en-US" altLang="zh-CN" sz="2000" dirty="0"/>
              <a:t>Add the value-flow problem one by one</a:t>
            </a:r>
          </a:p>
          <a:p>
            <a:pPr lvl="1"/>
            <a:endParaRPr kumimoji="1" lang="en-US" altLang="zh-CN" sz="2000" dirty="0"/>
          </a:p>
          <a:p>
            <a:pPr lvl="1"/>
            <a:r>
              <a:rPr kumimoji="1" lang="en-US" altLang="zh-CN" sz="2000" dirty="0"/>
              <a:t>Time and memory grow much slower</a:t>
            </a:r>
            <a:endParaRPr kumimoji="1" lang="zh-CN" altLang="en-US" sz="2000" dirty="0"/>
          </a:p>
        </p:txBody>
      </p:sp>
      <p:pic>
        <p:nvPicPr>
          <p:cNvPr id="3" name="图片 2">
            <a:extLst>
              <a:ext uri="{FF2B5EF4-FFF2-40B4-BE49-F238E27FC236}">
                <a16:creationId xmlns:a16="http://schemas.microsoft.com/office/drawing/2014/main" id="{2E5FCBE3-64EA-874E-B484-BCAEBD4027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662" y="0"/>
            <a:ext cx="5454449" cy="6858000"/>
          </a:xfrm>
          <a:prstGeom prst="rect">
            <a:avLst/>
          </a:prstGeom>
        </p:spPr>
      </p:pic>
    </p:spTree>
    <p:extLst>
      <p:ext uri="{BB962C8B-B14F-4D97-AF65-F5344CB8AC3E}">
        <p14:creationId xmlns:p14="http://schemas.microsoft.com/office/powerpoint/2010/main" val="1392378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6FD46F-DA72-FE47-82AE-513D9225F6DA}"/>
              </a:ext>
            </a:extLst>
          </p:cNvPr>
          <p:cNvSpPr>
            <a:spLocks noGrp="1"/>
          </p:cNvSpPr>
          <p:nvPr>
            <p:ph type="title"/>
          </p:nvPr>
        </p:nvSpPr>
        <p:spPr>
          <a:xfrm>
            <a:off x="565486" y="2059803"/>
            <a:ext cx="10515600" cy="1325563"/>
          </a:xfrm>
        </p:spPr>
        <p:txBody>
          <a:bodyPr/>
          <a:lstStyle/>
          <a:p>
            <a:r>
              <a:rPr kumimoji="1" lang="en-US" altLang="zh-CN" dirty="0"/>
              <a:t>Technical Contributions</a:t>
            </a:r>
            <a:endParaRPr kumimoji="1" lang="zh-CN" altLang="en-US" dirty="0"/>
          </a:p>
        </p:txBody>
      </p:sp>
      <p:sp>
        <p:nvSpPr>
          <p:cNvPr id="4" name="灯片编号占位符 3">
            <a:extLst>
              <a:ext uri="{FF2B5EF4-FFF2-40B4-BE49-F238E27FC236}">
                <a16:creationId xmlns:a16="http://schemas.microsoft.com/office/drawing/2014/main" id="{A5319DD2-FE20-854C-B813-78ACA2D26E50}"/>
              </a:ext>
            </a:extLst>
          </p:cNvPr>
          <p:cNvSpPr>
            <a:spLocks noGrp="1"/>
          </p:cNvSpPr>
          <p:nvPr>
            <p:ph type="sldNum" sz="quarter" idx="12"/>
          </p:nvPr>
        </p:nvSpPr>
        <p:spPr/>
        <p:txBody>
          <a:bodyPr/>
          <a:lstStyle/>
          <a:p>
            <a:fld id="{C53D9380-AD50-0C4E-BD20-74B8F0FD34CE}" type="slidenum">
              <a:rPr kumimoji="1" lang="zh-CN" altLang="en-US" smtClean="0"/>
              <a:t>58</a:t>
            </a:fld>
            <a:endParaRPr kumimoji="1" lang="zh-CN" altLang="en-US"/>
          </a:p>
        </p:txBody>
      </p:sp>
      <p:cxnSp>
        <p:nvCxnSpPr>
          <p:cNvPr id="5" name="直线连接符 4">
            <a:extLst>
              <a:ext uri="{FF2B5EF4-FFF2-40B4-BE49-F238E27FC236}">
                <a16:creationId xmlns:a16="http://schemas.microsoft.com/office/drawing/2014/main" id="{E4151242-0BEF-804F-A491-7F2E542F0CF2}"/>
              </a:ext>
            </a:extLst>
          </p:cNvPr>
          <p:cNvCxnSpPr/>
          <p:nvPr/>
        </p:nvCxnSpPr>
        <p:spPr>
          <a:xfrm>
            <a:off x="465222" y="3112174"/>
            <a:ext cx="1132572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内容占位符 2">
            <a:extLst>
              <a:ext uri="{FF2B5EF4-FFF2-40B4-BE49-F238E27FC236}">
                <a16:creationId xmlns:a16="http://schemas.microsoft.com/office/drawing/2014/main" id="{51089DD0-F36F-6B4D-97F3-569819204689}"/>
              </a:ext>
            </a:extLst>
          </p:cNvPr>
          <p:cNvSpPr>
            <a:spLocks noGrp="1"/>
          </p:cNvSpPr>
          <p:nvPr>
            <p:ph idx="1"/>
          </p:nvPr>
        </p:nvSpPr>
        <p:spPr>
          <a:xfrm>
            <a:off x="629654" y="3321198"/>
            <a:ext cx="10515600" cy="1876448"/>
          </a:xfrm>
        </p:spPr>
        <p:txBody>
          <a:bodyPr>
            <a:normAutofit/>
          </a:bodyPr>
          <a:lstStyle/>
          <a:p>
            <a:r>
              <a:rPr kumimoji="1" lang="en-US" altLang="zh-CN" sz="2400" dirty="0">
                <a:solidFill>
                  <a:schemeClr val="bg1">
                    <a:lumMod val="75000"/>
                  </a:schemeClr>
                </a:solidFill>
              </a:rPr>
              <a:t>The Target Software Bugs – Value-Flow Problems</a:t>
            </a:r>
          </a:p>
          <a:p>
            <a:r>
              <a:rPr kumimoji="1" lang="en-US" altLang="zh-CN" sz="2400" dirty="0">
                <a:solidFill>
                  <a:schemeClr val="bg1">
                    <a:lumMod val="75000"/>
                  </a:schemeClr>
                </a:solidFill>
              </a:rPr>
              <a:t>Escaping from the Pointer Trap</a:t>
            </a:r>
          </a:p>
          <a:p>
            <a:r>
              <a:rPr kumimoji="1" lang="en-US" altLang="zh-CN" sz="2400" dirty="0">
                <a:solidFill>
                  <a:schemeClr val="bg1">
                    <a:lumMod val="75000"/>
                  </a:schemeClr>
                </a:solidFill>
              </a:rPr>
              <a:t>Conquering the Extensional Scalability Problem</a:t>
            </a:r>
          </a:p>
          <a:p>
            <a:r>
              <a:rPr kumimoji="1" lang="en-US" altLang="zh-CN" sz="2400" dirty="0"/>
              <a:t>Breaking the Limit of Parallelism</a:t>
            </a:r>
            <a:endParaRPr kumimoji="1" lang="zh-CN" altLang="en-US" sz="2400" dirty="0"/>
          </a:p>
        </p:txBody>
      </p:sp>
    </p:spTree>
    <p:extLst>
      <p:ext uri="{BB962C8B-B14F-4D97-AF65-F5344CB8AC3E}">
        <p14:creationId xmlns:p14="http://schemas.microsoft.com/office/powerpoint/2010/main" val="2492861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99CCA-0F5C-5348-BC12-2D7129335EA7}"/>
              </a:ext>
            </a:extLst>
          </p:cNvPr>
          <p:cNvSpPr>
            <a:spLocks noGrp="1"/>
          </p:cNvSpPr>
          <p:nvPr>
            <p:ph type="title"/>
          </p:nvPr>
        </p:nvSpPr>
        <p:spPr/>
        <p:txBody>
          <a:bodyPr/>
          <a:lstStyle/>
          <a:p>
            <a:r>
              <a:rPr kumimoji="1" lang="en-US" altLang="zh-CN" dirty="0"/>
              <a:t>Bottom-up Analysis</a:t>
            </a:r>
            <a:endParaRPr kumimoji="1" lang="zh-CN" altLang="en-US" dirty="0"/>
          </a:p>
        </p:txBody>
      </p:sp>
      <p:sp>
        <p:nvSpPr>
          <p:cNvPr id="3" name="内容占位符 2">
            <a:extLst>
              <a:ext uri="{FF2B5EF4-FFF2-40B4-BE49-F238E27FC236}">
                <a16:creationId xmlns:a16="http://schemas.microsoft.com/office/drawing/2014/main" id="{689558C8-9CE3-9A41-B6AD-60936B7337A9}"/>
              </a:ext>
            </a:extLst>
          </p:cNvPr>
          <p:cNvSpPr>
            <a:spLocks noGrp="1"/>
          </p:cNvSpPr>
          <p:nvPr>
            <p:ph idx="1"/>
          </p:nvPr>
        </p:nvSpPr>
        <p:spPr/>
        <p:txBody>
          <a:bodyPr>
            <a:normAutofit/>
          </a:bodyPr>
          <a:lstStyle/>
          <a:p>
            <a:r>
              <a:rPr kumimoji="1" lang="en-US" altLang="zh-CN" dirty="0" err="1"/>
              <a:t>Callees</a:t>
            </a:r>
            <a:r>
              <a:rPr kumimoji="1" lang="en-US" altLang="zh-CN" dirty="0"/>
              <a:t> are analyzed before callers</a:t>
            </a:r>
          </a:p>
          <a:p>
            <a:pPr lvl="1"/>
            <a:r>
              <a:rPr kumimoji="1" lang="en-US" altLang="zh-CN" sz="2000" dirty="0" err="1"/>
              <a:t>Callees</a:t>
            </a:r>
            <a:r>
              <a:rPr kumimoji="1" lang="en-US" altLang="zh-CN" sz="2000" dirty="0"/>
              <a:t>’ behaviors are recorded as function summaries</a:t>
            </a:r>
          </a:p>
          <a:p>
            <a:pPr lvl="1"/>
            <a:r>
              <a:rPr kumimoji="1" lang="en-US" altLang="zh-CN" sz="2000" dirty="0"/>
              <a:t>Callers use the summaries to analyze call sites</a:t>
            </a:r>
          </a:p>
          <a:p>
            <a:pPr lvl="1"/>
            <a:endParaRPr kumimoji="1" lang="en-US" altLang="zh-CN" sz="2000" dirty="0"/>
          </a:p>
          <a:p>
            <a:r>
              <a:rPr kumimoji="1" lang="en-US" altLang="zh-CN" dirty="0"/>
              <a:t>Easy to parallelize</a:t>
            </a:r>
          </a:p>
          <a:p>
            <a:pPr lvl="1"/>
            <a:r>
              <a:rPr kumimoji="1" lang="en-US" altLang="zh-CN" sz="2000" dirty="0"/>
              <a:t>Functions </a:t>
            </a:r>
            <a:r>
              <a:rPr kumimoji="1" lang="en-US" altLang="zh-CN" sz="2000" b="1" dirty="0"/>
              <a:t>without</a:t>
            </a:r>
            <a:r>
              <a:rPr kumimoji="1" lang="en-US" altLang="zh-CN" sz="2000" dirty="0"/>
              <a:t> calling dependence </a:t>
            </a:r>
            <a:r>
              <a:rPr kumimoji="1" lang="en-US" altLang="zh-CN" sz="2000" b="1" dirty="0"/>
              <a:t>can</a:t>
            </a:r>
            <a:r>
              <a:rPr kumimoji="1" lang="en-US" altLang="zh-CN" sz="2000" dirty="0"/>
              <a:t> be analyzed in parallel</a:t>
            </a:r>
          </a:p>
        </p:txBody>
      </p:sp>
      <p:sp>
        <p:nvSpPr>
          <p:cNvPr id="4" name="灯片编号占位符 3">
            <a:extLst>
              <a:ext uri="{FF2B5EF4-FFF2-40B4-BE49-F238E27FC236}">
                <a16:creationId xmlns:a16="http://schemas.microsoft.com/office/drawing/2014/main" id="{B18931DE-0FD4-A74F-968A-F1D156991C89}"/>
              </a:ext>
            </a:extLst>
          </p:cNvPr>
          <p:cNvSpPr>
            <a:spLocks noGrp="1"/>
          </p:cNvSpPr>
          <p:nvPr>
            <p:ph type="sldNum" sz="quarter" idx="12"/>
          </p:nvPr>
        </p:nvSpPr>
        <p:spPr/>
        <p:txBody>
          <a:bodyPr/>
          <a:lstStyle/>
          <a:p>
            <a:fld id="{C53D9380-AD50-0C4E-BD20-74B8F0FD34CE}" type="slidenum">
              <a:rPr kumimoji="1" lang="zh-CN" altLang="en-US" smtClean="0"/>
              <a:t>59</a:t>
            </a:fld>
            <a:endParaRPr kumimoji="1" lang="zh-CN" altLang="en-US"/>
          </a:p>
        </p:txBody>
      </p:sp>
      <p:pic>
        <p:nvPicPr>
          <p:cNvPr id="11" name="图片 10">
            <a:extLst>
              <a:ext uri="{FF2B5EF4-FFF2-40B4-BE49-F238E27FC236}">
                <a16:creationId xmlns:a16="http://schemas.microsoft.com/office/drawing/2014/main" id="{A03B3AD0-EDAE-4D45-B16D-7EC660AC7DC0}"/>
              </a:ext>
            </a:extLst>
          </p:cNvPr>
          <p:cNvPicPr>
            <a:picLocks noChangeAspect="1"/>
          </p:cNvPicPr>
          <p:nvPr/>
        </p:nvPicPr>
        <p:blipFill>
          <a:blip r:embed="rId4"/>
          <a:stretch>
            <a:fillRect/>
          </a:stretch>
        </p:blipFill>
        <p:spPr>
          <a:xfrm>
            <a:off x="4952413" y="4857020"/>
            <a:ext cx="5325534" cy="1553281"/>
          </a:xfrm>
          <a:prstGeom prst="rect">
            <a:avLst/>
          </a:prstGeom>
        </p:spPr>
      </p:pic>
      <p:sp>
        <p:nvSpPr>
          <p:cNvPr id="13" name="文本框 12">
            <a:extLst>
              <a:ext uri="{FF2B5EF4-FFF2-40B4-BE49-F238E27FC236}">
                <a16:creationId xmlns:a16="http://schemas.microsoft.com/office/drawing/2014/main" id="{F718AE4A-8E60-1C44-B395-03B360526FA7}"/>
              </a:ext>
            </a:extLst>
          </p:cNvPr>
          <p:cNvSpPr txBox="1"/>
          <p:nvPr/>
        </p:nvSpPr>
        <p:spPr>
          <a:xfrm>
            <a:off x="1439253" y="4558394"/>
            <a:ext cx="2413161" cy="2031325"/>
          </a:xfrm>
          <a:prstGeom prst="rect">
            <a:avLst/>
          </a:prstGeom>
          <a:noFill/>
        </p:spPr>
        <p:txBody>
          <a:bodyPr wrap="none" rtlCol="0">
            <a:spAutoFit/>
          </a:bodyPr>
          <a:lstStyle/>
          <a:p>
            <a:pPr algn="dist"/>
            <a:r>
              <a:rPr kumimoji="1" lang="en-US" altLang="zh-CN" spc="300" dirty="0">
                <a:ln w="0"/>
                <a:solidFill>
                  <a:srgbClr val="0432FF"/>
                </a:solidFill>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void</a:t>
            </a:r>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f() {</a:t>
            </a:r>
          </a:p>
          <a:p>
            <a:pPr algn="dist"/>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a:t>
            </a:r>
          </a:p>
          <a:p>
            <a:pPr algn="dist"/>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a:t>
            </a:r>
            <a:r>
              <a:rPr kumimoji="1" lang="en-US" altLang="zh-CN" spc="300" dirty="0" err="1">
                <a:ln w="0"/>
                <a:solidFill>
                  <a:srgbClr val="0432FF"/>
                </a:solidFill>
                <a:effectLst>
                  <a:outerShdw blurRad="38100" dist="19050" dir="2700000" algn="tl" rotWithShape="0">
                    <a:schemeClr val="dk1">
                      <a:alpha val="40000"/>
                    </a:schemeClr>
                  </a:outerShdw>
                </a:effectLst>
                <a:latin typeface="Gill Sans MT" panose="020B0502020104020203" pitchFamily="34" charset="0"/>
                <a:cs typeface="Arial Hebrew" charset="-79"/>
              </a:rPr>
              <a:t>int</a:t>
            </a:r>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 a = g();</a:t>
            </a:r>
          </a:p>
          <a:p>
            <a:pPr algn="dist"/>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*a = 1; </a:t>
            </a:r>
            <a:r>
              <a:rPr kumimoji="1" lang="en-US" altLang="zh-CN" spc="300" dirty="0">
                <a:ln w="0"/>
                <a:solidFill>
                  <a:srgbClr val="FF0000"/>
                </a:solidFill>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//safe?</a:t>
            </a:r>
          </a:p>
          <a:p>
            <a:pPr algn="dist"/>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a:t>
            </a:r>
            <a:r>
              <a:rPr kumimoji="1" lang="en-US" altLang="zh-CN" spc="300" dirty="0" err="1">
                <a:ln w="0"/>
                <a:solidFill>
                  <a:srgbClr val="0432FF"/>
                </a:solidFill>
                <a:effectLst>
                  <a:outerShdw blurRad="38100" dist="19050" dir="2700000" algn="tl" rotWithShape="0">
                    <a:schemeClr val="dk1">
                      <a:alpha val="40000"/>
                    </a:schemeClr>
                  </a:outerShdw>
                </a:effectLst>
                <a:latin typeface="Gill Sans MT" panose="020B0502020104020203" pitchFamily="34" charset="0"/>
                <a:cs typeface="Arial Hebrew" charset="-79"/>
              </a:rPr>
              <a:t>int</a:t>
            </a:r>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 b = h();</a:t>
            </a:r>
          </a:p>
          <a:p>
            <a:pPr algn="dist"/>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    *b = 1; </a:t>
            </a:r>
            <a:r>
              <a:rPr kumimoji="1" lang="en-US" altLang="zh-CN" spc="300" dirty="0">
                <a:ln w="0"/>
                <a:solidFill>
                  <a:srgbClr val="FF0000"/>
                </a:solidFill>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//safe?</a:t>
            </a:r>
          </a:p>
          <a:p>
            <a:pPr algn="dist"/>
            <a:r>
              <a:rPr kumimoji="1" lang="en-US" altLang="zh-CN"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rPr>
              <a:t>}</a:t>
            </a:r>
            <a:endParaRPr kumimoji="1" lang="zh-CN" altLang="en-US" spc="300" dirty="0">
              <a:ln w="0"/>
              <a:effectLst>
                <a:outerShdw blurRad="38100" dist="19050" dir="2700000" algn="tl" rotWithShape="0">
                  <a:schemeClr val="dk1">
                    <a:alpha val="40000"/>
                  </a:schemeClr>
                </a:outerShdw>
              </a:effectLst>
              <a:latin typeface="Gill Sans MT" panose="020B0502020104020203" pitchFamily="34" charset="0"/>
              <a:ea typeface="Arial Hebrew" charset="-79"/>
              <a:cs typeface="Arial Hebrew" charset="-79"/>
            </a:endParaRPr>
          </a:p>
        </p:txBody>
      </p:sp>
      <p:grpSp>
        <p:nvGrpSpPr>
          <p:cNvPr id="14" name="组 9">
            <a:extLst>
              <a:ext uri="{FF2B5EF4-FFF2-40B4-BE49-F238E27FC236}">
                <a16:creationId xmlns:a16="http://schemas.microsoft.com/office/drawing/2014/main" id="{527982C5-C6D5-4E43-9749-4D00A1E39DF7}"/>
              </a:ext>
            </a:extLst>
          </p:cNvPr>
          <p:cNvGrpSpPr/>
          <p:nvPr/>
        </p:nvGrpSpPr>
        <p:grpSpPr>
          <a:xfrm>
            <a:off x="9483818" y="1097419"/>
            <a:ext cx="1058704" cy="1132405"/>
            <a:chOff x="4687673" y="3920868"/>
            <a:chExt cx="1498600" cy="1602924"/>
          </a:xfrm>
        </p:grpSpPr>
        <p:pic>
          <p:nvPicPr>
            <p:cNvPr id="15" name="图片 14">
              <a:extLst>
                <a:ext uri="{FF2B5EF4-FFF2-40B4-BE49-F238E27FC236}">
                  <a16:creationId xmlns:a16="http://schemas.microsoft.com/office/drawing/2014/main" id="{E37C426A-6CCA-F645-A87B-900265B57957}"/>
                </a:ext>
              </a:extLst>
            </p:cNvPr>
            <p:cNvPicPr>
              <a:picLocks noChangeAspect="1"/>
            </p:cNvPicPr>
            <p:nvPr/>
          </p:nvPicPr>
          <p:blipFill>
            <a:blip r:embed="rId5"/>
            <a:stretch>
              <a:fillRect/>
            </a:stretch>
          </p:blipFill>
          <p:spPr>
            <a:xfrm>
              <a:off x="4687673" y="3920868"/>
              <a:ext cx="1498600" cy="1397000"/>
            </a:xfrm>
            <a:prstGeom prst="rect">
              <a:avLst/>
            </a:prstGeom>
          </p:spPr>
        </p:pic>
        <p:sp>
          <p:nvSpPr>
            <p:cNvPr id="16" name="文本框 15">
              <a:extLst>
                <a:ext uri="{FF2B5EF4-FFF2-40B4-BE49-F238E27FC236}">
                  <a16:creationId xmlns:a16="http://schemas.microsoft.com/office/drawing/2014/main" id="{12C1DDAD-4290-5D4F-885D-37908775DBAD}"/>
                </a:ext>
              </a:extLst>
            </p:cNvPr>
            <p:cNvSpPr txBox="1"/>
            <p:nvPr/>
          </p:nvSpPr>
          <p:spPr>
            <a:xfrm>
              <a:off x="4993582" y="5154460"/>
              <a:ext cx="886781" cy="369332"/>
            </a:xfrm>
            <a:prstGeom prst="rect">
              <a:avLst/>
            </a:prstGeom>
            <a:noFill/>
          </p:spPr>
          <p:txBody>
            <a:bodyPr wrap="none" rtlCol="0">
              <a:spAutoFit/>
            </a:bodyPr>
            <a:lstStyle/>
            <a:p>
              <a:r>
                <a:rPr kumimoji="1" lang="en-US" altLang="zh-CN" b="1" dirty="0">
                  <a:solidFill>
                    <a:srgbClr val="0070C0"/>
                  </a:solidFill>
                </a:rPr>
                <a:t>Saturn</a:t>
              </a:r>
              <a:endParaRPr kumimoji="1" lang="zh-CN" altLang="en-US" b="1" dirty="0">
                <a:solidFill>
                  <a:srgbClr val="0070C0"/>
                </a:solidFill>
              </a:endParaRPr>
            </a:p>
          </p:txBody>
        </p:sp>
      </p:grpSp>
      <p:pic>
        <p:nvPicPr>
          <p:cNvPr id="17" name="图片 16">
            <a:extLst>
              <a:ext uri="{FF2B5EF4-FFF2-40B4-BE49-F238E27FC236}">
                <a16:creationId xmlns:a16="http://schemas.microsoft.com/office/drawing/2014/main" id="{76117C30-81BA-4240-A943-BD33B9C4A1D3}"/>
              </a:ext>
            </a:extLst>
          </p:cNvPr>
          <p:cNvPicPr>
            <a:picLocks noChangeAspect="1"/>
          </p:cNvPicPr>
          <p:nvPr/>
        </p:nvPicPr>
        <p:blipFill>
          <a:blip r:embed="rId6"/>
          <a:stretch>
            <a:fillRect/>
          </a:stretch>
        </p:blipFill>
        <p:spPr>
          <a:xfrm>
            <a:off x="10916702" y="1251061"/>
            <a:ext cx="706308" cy="970405"/>
          </a:xfrm>
          <a:prstGeom prst="rect">
            <a:avLst/>
          </a:prstGeom>
        </p:spPr>
      </p:pic>
      <p:pic>
        <p:nvPicPr>
          <p:cNvPr id="18" name="图片 17">
            <a:extLst>
              <a:ext uri="{FF2B5EF4-FFF2-40B4-BE49-F238E27FC236}">
                <a16:creationId xmlns:a16="http://schemas.microsoft.com/office/drawing/2014/main" id="{F2B7A27B-9029-3E48-97BC-76BB211CFAB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26408" y="2615096"/>
            <a:ext cx="1345026" cy="595213"/>
          </a:xfrm>
          <a:prstGeom prst="rect">
            <a:avLst/>
          </a:prstGeom>
        </p:spPr>
      </p:pic>
      <p:pic>
        <p:nvPicPr>
          <p:cNvPr id="19" name="图片 18">
            <a:extLst>
              <a:ext uri="{FF2B5EF4-FFF2-40B4-BE49-F238E27FC236}">
                <a16:creationId xmlns:a16="http://schemas.microsoft.com/office/drawing/2014/main" id="{935BF711-2839-B240-998E-DF49F76E85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46654" y="2755006"/>
            <a:ext cx="1461719" cy="315391"/>
          </a:xfrm>
          <a:prstGeom prst="rect">
            <a:avLst/>
          </a:prstGeom>
        </p:spPr>
      </p:pic>
      <p:pic>
        <p:nvPicPr>
          <p:cNvPr id="20" name="图片 19">
            <a:extLst>
              <a:ext uri="{FF2B5EF4-FFF2-40B4-BE49-F238E27FC236}">
                <a16:creationId xmlns:a16="http://schemas.microsoft.com/office/drawing/2014/main" id="{54E39007-8041-0D40-881B-D06E32D0ED1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38700" y="1507017"/>
            <a:ext cx="1031904" cy="541750"/>
          </a:xfrm>
          <a:prstGeom prst="rect">
            <a:avLst/>
          </a:prstGeom>
        </p:spPr>
      </p:pic>
      <p:sp>
        <p:nvSpPr>
          <p:cNvPr id="5" name="矩形 4">
            <a:extLst>
              <a:ext uri="{FF2B5EF4-FFF2-40B4-BE49-F238E27FC236}">
                <a16:creationId xmlns:a16="http://schemas.microsoft.com/office/drawing/2014/main" id="{CD6C67A0-E0E6-3A49-AD4E-45A63876D933}"/>
              </a:ext>
            </a:extLst>
          </p:cNvPr>
          <p:cNvSpPr/>
          <p:nvPr/>
        </p:nvSpPr>
        <p:spPr>
          <a:xfrm>
            <a:off x="6716108" y="4730196"/>
            <a:ext cx="3762703" cy="1859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2228295846"/>
      </p:ext>
    </p:extLst>
  </p:cSld>
  <p:clrMapOvr>
    <a:masterClrMapping/>
  </p:clrMapOvr>
  <mc:AlternateContent xmlns:mc="http://schemas.openxmlformats.org/markup-compatibility/2006" xmlns:p14="http://schemas.microsoft.com/office/powerpoint/2010/main">
    <mc:Choice Requires="p14">
      <p:transition spd="slow" p14:dur="2000" advTm="117281"/>
    </mc:Choice>
    <mc:Fallback xmlns="">
      <p:transition spd="slow" advTm="1172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19EC729-A96E-A14A-8B56-D4BABCA1C464}"/>
              </a:ext>
            </a:extLst>
          </p:cNvPr>
          <p:cNvSpPr>
            <a:spLocks noGrp="1"/>
          </p:cNvSpPr>
          <p:nvPr>
            <p:ph type="sldNum" sz="quarter" idx="12"/>
          </p:nvPr>
        </p:nvSpPr>
        <p:spPr/>
        <p:txBody>
          <a:bodyPr/>
          <a:lstStyle/>
          <a:p>
            <a:fld id="{C53D9380-AD50-0C4E-BD20-74B8F0FD34CE}" type="slidenum">
              <a:rPr kumimoji="1" lang="zh-CN" altLang="en-US" smtClean="0"/>
              <a:t>6</a:t>
            </a:fld>
            <a:endParaRPr kumimoji="1" lang="zh-CN" altLang="en-US"/>
          </a:p>
        </p:txBody>
      </p:sp>
      <p:sp>
        <p:nvSpPr>
          <p:cNvPr id="5" name="标题 1">
            <a:extLst>
              <a:ext uri="{FF2B5EF4-FFF2-40B4-BE49-F238E27FC236}">
                <a16:creationId xmlns:a16="http://schemas.microsoft.com/office/drawing/2014/main" id="{1EFD18FD-25B8-EB4D-8823-CED1516FD75C}"/>
              </a:ext>
            </a:extLst>
          </p:cNvPr>
          <p:cNvSpPr>
            <a:spLocks noGrp="1"/>
          </p:cNvSpPr>
          <p:nvPr>
            <p:ph type="title"/>
          </p:nvPr>
        </p:nvSpPr>
        <p:spPr>
          <a:xfrm>
            <a:off x="838200" y="1103069"/>
            <a:ext cx="10515600" cy="1325563"/>
          </a:xfrm>
        </p:spPr>
        <p:txBody>
          <a:bodyPr/>
          <a:lstStyle/>
          <a:p>
            <a:pPr algn="ctr"/>
            <a:r>
              <a:rPr kumimoji="1" lang="en-US" altLang="zh-CN" dirty="0"/>
              <a:t>How Static Bug Finding Helps?</a:t>
            </a:r>
            <a:endParaRPr kumimoji="1" lang="zh-CN" altLang="en-US" dirty="0"/>
          </a:p>
        </p:txBody>
      </p:sp>
      <p:grpSp>
        <p:nvGrpSpPr>
          <p:cNvPr id="8" name="组合 7">
            <a:extLst>
              <a:ext uri="{FF2B5EF4-FFF2-40B4-BE49-F238E27FC236}">
                <a16:creationId xmlns:a16="http://schemas.microsoft.com/office/drawing/2014/main" id="{1D0F17A3-C7E5-D64D-9640-5008B5B878B0}"/>
              </a:ext>
            </a:extLst>
          </p:cNvPr>
          <p:cNvGrpSpPr/>
          <p:nvPr/>
        </p:nvGrpSpPr>
        <p:grpSpPr>
          <a:xfrm>
            <a:off x="2032515" y="2801472"/>
            <a:ext cx="8298490" cy="945776"/>
            <a:chOff x="2545976" y="2801472"/>
            <a:chExt cx="8298490" cy="945776"/>
          </a:xfrm>
        </p:grpSpPr>
        <p:pic>
          <p:nvPicPr>
            <p:cNvPr id="6" name="图片 5">
              <a:extLst>
                <a:ext uri="{FF2B5EF4-FFF2-40B4-BE49-F238E27FC236}">
                  <a16:creationId xmlns:a16="http://schemas.microsoft.com/office/drawing/2014/main" id="{8ECE96B8-D41E-534D-890D-3DB4DC50C3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5976" y="2801472"/>
              <a:ext cx="945776" cy="945776"/>
            </a:xfrm>
            <a:prstGeom prst="rect">
              <a:avLst/>
            </a:prstGeom>
          </p:spPr>
        </p:pic>
        <p:sp>
          <p:nvSpPr>
            <p:cNvPr id="7" name="文本框 6">
              <a:extLst>
                <a:ext uri="{FF2B5EF4-FFF2-40B4-BE49-F238E27FC236}">
                  <a16:creationId xmlns:a16="http://schemas.microsoft.com/office/drawing/2014/main" id="{9FFBF08A-7C46-8549-A049-64A68B9AC9B3}"/>
                </a:ext>
              </a:extLst>
            </p:cNvPr>
            <p:cNvSpPr txBox="1"/>
            <p:nvPr/>
          </p:nvSpPr>
          <p:spPr>
            <a:xfrm>
              <a:off x="4159623" y="2837330"/>
              <a:ext cx="6684843" cy="830997"/>
            </a:xfrm>
            <a:prstGeom prst="rect">
              <a:avLst/>
            </a:prstGeom>
            <a:noFill/>
          </p:spPr>
          <p:txBody>
            <a:bodyPr wrap="none" rtlCol="0">
              <a:spAutoFit/>
            </a:bodyPr>
            <a:lstStyle/>
            <a:p>
              <a:r>
                <a:rPr kumimoji="1" lang="en-US" altLang="zh-CN" sz="2400" i="1" dirty="0">
                  <a:latin typeface="Helvetica" pitchFamily="2" charset="0"/>
                </a:rPr>
                <a:t>”It has led to thousands of fixes of security and </a:t>
              </a:r>
            </a:p>
            <a:p>
              <a:r>
                <a:rPr kumimoji="1" lang="en-US" altLang="zh-CN" sz="2400" i="1" dirty="0">
                  <a:latin typeface="Helvetica" pitchFamily="2" charset="0"/>
                </a:rPr>
                <a:t>privacy bugs!”                         ----  CACM 2019</a:t>
              </a:r>
              <a:endParaRPr kumimoji="1" lang="zh-CN" altLang="en-US" sz="2400" i="1" dirty="0">
                <a:latin typeface="Helvetica" pitchFamily="2" charset="0"/>
              </a:endParaRPr>
            </a:p>
          </p:txBody>
        </p:sp>
      </p:grpSp>
      <p:sp>
        <p:nvSpPr>
          <p:cNvPr id="9" name="文本框 8">
            <a:extLst>
              <a:ext uri="{FF2B5EF4-FFF2-40B4-BE49-F238E27FC236}">
                <a16:creationId xmlns:a16="http://schemas.microsoft.com/office/drawing/2014/main" id="{E943B183-B5F8-BF4D-9BF0-66F74F1EEF09}"/>
              </a:ext>
            </a:extLst>
          </p:cNvPr>
          <p:cNvSpPr txBox="1"/>
          <p:nvPr/>
        </p:nvSpPr>
        <p:spPr>
          <a:xfrm>
            <a:off x="3646161" y="4596840"/>
            <a:ext cx="7219063" cy="830997"/>
          </a:xfrm>
          <a:prstGeom prst="rect">
            <a:avLst/>
          </a:prstGeom>
          <a:noFill/>
        </p:spPr>
        <p:txBody>
          <a:bodyPr wrap="square" rtlCol="0">
            <a:spAutoFit/>
          </a:bodyPr>
          <a:lstStyle/>
          <a:p>
            <a:r>
              <a:rPr lang="en-US" altLang="zh-CN" sz="2400" i="1" dirty="0">
                <a:latin typeface="Helvetica" pitchFamily="2" charset="0"/>
              </a:rPr>
              <a:t>”It prevents hundreds of bugs per day from entering the Google codebase.”           ---- CACM 2018</a:t>
            </a:r>
          </a:p>
        </p:txBody>
      </p:sp>
      <p:pic>
        <p:nvPicPr>
          <p:cNvPr id="11" name="图片 10">
            <a:extLst>
              <a:ext uri="{FF2B5EF4-FFF2-40B4-BE49-F238E27FC236}">
                <a16:creationId xmlns:a16="http://schemas.microsoft.com/office/drawing/2014/main" id="{F2C1A392-6373-DB49-8F83-44D525755A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14586" y="4463569"/>
            <a:ext cx="1053913" cy="1053913"/>
          </a:xfrm>
          <a:prstGeom prst="rect">
            <a:avLst/>
          </a:prstGeom>
        </p:spPr>
      </p:pic>
    </p:spTree>
    <p:extLst>
      <p:ext uri="{BB962C8B-B14F-4D97-AF65-F5344CB8AC3E}">
        <p14:creationId xmlns:p14="http://schemas.microsoft.com/office/powerpoint/2010/main" val="237593413"/>
      </p:ext>
    </p:extLst>
  </p:cSld>
  <p:clrMapOvr>
    <a:masterClrMapping/>
  </p:clrMapOvr>
  <mc:AlternateContent xmlns:mc="http://schemas.openxmlformats.org/markup-compatibility/2006" xmlns:p14="http://schemas.microsoft.com/office/powerpoint/2010/main">
    <mc:Choice Requires="p14">
      <p:transition spd="slow" p14:dur="2000" advTm="21980"/>
    </mc:Choice>
    <mc:Fallback xmlns="">
      <p:transition spd="slow" advTm="2198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B44A6-782A-E748-ACDF-CF9634E85D06}"/>
              </a:ext>
            </a:extLst>
          </p:cNvPr>
          <p:cNvSpPr>
            <a:spLocks noGrp="1"/>
          </p:cNvSpPr>
          <p:nvPr>
            <p:ph type="title"/>
          </p:nvPr>
        </p:nvSpPr>
        <p:spPr/>
        <p:txBody>
          <a:bodyPr/>
          <a:lstStyle/>
          <a:p>
            <a:r>
              <a:rPr kumimoji="1" lang="en-US" altLang="zh-CN" dirty="0"/>
              <a:t>Parallelism is Limited</a:t>
            </a:r>
            <a:endParaRPr kumimoji="1" lang="zh-CN" altLang="en-US" dirty="0"/>
          </a:p>
        </p:txBody>
      </p:sp>
      <p:sp>
        <p:nvSpPr>
          <p:cNvPr id="4" name="灯片编号占位符 3">
            <a:extLst>
              <a:ext uri="{FF2B5EF4-FFF2-40B4-BE49-F238E27FC236}">
                <a16:creationId xmlns:a16="http://schemas.microsoft.com/office/drawing/2014/main" id="{01C0FBD3-C6A6-6940-9985-7C412D0F8F08}"/>
              </a:ext>
            </a:extLst>
          </p:cNvPr>
          <p:cNvSpPr>
            <a:spLocks noGrp="1"/>
          </p:cNvSpPr>
          <p:nvPr>
            <p:ph type="sldNum" sz="quarter" idx="12"/>
          </p:nvPr>
        </p:nvSpPr>
        <p:spPr/>
        <p:txBody>
          <a:bodyPr/>
          <a:lstStyle/>
          <a:p>
            <a:fld id="{C53D9380-AD50-0C4E-BD20-74B8F0FD34CE}" type="slidenum">
              <a:rPr kumimoji="1" lang="zh-CN" altLang="en-US" smtClean="0"/>
              <a:t>60</a:t>
            </a:fld>
            <a:endParaRPr kumimoji="1" lang="zh-CN" altLang="en-US"/>
          </a:p>
        </p:txBody>
      </p:sp>
      <p:pic>
        <p:nvPicPr>
          <p:cNvPr id="5" name="内容占位符 4">
            <a:extLst>
              <a:ext uri="{FF2B5EF4-FFF2-40B4-BE49-F238E27FC236}">
                <a16:creationId xmlns:a16="http://schemas.microsoft.com/office/drawing/2014/main" id="{65BCA3C5-2C28-044D-9FBB-1E6ED2055B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63091" y="1929026"/>
            <a:ext cx="6346825" cy="3397917"/>
          </a:xfrm>
          <a:prstGeom prst="rect">
            <a:avLst/>
          </a:prstGeom>
        </p:spPr>
      </p:pic>
      <p:sp>
        <p:nvSpPr>
          <p:cNvPr id="6" name="矩形 5">
            <a:extLst>
              <a:ext uri="{FF2B5EF4-FFF2-40B4-BE49-F238E27FC236}">
                <a16:creationId xmlns:a16="http://schemas.microsoft.com/office/drawing/2014/main" id="{CA9F015E-2BC5-1F4F-9259-EDCD7B41145F}"/>
              </a:ext>
            </a:extLst>
          </p:cNvPr>
          <p:cNvSpPr/>
          <p:nvPr/>
        </p:nvSpPr>
        <p:spPr>
          <a:xfrm>
            <a:off x="3661295" y="3704416"/>
            <a:ext cx="1895301" cy="48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DCB93AC-44CA-4B4C-B55A-351666CDFE5F}"/>
              </a:ext>
            </a:extLst>
          </p:cNvPr>
          <p:cNvSpPr/>
          <p:nvPr/>
        </p:nvSpPr>
        <p:spPr>
          <a:xfrm>
            <a:off x="4345709" y="1870075"/>
            <a:ext cx="1895301" cy="482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73086EC0-57D9-CC48-8D3C-0FD6E16BAAE2}"/>
              </a:ext>
            </a:extLst>
          </p:cNvPr>
          <p:cNvSpPr txBox="1"/>
          <p:nvPr/>
        </p:nvSpPr>
        <p:spPr>
          <a:xfrm>
            <a:off x="5033450" y="5611808"/>
            <a:ext cx="3038011" cy="338554"/>
          </a:xfrm>
          <a:prstGeom prst="rect">
            <a:avLst/>
          </a:prstGeom>
          <a:noFill/>
        </p:spPr>
        <p:txBody>
          <a:bodyPr wrap="none" rtlCol="0">
            <a:spAutoFit/>
          </a:bodyPr>
          <a:lstStyle/>
          <a:p>
            <a:r>
              <a:rPr kumimoji="1" lang="en-US" altLang="zh-CN" sz="1600" dirty="0">
                <a:solidFill>
                  <a:schemeClr val="bg1">
                    <a:lumMod val="50000"/>
                  </a:schemeClr>
                </a:solidFill>
                <a:latin typeface="Helvetica" pitchFamily="2" charset="0"/>
              </a:rPr>
              <a:t>[Scott McPeak et al. FSE 2013]</a:t>
            </a:r>
            <a:endParaRPr kumimoji="1" lang="zh-CN" altLang="en-US" sz="1600" dirty="0">
              <a:solidFill>
                <a:schemeClr val="bg1">
                  <a:lumMod val="50000"/>
                </a:schemeClr>
              </a:solidFill>
              <a:latin typeface="Helvetica" pitchFamily="2" charset="0"/>
            </a:endParaRPr>
          </a:p>
        </p:txBody>
      </p:sp>
      <p:sp>
        <p:nvSpPr>
          <p:cNvPr id="9" name="文本框 8">
            <a:extLst>
              <a:ext uri="{FF2B5EF4-FFF2-40B4-BE49-F238E27FC236}">
                <a16:creationId xmlns:a16="http://schemas.microsoft.com/office/drawing/2014/main" id="{CA5E88E8-6AB4-5B46-8790-04BF9D208F99}"/>
              </a:ext>
            </a:extLst>
          </p:cNvPr>
          <p:cNvSpPr txBox="1"/>
          <p:nvPr/>
        </p:nvSpPr>
        <p:spPr>
          <a:xfrm>
            <a:off x="7315201" y="3258652"/>
            <a:ext cx="4262705" cy="369332"/>
          </a:xfrm>
          <a:prstGeom prst="rect">
            <a:avLst/>
          </a:prstGeom>
          <a:solidFill>
            <a:schemeClr val="bg1">
              <a:lumMod val="85000"/>
            </a:schemeClr>
          </a:solidFill>
        </p:spPr>
        <p:txBody>
          <a:bodyPr wrap="none" rtlCol="0">
            <a:spAutoFit/>
          </a:bodyPr>
          <a:lstStyle/>
          <a:p>
            <a:r>
              <a:rPr kumimoji="1" lang="en-US" altLang="zh-CN" dirty="0">
                <a:latin typeface="Helvetica" pitchFamily="2" charset="0"/>
              </a:rPr>
              <a:t>Any chance to increase the parallelism?</a:t>
            </a:r>
            <a:endParaRPr kumimoji="1" lang="zh-CN" altLang="en-US" dirty="0">
              <a:latin typeface="Helvetica" pitchFamily="2" charset="0"/>
            </a:endParaRPr>
          </a:p>
        </p:txBody>
      </p:sp>
      <p:pic>
        <p:nvPicPr>
          <p:cNvPr id="10" name="图片 9">
            <a:extLst>
              <a:ext uri="{FF2B5EF4-FFF2-40B4-BE49-F238E27FC236}">
                <a16:creationId xmlns:a16="http://schemas.microsoft.com/office/drawing/2014/main" id="{1D78958D-ECC1-B345-905F-2E0853BC55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71731" y="5634971"/>
            <a:ext cx="1461719" cy="315391"/>
          </a:xfrm>
          <a:prstGeom prst="rect">
            <a:avLst/>
          </a:prstGeom>
        </p:spPr>
      </p:pic>
      <p:pic>
        <p:nvPicPr>
          <p:cNvPr id="3" name="图片 2">
            <a:extLst>
              <a:ext uri="{FF2B5EF4-FFF2-40B4-BE49-F238E27FC236}">
                <a16:creationId xmlns:a16="http://schemas.microsoft.com/office/drawing/2014/main" id="{7B04623B-DEA6-6248-9003-8512C616024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72887" y="365125"/>
            <a:ext cx="2076605" cy="1726178"/>
          </a:xfrm>
          <a:prstGeom prst="rect">
            <a:avLst/>
          </a:prstGeom>
        </p:spPr>
      </p:pic>
      <p:sp>
        <p:nvSpPr>
          <p:cNvPr id="11" name="矩形 10">
            <a:extLst>
              <a:ext uri="{FF2B5EF4-FFF2-40B4-BE49-F238E27FC236}">
                <a16:creationId xmlns:a16="http://schemas.microsoft.com/office/drawing/2014/main" id="{CBEADB58-1AEA-5F46-8108-8241E0594C4A}"/>
              </a:ext>
            </a:extLst>
          </p:cNvPr>
          <p:cNvSpPr/>
          <p:nvPr/>
        </p:nvSpPr>
        <p:spPr>
          <a:xfrm>
            <a:off x="9427779" y="1266875"/>
            <a:ext cx="2459421" cy="786841"/>
          </a:xfrm>
          <a:prstGeom prst="rect">
            <a:avLst/>
          </a:prstGeom>
          <a:noFill/>
          <a:ln w="158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598058C4-E918-BF4E-A295-3F437A635529}"/>
              </a:ext>
            </a:extLst>
          </p:cNvPr>
          <p:cNvSpPr/>
          <p:nvPr/>
        </p:nvSpPr>
        <p:spPr>
          <a:xfrm>
            <a:off x="9427779" y="358751"/>
            <a:ext cx="2459421" cy="786841"/>
          </a:xfrm>
          <a:prstGeom prst="rect">
            <a:avLst/>
          </a:prstGeom>
          <a:noFill/>
          <a:ln w="158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E18B2C59-5FF1-E947-BAD5-072FBC9CA46A}"/>
              </a:ext>
            </a:extLst>
          </p:cNvPr>
          <p:cNvSpPr/>
          <p:nvPr/>
        </p:nvSpPr>
        <p:spPr>
          <a:xfrm>
            <a:off x="5150069" y="2504399"/>
            <a:ext cx="1776248" cy="2488015"/>
          </a:xfrm>
          <a:custGeom>
            <a:avLst/>
            <a:gdLst>
              <a:gd name="connsiteX0" fmla="*/ 0 w 1776248"/>
              <a:gd name="connsiteY0" fmla="*/ 7573 h 2488015"/>
              <a:gd name="connsiteX1" fmla="*/ 882869 w 1776248"/>
              <a:gd name="connsiteY1" fmla="*/ 18084 h 2488015"/>
              <a:gd name="connsiteX2" fmla="*/ 1114097 w 1776248"/>
              <a:gd name="connsiteY2" fmla="*/ 165229 h 2488015"/>
              <a:gd name="connsiteX3" fmla="*/ 1229710 w 1776248"/>
              <a:gd name="connsiteY3" fmla="*/ 427987 h 2488015"/>
              <a:gd name="connsiteX4" fmla="*/ 1334814 w 1776248"/>
              <a:gd name="connsiteY4" fmla="*/ 911463 h 2488015"/>
              <a:gd name="connsiteX5" fmla="*/ 1597572 w 1776248"/>
              <a:gd name="connsiteY5" fmla="*/ 1804842 h 2488015"/>
              <a:gd name="connsiteX6" fmla="*/ 1723697 w 1776248"/>
              <a:gd name="connsiteY6" fmla="*/ 2141173 h 2488015"/>
              <a:gd name="connsiteX7" fmla="*/ 1776248 w 1776248"/>
              <a:gd name="connsiteY7" fmla="*/ 2488015 h 248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6248" h="2488015">
                <a:moveTo>
                  <a:pt x="0" y="7573"/>
                </a:moveTo>
                <a:cubicBezTo>
                  <a:pt x="348593" y="-310"/>
                  <a:pt x="697186" y="-8192"/>
                  <a:pt x="882869" y="18084"/>
                </a:cubicBezTo>
                <a:cubicBezTo>
                  <a:pt x="1068552" y="44360"/>
                  <a:pt x="1056290" y="96912"/>
                  <a:pt x="1114097" y="165229"/>
                </a:cubicBezTo>
                <a:cubicBezTo>
                  <a:pt x="1171904" y="233546"/>
                  <a:pt x="1192924" y="303615"/>
                  <a:pt x="1229710" y="427987"/>
                </a:cubicBezTo>
                <a:cubicBezTo>
                  <a:pt x="1266496" y="552359"/>
                  <a:pt x="1273504" y="681987"/>
                  <a:pt x="1334814" y="911463"/>
                </a:cubicBezTo>
                <a:cubicBezTo>
                  <a:pt x="1396124" y="1140939"/>
                  <a:pt x="1532758" y="1599890"/>
                  <a:pt x="1597572" y="1804842"/>
                </a:cubicBezTo>
                <a:cubicBezTo>
                  <a:pt x="1662386" y="2009794"/>
                  <a:pt x="1693918" y="2027311"/>
                  <a:pt x="1723697" y="2141173"/>
                </a:cubicBezTo>
                <a:cubicBezTo>
                  <a:pt x="1753476" y="2255035"/>
                  <a:pt x="1764862" y="2371525"/>
                  <a:pt x="1776248" y="2488015"/>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1833831583"/>
      </p:ext>
    </p:extLst>
  </p:cSld>
  <p:clrMapOvr>
    <a:masterClrMapping/>
  </p:clrMapOvr>
  <mc:AlternateContent xmlns:mc="http://schemas.openxmlformats.org/markup-compatibility/2006" xmlns:p14="http://schemas.microsoft.com/office/powerpoint/2010/main">
    <mc:Choice Requires="p14">
      <p:transition spd="slow" p14:dur="2000" advTm="77172"/>
    </mc:Choice>
    <mc:Fallback xmlns="">
      <p:transition spd="slow" advTm="771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88DD67-B573-F641-83B6-38F20991DB6C}"/>
              </a:ext>
            </a:extLst>
          </p:cNvPr>
          <p:cNvSpPr>
            <a:spLocks noGrp="1"/>
          </p:cNvSpPr>
          <p:nvPr>
            <p:ph type="title"/>
          </p:nvPr>
        </p:nvSpPr>
        <p:spPr/>
        <p:txBody>
          <a:bodyPr/>
          <a:lstStyle/>
          <a:p>
            <a:r>
              <a:rPr kumimoji="1" lang="en-US" altLang="zh-CN" dirty="0"/>
              <a:t>The 3</a:t>
            </a:r>
            <a:r>
              <a:rPr kumimoji="1" lang="en-US" altLang="zh-CN" baseline="30000" dirty="0"/>
              <a:t>rd</a:t>
            </a:r>
            <a:r>
              <a:rPr kumimoji="1" lang="en-US" altLang="zh-CN" dirty="0"/>
              <a:t> Contribution: Improving the Parallelism</a:t>
            </a:r>
            <a:endParaRPr kumimoji="1" lang="zh-CN" altLang="en-US" dirty="0"/>
          </a:p>
        </p:txBody>
      </p:sp>
      <p:sp>
        <p:nvSpPr>
          <p:cNvPr id="3" name="内容占位符 2">
            <a:extLst>
              <a:ext uri="{FF2B5EF4-FFF2-40B4-BE49-F238E27FC236}">
                <a16:creationId xmlns:a16="http://schemas.microsoft.com/office/drawing/2014/main" id="{34E9620C-EC70-C441-BE5C-068F3EBBA8ED}"/>
              </a:ext>
            </a:extLst>
          </p:cNvPr>
          <p:cNvSpPr>
            <a:spLocks noGrp="1"/>
          </p:cNvSpPr>
          <p:nvPr>
            <p:ph idx="1"/>
          </p:nvPr>
        </p:nvSpPr>
        <p:spPr/>
        <p:txBody>
          <a:bodyPr>
            <a:normAutofit/>
          </a:bodyPr>
          <a:lstStyle/>
          <a:p>
            <a:r>
              <a:rPr kumimoji="1" lang="en-US" altLang="zh-CN" b="1" dirty="0"/>
              <a:t>Intuition</a:t>
            </a:r>
            <a:r>
              <a:rPr kumimoji="1" lang="en-US" altLang="zh-CN" dirty="0"/>
              <a:t>: It is not necessary to start the analysis of a function until we get all the analysis results of its </a:t>
            </a:r>
            <a:r>
              <a:rPr kumimoji="1" lang="en-US" altLang="zh-CN" dirty="0" err="1"/>
              <a:t>callees</a:t>
            </a:r>
            <a:r>
              <a:rPr kumimoji="1" lang="en-US" altLang="zh-CN" dirty="0"/>
              <a:t>.</a:t>
            </a:r>
          </a:p>
          <a:p>
            <a:endParaRPr kumimoji="1" lang="en-US" altLang="zh-CN" dirty="0"/>
          </a:p>
          <a:p>
            <a:r>
              <a:rPr kumimoji="1" lang="en-US" altLang="zh-CN" b="1" dirty="0"/>
              <a:t>Basic Idea</a:t>
            </a:r>
            <a:r>
              <a:rPr kumimoji="1" lang="en-US" altLang="zh-CN" dirty="0"/>
              <a:t>: Relaxing the calling dependence</a:t>
            </a:r>
          </a:p>
          <a:p>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r>
              <a:rPr kumimoji="1" lang="en-US" altLang="zh-CN" b="1" dirty="0"/>
              <a:t>The problem to solve</a:t>
            </a:r>
            <a:r>
              <a:rPr kumimoji="1" lang="en-US" altLang="zh-CN" dirty="0"/>
              <a:t>: the partition criteria.</a:t>
            </a:r>
            <a:endParaRPr kumimoji="1" lang="zh-CN" altLang="en-US" dirty="0"/>
          </a:p>
        </p:txBody>
      </p:sp>
      <p:sp>
        <p:nvSpPr>
          <p:cNvPr id="4" name="灯片编号占位符 3">
            <a:extLst>
              <a:ext uri="{FF2B5EF4-FFF2-40B4-BE49-F238E27FC236}">
                <a16:creationId xmlns:a16="http://schemas.microsoft.com/office/drawing/2014/main" id="{F9A73EAB-8D83-C141-B0E9-6C3346040CDF}"/>
              </a:ext>
            </a:extLst>
          </p:cNvPr>
          <p:cNvSpPr>
            <a:spLocks noGrp="1"/>
          </p:cNvSpPr>
          <p:nvPr>
            <p:ph type="sldNum" sz="quarter" idx="12"/>
          </p:nvPr>
        </p:nvSpPr>
        <p:spPr/>
        <p:txBody>
          <a:bodyPr/>
          <a:lstStyle/>
          <a:p>
            <a:fld id="{C53D9380-AD50-0C4E-BD20-74B8F0FD34CE}" type="slidenum">
              <a:rPr kumimoji="1" lang="zh-CN" altLang="en-US" smtClean="0"/>
              <a:t>61</a:t>
            </a:fld>
            <a:endParaRPr kumimoji="1" lang="zh-CN" altLang="en-US"/>
          </a:p>
        </p:txBody>
      </p:sp>
      <p:pic>
        <p:nvPicPr>
          <p:cNvPr id="7" name="图片 6">
            <a:extLst>
              <a:ext uri="{FF2B5EF4-FFF2-40B4-BE49-F238E27FC236}">
                <a16:creationId xmlns:a16="http://schemas.microsoft.com/office/drawing/2014/main" id="{D56A3CA8-AFD6-C442-8A40-DF90F4048F6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24513" r="23691"/>
          <a:stretch/>
        </p:blipFill>
        <p:spPr>
          <a:xfrm>
            <a:off x="6773334" y="3769063"/>
            <a:ext cx="2483480" cy="1260000"/>
          </a:xfrm>
          <a:prstGeom prst="rect">
            <a:avLst/>
          </a:prstGeom>
        </p:spPr>
      </p:pic>
      <p:pic>
        <p:nvPicPr>
          <p:cNvPr id="8" name="图片 7">
            <a:extLst>
              <a:ext uri="{FF2B5EF4-FFF2-40B4-BE49-F238E27FC236}">
                <a16:creationId xmlns:a16="http://schemas.microsoft.com/office/drawing/2014/main" id="{7AFEDC01-B269-CD46-961F-5440DF28AD6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33068"/>
          <a:stretch/>
        </p:blipFill>
        <p:spPr>
          <a:xfrm>
            <a:off x="2675466" y="3769063"/>
            <a:ext cx="2891446" cy="1260000"/>
          </a:xfrm>
          <a:prstGeom prst="rect">
            <a:avLst/>
          </a:prstGeom>
        </p:spPr>
      </p:pic>
      <p:sp>
        <p:nvSpPr>
          <p:cNvPr id="9" name="右箭头 8">
            <a:extLst>
              <a:ext uri="{FF2B5EF4-FFF2-40B4-BE49-F238E27FC236}">
                <a16:creationId xmlns:a16="http://schemas.microsoft.com/office/drawing/2014/main" id="{1E8644EE-C535-5345-A9E2-06604CDC98D9}"/>
              </a:ext>
            </a:extLst>
          </p:cNvPr>
          <p:cNvSpPr/>
          <p:nvPr/>
        </p:nvSpPr>
        <p:spPr>
          <a:xfrm>
            <a:off x="6045202" y="4109934"/>
            <a:ext cx="228600" cy="289129"/>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694319345"/>
      </p:ext>
    </p:extLst>
  </p:cSld>
  <p:clrMapOvr>
    <a:masterClrMapping/>
  </p:clrMapOvr>
  <mc:AlternateContent xmlns:mc="http://schemas.openxmlformats.org/markup-compatibility/2006" xmlns:p14="http://schemas.microsoft.com/office/powerpoint/2010/main">
    <mc:Choice Requires="p14">
      <p:transition spd="slow" p14:dur="2000" advTm="46675"/>
    </mc:Choice>
    <mc:Fallback xmlns="">
      <p:transition spd="slow" advTm="466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53C57B-D091-1044-BDB0-6D6857F905F8}"/>
              </a:ext>
            </a:extLst>
          </p:cNvPr>
          <p:cNvSpPr>
            <a:spLocks noGrp="1"/>
          </p:cNvSpPr>
          <p:nvPr>
            <p:ph type="title"/>
          </p:nvPr>
        </p:nvSpPr>
        <p:spPr/>
        <p:txBody>
          <a:bodyPr/>
          <a:lstStyle/>
          <a:p>
            <a:r>
              <a:rPr kumimoji="1" lang="en-US" altLang="zh-CN" dirty="0"/>
              <a:t>Function Summaries</a:t>
            </a:r>
            <a:endParaRPr kumimoji="1" lang="zh-CN" altLang="en-US" dirty="0"/>
          </a:p>
        </p:txBody>
      </p:sp>
      <p:sp>
        <p:nvSpPr>
          <p:cNvPr id="3" name="内容占位符 2">
            <a:extLst>
              <a:ext uri="{FF2B5EF4-FFF2-40B4-BE49-F238E27FC236}">
                <a16:creationId xmlns:a16="http://schemas.microsoft.com/office/drawing/2014/main" id="{E025228C-5A66-F34D-9009-95636B5AA9BD}"/>
              </a:ext>
            </a:extLst>
          </p:cNvPr>
          <p:cNvSpPr>
            <a:spLocks noGrp="1"/>
          </p:cNvSpPr>
          <p:nvPr>
            <p:ph idx="1"/>
          </p:nvPr>
        </p:nvSpPr>
        <p:spPr>
          <a:xfrm>
            <a:off x="838200" y="1825625"/>
            <a:ext cx="10515600" cy="4895850"/>
          </a:xfrm>
        </p:spPr>
        <p:txBody>
          <a:bodyPr>
            <a:normAutofit lnSpcReduction="10000"/>
          </a:bodyPr>
          <a:lstStyle/>
          <a:p>
            <a:r>
              <a:rPr kumimoji="1" lang="en-US" altLang="zh-CN" dirty="0"/>
              <a:t>Example: tracking value flow of null pointers</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lvl="1"/>
            <a:r>
              <a:rPr kumimoji="1" lang="en-US" altLang="zh-CN" sz="1800" dirty="0"/>
              <a:t>Function summaries to generate for foo:</a:t>
            </a:r>
          </a:p>
          <a:p>
            <a:pPr lvl="1"/>
            <a:endParaRPr kumimoji="1" lang="en-US" altLang="zh-CN" sz="1800" dirty="0"/>
          </a:p>
          <a:p>
            <a:pPr lvl="2"/>
            <a:r>
              <a:rPr kumimoji="1" lang="en-US" altLang="zh-CN" sz="1800" dirty="0"/>
              <a:t>Type I: value flow starting from a parameter, e.g., p</a:t>
            </a:r>
          </a:p>
          <a:p>
            <a:pPr lvl="2"/>
            <a:endParaRPr kumimoji="1" lang="en-US" altLang="zh-CN" sz="1800" dirty="0"/>
          </a:p>
          <a:p>
            <a:pPr lvl="2"/>
            <a:r>
              <a:rPr kumimoji="1" lang="en-US" altLang="zh-CN" sz="1800" dirty="0"/>
              <a:t>Type II: value flow starting from a </a:t>
            </a:r>
            <a:r>
              <a:rPr kumimoji="1" lang="en-US" altLang="zh-CN" sz="1800" dirty="0" err="1"/>
              <a:t>nullptr</a:t>
            </a:r>
            <a:r>
              <a:rPr kumimoji="1" lang="en-US" altLang="zh-CN" sz="1800" dirty="0"/>
              <a:t> in the current function, e.g., q</a:t>
            </a:r>
          </a:p>
          <a:p>
            <a:pPr lvl="2"/>
            <a:endParaRPr kumimoji="1" lang="en-US" altLang="zh-CN" sz="1800" dirty="0"/>
          </a:p>
          <a:p>
            <a:pPr lvl="2"/>
            <a:r>
              <a:rPr kumimoji="1" lang="en-US" altLang="zh-CN" sz="1800" dirty="0"/>
              <a:t>Type III: value flow starting from a </a:t>
            </a:r>
            <a:r>
              <a:rPr kumimoji="1" lang="en-US" altLang="zh-CN" sz="1800" dirty="0" err="1"/>
              <a:t>nullptr</a:t>
            </a:r>
            <a:r>
              <a:rPr kumimoji="1" lang="en-US" altLang="zh-CN" sz="1800" dirty="0"/>
              <a:t> returned by a </a:t>
            </a:r>
            <a:r>
              <a:rPr kumimoji="1" lang="en-US" altLang="zh-CN" sz="1800" dirty="0" err="1"/>
              <a:t>callee</a:t>
            </a:r>
            <a:r>
              <a:rPr kumimoji="1" lang="en-US" altLang="zh-CN" sz="1800" dirty="0"/>
              <a:t>, e.g., r</a:t>
            </a:r>
            <a:endParaRPr kumimoji="1" lang="zh-CN" altLang="en-US" sz="1800" dirty="0"/>
          </a:p>
        </p:txBody>
      </p:sp>
      <p:sp>
        <p:nvSpPr>
          <p:cNvPr id="4" name="灯片编号占位符 3">
            <a:extLst>
              <a:ext uri="{FF2B5EF4-FFF2-40B4-BE49-F238E27FC236}">
                <a16:creationId xmlns:a16="http://schemas.microsoft.com/office/drawing/2014/main" id="{BBED17F6-9D90-EA41-80FA-71B92B21E0CE}"/>
              </a:ext>
            </a:extLst>
          </p:cNvPr>
          <p:cNvSpPr>
            <a:spLocks noGrp="1"/>
          </p:cNvSpPr>
          <p:nvPr>
            <p:ph type="sldNum" sz="quarter" idx="12"/>
          </p:nvPr>
        </p:nvSpPr>
        <p:spPr/>
        <p:txBody>
          <a:bodyPr/>
          <a:lstStyle/>
          <a:p>
            <a:fld id="{C53D9380-AD50-0C4E-BD20-74B8F0FD34CE}" type="slidenum">
              <a:rPr kumimoji="1" lang="zh-CN" altLang="en-US" smtClean="0"/>
              <a:t>62</a:t>
            </a:fld>
            <a:endParaRPr kumimoji="1" lang="zh-CN" altLang="en-US"/>
          </a:p>
        </p:txBody>
      </p:sp>
      <p:sp>
        <p:nvSpPr>
          <p:cNvPr id="5" name="文本框 4">
            <a:extLst>
              <a:ext uri="{FF2B5EF4-FFF2-40B4-BE49-F238E27FC236}">
                <a16:creationId xmlns:a16="http://schemas.microsoft.com/office/drawing/2014/main" id="{8D8B7CB7-E401-3849-83C1-443A3070E4B5}"/>
              </a:ext>
            </a:extLst>
          </p:cNvPr>
          <p:cNvSpPr txBox="1"/>
          <p:nvPr/>
        </p:nvSpPr>
        <p:spPr>
          <a:xfrm>
            <a:off x="2246586" y="2334751"/>
            <a:ext cx="2264659" cy="1754326"/>
          </a:xfrm>
          <a:prstGeom prst="rect">
            <a:avLst/>
          </a:prstGeom>
          <a:noFill/>
        </p:spPr>
        <p:txBody>
          <a:bodyPr wrap="none" rtlCol="0">
            <a:spAutoFit/>
          </a:bodyPr>
          <a:lstStyle/>
          <a:p>
            <a:pPr>
              <a:buClr>
                <a:schemeClr val="tx1"/>
              </a:buClr>
            </a:pPr>
            <a:r>
              <a:rPr kumimoji="1" lang="en-US" altLang="zh-CN" spc="80" dirty="0">
                <a:solidFill>
                  <a:srgbClr val="0432FF"/>
                </a:solidFill>
                <a:latin typeface="Gill Sans MT" panose="020B0502020104020203" pitchFamily="34" charset="0"/>
                <a:ea typeface="Arial Hebrew" charset="-79"/>
                <a:cs typeface="Arial Hebrew" charset="-79"/>
              </a:rPr>
              <a:t>void</a:t>
            </a:r>
            <a:r>
              <a:rPr kumimoji="1" lang="en-US" altLang="zh-CN" spc="80" dirty="0">
                <a:latin typeface="Gill Sans MT" panose="020B0502020104020203" pitchFamily="34" charset="0"/>
                <a:ea typeface="Arial Hebrew" charset="-79"/>
                <a:cs typeface="Arial Hebrew" charset="-79"/>
              </a:rPr>
              <a:t> foo (</a:t>
            </a:r>
            <a:r>
              <a:rPr kumimoji="1" lang="en-US" altLang="zh-CN" spc="80" dirty="0" err="1">
                <a:solidFill>
                  <a:srgbClr val="0432FF"/>
                </a:solidFill>
                <a:latin typeface="Gill Sans MT" panose="020B0502020104020203" pitchFamily="34" charset="0"/>
                <a:ea typeface="Arial Hebrew" charset="-79"/>
                <a:cs typeface="Arial Hebrew" charset="-79"/>
              </a:rPr>
              <a:t>int</a:t>
            </a:r>
            <a:r>
              <a:rPr kumimoji="1" lang="en-US" altLang="zh-CN" spc="80" dirty="0">
                <a:latin typeface="Gill Sans MT" panose="020B0502020104020203" pitchFamily="34" charset="0"/>
                <a:ea typeface="Arial Hebrew" charset="-79"/>
                <a:cs typeface="Arial Hebrew" charset="-79"/>
              </a:rPr>
              <a:t>* p) {  </a:t>
            </a:r>
            <a:endParaRPr kumimoji="1" lang="en-US" altLang="zh-CN" spc="80" dirty="0">
              <a:solidFill>
                <a:srgbClr val="FF0000"/>
              </a:solidFill>
              <a:latin typeface="Gill Sans MT" panose="020B0502020104020203" pitchFamily="34" charset="0"/>
              <a:ea typeface="Arial Hebrew" charset="-79"/>
              <a:cs typeface="Arial Hebrew" charset="-79"/>
            </a:endParaRPr>
          </a:p>
          <a:p>
            <a:pPr>
              <a:buClr>
                <a:schemeClr val="tx1"/>
              </a:buClr>
            </a:pPr>
            <a:r>
              <a:rPr kumimoji="1" lang="en-US" altLang="zh-CN" spc="80" dirty="0">
                <a:latin typeface="Gill Sans MT" panose="020B0502020104020203" pitchFamily="34" charset="0"/>
                <a:ea typeface="Arial Hebrew" charset="-79"/>
                <a:cs typeface="Arial Hebrew" charset="-79"/>
              </a:rPr>
              <a:t>      </a:t>
            </a:r>
            <a:r>
              <a:rPr kumimoji="1" lang="en-US" altLang="zh-CN" spc="80" dirty="0" err="1">
                <a:solidFill>
                  <a:srgbClr val="0432FF"/>
                </a:solidFill>
                <a:latin typeface="Gill Sans MT" panose="020B0502020104020203" pitchFamily="34" charset="0"/>
                <a:ea typeface="Arial Hebrew" charset="-79"/>
                <a:cs typeface="Arial Hebrew" charset="-79"/>
              </a:rPr>
              <a:t>int</a:t>
            </a:r>
            <a:r>
              <a:rPr kumimoji="1" lang="en-US" altLang="zh-CN" spc="80" dirty="0">
                <a:latin typeface="Gill Sans MT" panose="020B0502020104020203" pitchFamily="34" charset="0"/>
                <a:ea typeface="Arial Hebrew" charset="-79"/>
                <a:cs typeface="Arial Hebrew" charset="-79"/>
              </a:rPr>
              <a:t>* q = </a:t>
            </a:r>
            <a:r>
              <a:rPr kumimoji="1" lang="en-US" altLang="zh-CN" spc="80" dirty="0" err="1">
                <a:latin typeface="Gill Sans MT" panose="020B0502020104020203" pitchFamily="34" charset="0"/>
                <a:ea typeface="Arial Hebrew" charset="-79"/>
                <a:cs typeface="Arial Hebrew" charset="-79"/>
              </a:rPr>
              <a:t>nullptr</a:t>
            </a:r>
            <a:r>
              <a:rPr kumimoji="1" lang="en-US" altLang="zh-CN" spc="80" dirty="0">
                <a:latin typeface="Gill Sans MT" panose="020B0502020104020203" pitchFamily="34" charset="0"/>
                <a:ea typeface="Arial Hebrew" charset="-79"/>
                <a:cs typeface="Arial Hebrew" charset="-79"/>
              </a:rPr>
              <a:t>;</a:t>
            </a:r>
          </a:p>
          <a:p>
            <a:pPr>
              <a:buClr>
                <a:schemeClr val="tx1"/>
              </a:buClr>
            </a:pPr>
            <a:r>
              <a:rPr kumimoji="1" lang="en-US" altLang="zh-CN" spc="80" dirty="0">
                <a:latin typeface="Gill Sans MT" panose="020B0502020104020203" pitchFamily="34" charset="0"/>
                <a:ea typeface="Arial Hebrew" charset="-79"/>
                <a:cs typeface="Arial Hebrew" charset="-79"/>
              </a:rPr>
              <a:t>      …</a:t>
            </a:r>
          </a:p>
          <a:p>
            <a:pPr>
              <a:buClr>
                <a:schemeClr val="tx1"/>
              </a:buClr>
            </a:pPr>
            <a:r>
              <a:rPr kumimoji="1" lang="en-US" altLang="zh-CN" spc="80" dirty="0">
                <a:latin typeface="Gill Sans MT" panose="020B0502020104020203" pitchFamily="34" charset="0"/>
                <a:ea typeface="Arial Hebrew" charset="-79"/>
                <a:cs typeface="Arial Hebrew" charset="-79"/>
              </a:rPr>
              <a:t>      </a:t>
            </a:r>
            <a:r>
              <a:rPr kumimoji="1" lang="en-US" altLang="zh-CN" spc="80" dirty="0" err="1">
                <a:solidFill>
                  <a:srgbClr val="0432FF"/>
                </a:solidFill>
                <a:latin typeface="Gill Sans MT" panose="020B0502020104020203" pitchFamily="34" charset="0"/>
                <a:ea typeface="Arial Hebrew" charset="-79"/>
                <a:cs typeface="Arial Hebrew" charset="-79"/>
              </a:rPr>
              <a:t>int</a:t>
            </a:r>
            <a:r>
              <a:rPr kumimoji="1" lang="en-US" altLang="zh-CN" spc="80" dirty="0">
                <a:latin typeface="Gill Sans MT" panose="020B0502020104020203" pitchFamily="34" charset="0"/>
                <a:ea typeface="Arial Hebrew" charset="-79"/>
                <a:cs typeface="Arial Hebrew" charset="-79"/>
              </a:rPr>
              <a:t>* r = bar();</a:t>
            </a:r>
          </a:p>
          <a:p>
            <a:pPr>
              <a:buClr>
                <a:schemeClr val="tx1"/>
              </a:buClr>
            </a:pPr>
            <a:r>
              <a:rPr kumimoji="1" lang="en-US" altLang="zh-CN" spc="80" dirty="0">
                <a:latin typeface="Gill Sans MT" panose="020B0502020104020203" pitchFamily="34" charset="0"/>
                <a:ea typeface="Arial Hebrew" charset="-79"/>
                <a:cs typeface="Arial Hebrew" charset="-79"/>
              </a:rPr>
              <a:t>      …</a:t>
            </a:r>
          </a:p>
          <a:p>
            <a:pPr>
              <a:buClr>
                <a:schemeClr val="tx1"/>
              </a:buClr>
            </a:pPr>
            <a:r>
              <a:rPr kumimoji="1" lang="en-US" altLang="zh-CN" spc="80" dirty="0">
                <a:latin typeface="Gill Sans MT" panose="020B0502020104020203" pitchFamily="34" charset="0"/>
                <a:ea typeface="Arial Hebrew" charset="-79"/>
                <a:cs typeface="Arial Hebrew" charset="-79"/>
              </a:rPr>
              <a:t>}</a:t>
            </a:r>
          </a:p>
        </p:txBody>
      </p:sp>
      <p:sp>
        <p:nvSpPr>
          <p:cNvPr id="6" name="矩形 5">
            <a:extLst>
              <a:ext uri="{FF2B5EF4-FFF2-40B4-BE49-F238E27FC236}">
                <a16:creationId xmlns:a16="http://schemas.microsoft.com/office/drawing/2014/main" id="{2E143E95-F0FC-CC4B-B322-14C22A8E2722}"/>
              </a:ext>
            </a:extLst>
          </p:cNvPr>
          <p:cNvSpPr/>
          <p:nvPr/>
        </p:nvSpPr>
        <p:spPr>
          <a:xfrm>
            <a:off x="4511245" y="2334751"/>
            <a:ext cx="3273076" cy="369332"/>
          </a:xfrm>
          <a:prstGeom prst="rect">
            <a:avLst/>
          </a:prstGeom>
        </p:spPr>
        <p:txBody>
          <a:bodyPr wrap="none">
            <a:spAutoFit/>
          </a:bodyPr>
          <a:lstStyle/>
          <a:p>
            <a:r>
              <a:rPr kumimoji="1" lang="en-US" altLang="zh-CN" spc="80" dirty="0">
                <a:solidFill>
                  <a:srgbClr val="FF0000"/>
                </a:solidFill>
                <a:latin typeface="Gill Sans MT" panose="020B0502020104020203" pitchFamily="34" charset="0"/>
                <a:ea typeface="Arial Hebrew" charset="-79"/>
                <a:cs typeface="Arial Hebrew" charset="-79"/>
              </a:rPr>
              <a:t>// </a:t>
            </a:r>
            <a:r>
              <a:rPr kumimoji="1" lang="en-US" altLang="zh-CN" spc="80" dirty="0" err="1">
                <a:solidFill>
                  <a:srgbClr val="FF0000"/>
                </a:solidFill>
                <a:latin typeface="Gill Sans MT" panose="020B0502020104020203" pitchFamily="34" charset="0"/>
                <a:ea typeface="Arial Hebrew" charset="-79"/>
                <a:cs typeface="Arial Hebrew" charset="-79"/>
              </a:rPr>
              <a:t>nullptr</a:t>
            </a:r>
            <a:r>
              <a:rPr kumimoji="1" lang="en-US" altLang="zh-CN" spc="80" dirty="0">
                <a:solidFill>
                  <a:srgbClr val="FF0000"/>
                </a:solidFill>
                <a:latin typeface="Gill Sans MT" panose="020B0502020104020203" pitchFamily="34" charset="0"/>
                <a:ea typeface="Arial Hebrew" charset="-79"/>
                <a:cs typeface="Arial Hebrew" charset="-79"/>
              </a:rPr>
              <a:t> may be from a caller</a:t>
            </a:r>
            <a:endParaRPr lang="zh-CN" altLang="en-US" dirty="0"/>
          </a:p>
        </p:txBody>
      </p:sp>
      <p:sp>
        <p:nvSpPr>
          <p:cNvPr id="7" name="矩形 6">
            <a:extLst>
              <a:ext uri="{FF2B5EF4-FFF2-40B4-BE49-F238E27FC236}">
                <a16:creationId xmlns:a16="http://schemas.microsoft.com/office/drawing/2014/main" id="{75BAB4EB-8015-8840-98CE-ADBEEE896466}"/>
              </a:ext>
            </a:extLst>
          </p:cNvPr>
          <p:cNvSpPr/>
          <p:nvPr/>
        </p:nvSpPr>
        <p:spPr>
          <a:xfrm>
            <a:off x="4511245" y="2654354"/>
            <a:ext cx="4617226" cy="369332"/>
          </a:xfrm>
          <a:prstGeom prst="rect">
            <a:avLst/>
          </a:prstGeom>
        </p:spPr>
        <p:txBody>
          <a:bodyPr wrap="none">
            <a:spAutoFit/>
          </a:bodyPr>
          <a:lstStyle/>
          <a:p>
            <a:r>
              <a:rPr kumimoji="1" lang="en-US" altLang="zh-CN" spc="80" dirty="0">
                <a:solidFill>
                  <a:srgbClr val="FF0000"/>
                </a:solidFill>
                <a:latin typeface="Gill Sans MT" panose="020B0502020104020203" pitchFamily="34" charset="0"/>
                <a:ea typeface="Arial Hebrew" charset="-79"/>
                <a:cs typeface="Arial Hebrew" charset="-79"/>
              </a:rPr>
              <a:t>// </a:t>
            </a:r>
            <a:r>
              <a:rPr kumimoji="1" lang="en-US" altLang="zh-CN" spc="80" dirty="0" err="1">
                <a:solidFill>
                  <a:srgbClr val="FF0000"/>
                </a:solidFill>
                <a:latin typeface="Gill Sans MT" panose="020B0502020104020203" pitchFamily="34" charset="0"/>
                <a:ea typeface="Arial Hebrew" charset="-79"/>
                <a:cs typeface="Arial Hebrew" charset="-79"/>
              </a:rPr>
              <a:t>nullptr</a:t>
            </a:r>
            <a:r>
              <a:rPr kumimoji="1" lang="en-US" altLang="zh-CN" spc="80" dirty="0">
                <a:solidFill>
                  <a:srgbClr val="FF0000"/>
                </a:solidFill>
                <a:latin typeface="Gill Sans MT" panose="020B0502020104020203" pitchFamily="34" charset="0"/>
                <a:ea typeface="Arial Hebrew" charset="-79"/>
                <a:cs typeface="Arial Hebrew" charset="-79"/>
              </a:rPr>
              <a:t> may be from the current function</a:t>
            </a:r>
            <a:endParaRPr lang="zh-CN" altLang="en-US" dirty="0"/>
          </a:p>
        </p:txBody>
      </p:sp>
      <p:sp>
        <p:nvSpPr>
          <p:cNvPr id="8" name="矩形 7">
            <a:extLst>
              <a:ext uri="{FF2B5EF4-FFF2-40B4-BE49-F238E27FC236}">
                <a16:creationId xmlns:a16="http://schemas.microsoft.com/office/drawing/2014/main" id="{2ECC3073-508E-6243-9CF0-09CF71686047}"/>
              </a:ext>
            </a:extLst>
          </p:cNvPr>
          <p:cNvSpPr/>
          <p:nvPr/>
        </p:nvSpPr>
        <p:spPr>
          <a:xfrm>
            <a:off x="4511245" y="3187049"/>
            <a:ext cx="3292312" cy="369332"/>
          </a:xfrm>
          <a:prstGeom prst="rect">
            <a:avLst/>
          </a:prstGeom>
        </p:spPr>
        <p:txBody>
          <a:bodyPr wrap="none">
            <a:spAutoFit/>
          </a:bodyPr>
          <a:lstStyle/>
          <a:p>
            <a:r>
              <a:rPr kumimoji="1" lang="en-US" altLang="zh-CN" spc="80" dirty="0">
                <a:solidFill>
                  <a:srgbClr val="FF0000"/>
                </a:solidFill>
                <a:latin typeface="Gill Sans MT" panose="020B0502020104020203" pitchFamily="34" charset="0"/>
                <a:ea typeface="Arial Hebrew" charset="-79"/>
                <a:cs typeface="Arial Hebrew" charset="-79"/>
              </a:rPr>
              <a:t>// </a:t>
            </a:r>
            <a:r>
              <a:rPr kumimoji="1" lang="en-US" altLang="zh-CN" spc="80" dirty="0" err="1">
                <a:solidFill>
                  <a:srgbClr val="FF0000"/>
                </a:solidFill>
                <a:latin typeface="Gill Sans MT" panose="020B0502020104020203" pitchFamily="34" charset="0"/>
                <a:ea typeface="Arial Hebrew" charset="-79"/>
                <a:cs typeface="Arial Hebrew" charset="-79"/>
              </a:rPr>
              <a:t>nullptr</a:t>
            </a:r>
            <a:r>
              <a:rPr kumimoji="1" lang="en-US" altLang="zh-CN" spc="80" dirty="0">
                <a:solidFill>
                  <a:srgbClr val="FF0000"/>
                </a:solidFill>
                <a:latin typeface="Gill Sans MT" panose="020B0502020104020203" pitchFamily="34" charset="0"/>
                <a:ea typeface="Arial Hebrew" charset="-79"/>
                <a:cs typeface="Arial Hebrew" charset="-79"/>
              </a:rPr>
              <a:t> may be from a </a:t>
            </a:r>
            <a:r>
              <a:rPr kumimoji="1" lang="en-US" altLang="zh-CN" spc="80" dirty="0" err="1">
                <a:solidFill>
                  <a:srgbClr val="FF0000"/>
                </a:solidFill>
                <a:latin typeface="Gill Sans MT" panose="020B0502020104020203" pitchFamily="34" charset="0"/>
                <a:ea typeface="Arial Hebrew" charset="-79"/>
                <a:cs typeface="Arial Hebrew" charset="-79"/>
              </a:rPr>
              <a:t>callee</a:t>
            </a:r>
            <a:endParaRPr lang="zh-CN" altLang="en-US" dirty="0"/>
          </a:p>
        </p:txBody>
      </p:sp>
    </p:spTree>
    <p:custDataLst>
      <p:tags r:id="rId1"/>
    </p:custDataLst>
    <p:extLst>
      <p:ext uri="{BB962C8B-B14F-4D97-AF65-F5344CB8AC3E}">
        <p14:creationId xmlns:p14="http://schemas.microsoft.com/office/powerpoint/2010/main" val="2592526992"/>
      </p:ext>
    </p:extLst>
  </p:cSld>
  <p:clrMapOvr>
    <a:masterClrMapping/>
  </p:clrMapOvr>
  <mc:AlternateContent xmlns:mc="http://schemas.openxmlformats.org/markup-compatibility/2006" xmlns:p14="http://schemas.microsoft.com/office/powerpoint/2010/main">
    <mc:Choice Requires="p14">
      <p:transition spd="slow" p14:dur="2000" advTm="81390"/>
    </mc:Choice>
    <mc:Fallback xmlns="">
      <p:transition spd="slow" advTm="81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a:extLst>
              <a:ext uri="{FF2B5EF4-FFF2-40B4-BE49-F238E27FC236}">
                <a16:creationId xmlns:a16="http://schemas.microsoft.com/office/drawing/2014/main" id="{BD1A74E3-A2E0-C842-8EB9-880CA0493A6F}"/>
              </a:ext>
            </a:extLst>
          </p:cNvPr>
          <p:cNvSpPr/>
          <p:nvPr/>
        </p:nvSpPr>
        <p:spPr>
          <a:xfrm>
            <a:off x="3840623" y="2324553"/>
            <a:ext cx="280123" cy="3301285"/>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5CF72BD4-D407-5444-B378-2FDE25C292A7}"/>
              </a:ext>
            </a:extLst>
          </p:cNvPr>
          <p:cNvSpPr>
            <a:spLocks noGrp="1"/>
          </p:cNvSpPr>
          <p:nvPr>
            <p:ph type="title"/>
          </p:nvPr>
        </p:nvSpPr>
        <p:spPr/>
        <p:txBody>
          <a:bodyPr/>
          <a:lstStyle/>
          <a:p>
            <a:r>
              <a:rPr kumimoji="1" lang="en-US" altLang="zh-CN" dirty="0"/>
              <a:t>Function Summaries</a:t>
            </a:r>
            <a:endParaRPr kumimoji="1" lang="zh-CN" altLang="en-US" dirty="0"/>
          </a:p>
        </p:txBody>
      </p:sp>
      <p:sp>
        <p:nvSpPr>
          <p:cNvPr id="4" name="灯片编号占位符 3">
            <a:extLst>
              <a:ext uri="{FF2B5EF4-FFF2-40B4-BE49-F238E27FC236}">
                <a16:creationId xmlns:a16="http://schemas.microsoft.com/office/drawing/2014/main" id="{CDBC8AFF-A103-7746-A2CD-1AAD62D6831D}"/>
              </a:ext>
            </a:extLst>
          </p:cNvPr>
          <p:cNvSpPr>
            <a:spLocks noGrp="1"/>
          </p:cNvSpPr>
          <p:nvPr>
            <p:ph type="sldNum" sz="quarter" idx="12"/>
          </p:nvPr>
        </p:nvSpPr>
        <p:spPr/>
        <p:txBody>
          <a:bodyPr/>
          <a:lstStyle/>
          <a:p>
            <a:fld id="{C53D9380-AD50-0C4E-BD20-74B8F0FD34CE}" type="slidenum">
              <a:rPr kumimoji="1" lang="zh-CN" altLang="en-US" smtClean="0"/>
              <a:t>63</a:t>
            </a:fld>
            <a:endParaRPr kumimoji="1" lang="zh-CN" altLang="en-US"/>
          </a:p>
        </p:txBody>
      </p:sp>
      <p:sp>
        <p:nvSpPr>
          <p:cNvPr id="5" name="文本框 4">
            <a:extLst>
              <a:ext uri="{FF2B5EF4-FFF2-40B4-BE49-F238E27FC236}">
                <a16:creationId xmlns:a16="http://schemas.microsoft.com/office/drawing/2014/main" id="{167AEA43-46FD-414B-AF1E-72BEDFCB50D8}"/>
              </a:ext>
            </a:extLst>
          </p:cNvPr>
          <p:cNvSpPr txBox="1"/>
          <p:nvPr/>
        </p:nvSpPr>
        <p:spPr>
          <a:xfrm>
            <a:off x="298337" y="2184373"/>
            <a:ext cx="2485937" cy="2862322"/>
          </a:xfrm>
          <a:prstGeom prst="rect">
            <a:avLst/>
          </a:prstGeom>
          <a:noFill/>
        </p:spPr>
        <p:txBody>
          <a:bodyPr wrap="none" rtlCol="0">
            <a:spAutoFit/>
          </a:bodyPr>
          <a:lstStyle/>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bool </a:t>
            </a:r>
            <a:r>
              <a:rPr kumimoji="1" lang="en-US" altLang="zh-CN" dirty="0">
                <a:latin typeface="Gill Sans MT" panose="020B0502020104020203" pitchFamily="34" charset="0"/>
              </a:rPr>
              <a:t>y = …;</a:t>
            </a:r>
            <a:endParaRPr kumimoji="1" lang="en-US" altLang="zh-CN" dirty="0">
              <a:solidFill>
                <a:srgbClr val="0000FD"/>
              </a:solidFill>
              <a:latin typeface="Gill Sans MT" panose="020B0502020104020203" pitchFamily="34" charset="0"/>
            </a:endParaRPr>
          </a:p>
          <a:p>
            <a:pPr marL="342900" indent="-342900">
              <a:buClr>
                <a:schemeClr val="tx1"/>
              </a:buClr>
              <a:buSzPct val="80000"/>
              <a:buFont typeface="+mj-lt"/>
              <a:buAutoNum type="arabicPeriod"/>
            </a:pP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foo() {</a:t>
            </a:r>
          </a:p>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    </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p = bar(null</a:t>
            </a:r>
            <a:r>
              <a:rPr kumimoji="1" lang="en-US" altLang="zh-CN" baseline="-25000" dirty="0">
                <a:latin typeface="Gill Sans MT" panose="020B0502020104020203" pitchFamily="34" charset="0"/>
              </a:rPr>
              <a:t>1</a:t>
            </a:r>
            <a:r>
              <a:rPr kumimoji="1" lang="en-US" altLang="zh-CN" dirty="0">
                <a:latin typeface="Gill Sans MT" panose="020B0502020104020203" pitchFamily="34" charset="0"/>
              </a:rPr>
              <a:t>);</a:t>
            </a:r>
          </a:p>
          <a:p>
            <a:pPr marL="342900" indent="-342900">
              <a:buClr>
                <a:schemeClr val="tx1"/>
              </a:buClr>
              <a:buSzPct val="80000"/>
              <a:buFont typeface="+mj-lt"/>
              <a:buAutoNum type="arabicPeriod"/>
            </a:pPr>
            <a:r>
              <a:rPr kumimoji="1" lang="en-US" altLang="zh-CN" dirty="0">
                <a:latin typeface="Gill Sans MT" panose="020B0502020104020203" pitchFamily="34" charset="0"/>
              </a:rPr>
              <a:t>    </a:t>
            </a:r>
            <a:r>
              <a:rPr kumimoji="1" lang="en-US" altLang="zh-CN" dirty="0">
                <a:solidFill>
                  <a:srgbClr val="0000FD"/>
                </a:solidFill>
                <a:latin typeface="Gill Sans MT" panose="020B0502020104020203" pitchFamily="34" charset="0"/>
              </a:rPr>
              <a:t>return</a:t>
            </a:r>
            <a:r>
              <a:rPr kumimoji="1" lang="en-US" altLang="zh-CN" dirty="0">
                <a:latin typeface="Gill Sans MT" panose="020B0502020104020203" pitchFamily="34" charset="0"/>
              </a:rPr>
              <a:t> p;</a:t>
            </a:r>
          </a:p>
          <a:p>
            <a:pPr marL="342900" indent="-342900">
              <a:buClr>
                <a:schemeClr val="tx1"/>
              </a:buClr>
              <a:buSzPct val="80000"/>
              <a:buFont typeface="+mj-lt"/>
              <a:buAutoNum type="arabicPeriod"/>
            </a:pPr>
            <a:r>
              <a:rPr kumimoji="1" lang="en-US" altLang="zh-CN" dirty="0">
                <a:latin typeface="Gill Sans MT" panose="020B0502020104020203" pitchFamily="34" charset="0"/>
              </a:rPr>
              <a:t>}</a:t>
            </a:r>
          </a:p>
          <a:p>
            <a:pPr marL="342900" indent="-342900">
              <a:buClr>
                <a:schemeClr val="tx1"/>
              </a:buClr>
              <a:buSzPct val="80000"/>
              <a:buFont typeface="+mj-lt"/>
              <a:buAutoNum type="arabicPeriod"/>
            </a:pP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bar(</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a) {</a:t>
            </a:r>
          </a:p>
          <a:p>
            <a:pPr marL="342900" indent="-342900">
              <a:buClr>
                <a:schemeClr val="tx1"/>
              </a:buClr>
              <a:buSzPct val="80000"/>
              <a:buFont typeface="+mj-lt"/>
              <a:buAutoNum type="arabicPeriod"/>
            </a:pPr>
            <a:r>
              <a:rPr kumimoji="1" lang="en-US" altLang="zh-CN" dirty="0">
                <a:latin typeface="Gill Sans MT" panose="020B0502020104020203" pitchFamily="34" charset="0"/>
              </a:rPr>
              <a:t>    </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b = null</a:t>
            </a:r>
            <a:r>
              <a:rPr kumimoji="1" lang="en-US" altLang="zh-CN" baseline="-25000" dirty="0">
                <a:latin typeface="Gill Sans MT" panose="020B0502020104020203" pitchFamily="34" charset="0"/>
              </a:rPr>
              <a:t>2</a:t>
            </a:r>
            <a:r>
              <a:rPr kumimoji="1" lang="en-US" altLang="zh-CN" dirty="0">
                <a:latin typeface="Gill Sans MT" panose="020B0502020104020203" pitchFamily="34" charset="0"/>
              </a:rPr>
              <a:t>;</a:t>
            </a:r>
          </a:p>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    </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c = y ? a : b;</a:t>
            </a:r>
          </a:p>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    return</a:t>
            </a:r>
            <a:r>
              <a:rPr kumimoji="1" lang="en-US" altLang="zh-CN" dirty="0">
                <a:latin typeface="Gill Sans MT" panose="020B0502020104020203" pitchFamily="34" charset="0"/>
              </a:rPr>
              <a:t> c;</a:t>
            </a:r>
          </a:p>
          <a:p>
            <a:pPr marL="342900" indent="-342900">
              <a:buClr>
                <a:schemeClr val="tx1"/>
              </a:buClr>
              <a:buSzPct val="80000"/>
              <a:buFont typeface="+mj-lt"/>
              <a:buAutoNum type="arabicPeriod"/>
            </a:pPr>
            <a:r>
              <a:rPr kumimoji="1" lang="en-US" altLang="zh-CN" dirty="0">
                <a:latin typeface="Gill Sans MT" panose="020B0502020104020203" pitchFamily="34" charset="0"/>
              </a:rPr>
              <a:t>}</a:t>
            </a:r>
          </a:p>
        </p:txBody>
      </p:sp>
      <p:grpSp>
        <p:nvGrpSpPr>
          <p:cNvPr id="12" name="组合 11">
            <a:extLst>
              <a:ext uri="{FF2B5EF4-FFF2-40B4-BE49-F238E27FC236}">
                <a16:creationId xmlns:a16="http://schemas.microsoft.com/office/drawing/2014/main" id="{86F7D4BF-2D9A-D845-A036-5981BD903618}"/>
              </a:ext>
            </a:extLst>
          </p:cNvPr>
          <p:cNvGrpSpPr/>
          <p:nvPr/>
        </p:nvGrpSpPr>
        <p:grpSpPr>
          <a:xfrm>
            <a:off x="6029486" y="2396820"/>
            <a:ext cx="6012459" cy="2508728"/>
            <a:chOff x="6029486" y="2692240"/>
            <a:chExt cx="6012459" cy="2508728"/>
          </a:xfrm>
        </p:grpSpPr>
        <p:cxnSp>
          <p:nvCxnSpPr>
            <p:cNvPr id="6" name="直线箭头连接符 5">
              <a:extLst>
                <a:ext uri="{FF2B5EF4-FFF2-40B4-BE49-F238E27FC236}">
                  <a16:creationId xmlns:a16="http://schemas.microsoft.com/office/drawing/2014/main" id="{A65C78DC-31B4-2D47-B3A8-F1F183237A6E}"/>
                </a:ext>
              </a:extLst>
            </p:cNvPr>
            <p:cNvCxnSpPr>
              <a:cxnSpLocks/>
            </p:cNvCxnSpPr>
            <p:nvPr/>
          </p:nvCxnSpPr>
          <p:spPr>
            <a:xfrm>
              <a:off x="6029486" y="4822864"/>
              <a:ext cx="6012459" cy="0"/>
            </a:xfrm>
            <a:prstGeom prst="straightConnector1">
              <a:avLst/>
            </a:prstGeom>
            <a:ln w="25400" cap="flat">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A8A3C53-7B6B-EA43-AB02-450A0ABCE977}"/>
                </a:ext>
              </a:extLst>
            </p:cNvPr>
            <p:cNvSpPr txBox="1"/>
            <p:nvPr/>
          </p:nvSpPr>
          <p:spPr>
            <a:xfrm>
              <a:off x="11466721" y="4862414"/>
              <a:ext cx="551754" cy="338554"/>
            </a:xfrm>
            <a:prstGeom prst="rect">
              <a:avLst/>
            </a:prstGeom>
            <a:noFill/>
          </p:spPr>
          <p:txBody>
            <a:bodyPr wrap="none" rtlCol="0">
              <a:spAutoFit/>
            </a:bodyPr>
            <a:lstStyle/>
            <a:p>
              <a:r>
                <a:rPr kumimoji="1" lang="en-US" altLang="zh-CN" sz="1600" dirty="0">
                  <a:latin typeface="Gill Sans MT" panose="020B0502020104020203" pitchFamily="34" charset="0"/>
                  <a:ea typeface="Times New Roman" charset="0"/>
                  <a:cs typeface="Times New Roman" charset="0"/>
                </a:rPr>
                <a:t>time</a:t>
              </a:r>
              <a:endParaRPr kumimoji="1" lang="zh-CN" altLang="en-US" sz="1600" dirty="0">
                <a:latin typeface="Gill Sans MT" panose="020B0502020104020203" pitchFamily="34" charset="0"/>
                <a:ea typeface="Times New Roman" charset="0"/>
                <a:cs typeface="Times New Roman" charset="0"/>
              </a:endParaRPr>
            </a:p>
          </p:txBody>
        </p:sp>
        <p:sp>
          <p:nvSpPr>
            <p:cNvPr id="8" name="矩形 7">
              <a:extLst>
                <a:ext uri="{FF2B5EF4-FFF2-40B4-BE49-F238E27FC236}">
                  <a16:creationId xmlns:a16="http://schemas.microsoft.com/office/drawing/2014/main" id="{20C50BD7-B5BE-C84F-97B5-8B4F9B55F011}"/>
                </a:ext>
              </a:extLst>
            </p:cNvPr>
            <p:cNvSpPr/>
            <p:nvPr/>
          </p:nvSpPr>
          <p:spPr>
            <a:xfrm>
              <a:off x="8736998" y="3910954"/>
              <a:ext cx="3304947"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latin typeface="Gill Sans MT" panose="020B0502020104020203" pitchFamily="34" charset="0"/>
                  <a:ea typeface="Times New Roman" charset="0"/>
                  <a:cs typeface="Times New Roman" charset="0"/>
                </a:rPr>
                <a:t>(type-2) null</a:t>
              </a:r>
              <a:r>
                <a:rPr kumimoji="1" lang="en-US" altLang="zh-CN" baseline="-25000" dirty="0">
                  <a:latin typeface="Gill Sans MT" panose="020B0502020104020203" pitchFamily="34" charset="0"/>
                  <a:ea typeface="Times New Roman" charset="0"/>
                  <a:cs typeface="Times New Roman" charset="0"/>
                </a:rPr>
                <a:t>1</a:t>
              </a:r>
              <a:r>
                <a:rPr kumimoji="1" lang="en-US" altLang="zh-CN" dirty="0">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a</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c</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p</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ret</a:t>
              </a:r>
              <a:r>
                <a:rPr kumimoji="1" lang="en-US" altLang="zh-CN" dirty="0">
                  <a:latin typeface="Gill Sans MT" panose="020B0502020104020203" pitchFamily="34" charset="0"/>
                  <a:ea typeface="Times New Roman" charset="0"/>
                  <a:cs typeface="Times New Roman" charset="0"/>
                  <a:sym typeface="Wingdings" pitchFamily="2" charset="2"/>
                </a:rPr>
                <a:t> p</a:t>
              </a:r>
              <a:endParaRPr kumimoji="1" lang="zh-CN" altLang="en-US" dirty="0">
                <a:latin typeface="Gill Sans MT" panose="020B0502020104020203" pitchFamily="34" charset="0"/>
                <a:ea typeface="Times New Roman" charset="0"/>
                <a:cs typeface="Times New Roman" charset="0"/>
              </a:endParaRPr>
            </a:p>
            <a:p>
              <a:pPr algn="ctr"/>
              <a:r>
                <a:rPr kumimoji="1" lang="en-US" altLang="zh-CN" dirty="0">
                  <a:solidFill>
                    <a:schemeClr val="tx1"/>
                  </a:solidFill>
                  <a:latin typeface="Gill Sans MT" panose="020B0502020104020203" pitchFamily="34" charset="0"/>
                  <a:ea typeface="Times New Roman" charset="0"/>
                  <a:cs typeface="Times New Roman" charset="0"/>
                </a:rPr>
                <a:t>(type-3)</a:t>
              </a:r>
              <a:r>
                <a:rPr kumimoji="1" lang="en-US" altLang="zh-CN" dirty="0">
                  <a:solidFill>
                    <a:srgbClr val="FF0000"/>
                  </a:solidFill>
                  <a:latin typeface="Gill Sans MT" panose="020B0502020104020203" pitchFamily="34" charset="0"/>
                  <a:ea typeface="Times New Roman" charset="0"/>
                  <a:cs typeface="Times New Roman" charset="0"/>
                </a:rPr>
                <a:t> null</a:t>
              </a:r>
              <a:r>
                <a:rPr kumimoji="1" lang="en-US" altLang="zh-CN" baseline="-25000" dirty="0">
                  <a:solidFill>
                    <a:srgbClr val="FF0000"/>
                  </a:solidFill>
                  <a:latin typeface="Gill Sans MT" panose="020B0502020104020203" pitchFamily="34" charset="0"/>
                  <a:ea typeface="Times New Roman" charset="0"/>
                  <a:cs typeface="Times New Roman" charset="0"/>
                </a:rPr>
                <a:t>2</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c</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p</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ret</a:t>
              </a:r>
              <a:r>
                <a:rPr kumimoji="1" lang="en-US" altLang="zh-CN" dirty="0">
                  <a:latin typeface="Gill Sans MT" panose="020B0502020104020203" pitchFamily="34" charset="0"/>
                  <a:ea typeface="Times New Roman" charset="0"/>
                  <a:cs typeface="Times New Roman" charset="0"/>
                  <a:sym typeface="Wingdings" pitchFamily="2" charset="2"/>
                </a:rPr>
                <a:t> p</a:t>
              </a:r>
            </a:p>
          </p:txBody>
        </p:sp>
        <p:sp>
          <p:nvSpPr>
            <p:cNvPr id="9" name="矩形 8">
              <a:extLst>
                <a:ext uri="{FF2B5EF4-FFF2-40B4-BE49-F238E27FC236}">
                  <a16:creationId xmlns:a16="http://schemas.microsoft.com/office/drawing/2014/main" id="{928284E5-3E40-7E4C-B863-F2B34D9321A6}"/>
                </a:ext>
              </a:extLst>
            </p:cNvPr>
            <p:cNvSpPr/>
            <p:nvPr/>
          </p:nvSpPr>
          <p:spPr>
            <a:xfrm>
              <a:off x="6029486" y="3069591"/>
              <a:ext cx="2698837"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chemeClr val="tx1"/>
                  </a:solidFill>
                  <a:latin typeface="Gill Sans MT" panose="020B0502020104020203" pitchFamily="34" charset="0"/>
                  <a:ea typeface="Times New Roman" charset="0"/>
                  <a:cs typeface="Times New Roman" charset="0"/>
                  <a:sym typeface="Wingdings" pitchFamily="2" charset="2"/>
                </a:rPr>
                <a:t>(type-1) </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a</a:t>
              </a:r>
              <a:r>
                <a:rPr kumimoji="1" lang="en-US" altLang="zh-CN" dirty="0" err="1">
                  <a:solidFill>
                    <a:srgbClr val="FF0000"/>
                  </a:solidFill>
                  <a:latin typeface="Gill Sans MT" panose="020B0502020104020203" pitchFamily="34" charset="0"/>
                  <a:ea typeface="Times New Roman" charset="0"/>
                  <a:cs typeface="Times New Roman" charset="0"/>
                </a:rPr>
                <a:t>⤳</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ret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 c</a:t>
              </a:r>
              <a:endParaRPr kumimoji="1" lang="en-US" altLang="zh-CN" dirty="0">
                <a:solidFill>
                  <a:srgbClr val="FF0000"/>
                </a:solidFill>
                <a:latin typeface="Gill Sans MT" panose="020B0502020104020203" pitchFamily="34" charset="0"/>
                <a:ea typeface="Times New Roman" charset="0"/>
                <a:cs typeface="Times New Roman" charset="0"/>
              </a:endParaRPr>
            </a:p>
            <a:p>
              <a:pPr algn="ctr"/>
              <a:r>
                <a:rPr kumimoji="1" lang="en-US" altLang="zh-CN" dirty="0">
                  <a:solidFill>
                    <a:schemeClr val="tx1"/>
                  </a:solidFill>
                  <a:latin typeface="Gill Sans MT" panose="020B0502020104020203" pitchFamily="34" charset="0"/>
                  <a:ea typeface="Times New Roman" charset="0"/>
                  <a:cs typeface="Times New Roman" charset="0"/>
                </a:rPr>
                <a:t>(type-2)</a:t>
              </a:r>
              <a:r>
                <a:rPr kumimoji="1" lang="en-US" altLang="zh-CN" dirty="0">
                  <a:solidFill>
                    <a:srgbClr val="FF0000"/>
                  </a:solidFill>
                  <a:latin typeface="Gill Sans MT" panose="020B0502020104020203" pitchFamily="34" charset="0"/>
                  <a:ea typeface="Times New Roman" charset="0"/>
                  <a:cs typeface="Times New Roman" charset="0"/>
                </a:rPr>
                <a:t> null</a:t>
              </a:r>
              <a:r>
                <a:rPr kumimoji="1" lang="en-US" altLang="zh-CN" baseline="-25000" dirty="0">
                  <a:solidFill>
                    <a:srgbClr val="FF0000"/>
                  </a:solidFill>
                  <a:latin typeface="Gill Sans MT" panose="020B0502020104020203" pitchFamily="34" charset="0"/>
                  <a:ea typeface="Times New Roman" charset="0"/>
                  <a:cs typeface="Times New Roman" charset="0"/>
                </a:rPr>
                <a:t>2</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c</a:t>
              </a:r>
            </a:p>
          </p:txBody>
        </p:sp>
        <p:sp>
          <p:nvSpPr>
            <p:cNvPr id="10" name="文本框 9">
              <a:extLst>
                <a:ext uri="{FF2B5EF4-FFF2-40B4-BE49-F238E27FC236}">
                  <a16:creationId xmlns:a16="http://schemas.microsoft.com/office/drawing/2014/main" id="{702653DE-35AF-D34C-91F4-ABCB8E761101}"/>
                </a:ext>
              </a:extLst>
            </p:cNvPr>
            <p:cNvSpPr txBox="1"/>
            <p:nvPr/>
          </p:nvSpPr>
          <p:spPr>
            <a:xfrm>
              <a:off x="7134286" y="2692240"/>
              <a:ext cx="489236" cy="369332"/>
            </a:xfrm>
            <a:prstGeom prst="rect">
              <a:avLst/>
            </a:prstGeom>
            <a:noFill/>
          </p:spPr>
          <p:txBody>
            <a:bodyPr wrap="none" rtlCol="0">
              <a:spAutoFit/>
            </a:bodyPr>
            <a:lstStyle/>
            <a:p>
              <a:r>
                <a:rPr kumimoji="1" lang="en-US" altLang="zh-CN" dirty="0">
                  <a:latin typeface="Gill Sans MT" panose="020B0502020104020203" pitchFamily="34" charset="0"/>
                </a:rPr>
                <a:t>bar</a:t>
              </a:r>
              <a:endParaRPr kumimoji="1" lang="zh-CN" altLang="en-US" dirty="0">
                <a:latin typeface="Gill Sans MT" panose="020B0502020104020203" pitchFamily="34" charset="0"/>
              </a:endParaRPr>
            </a:p>
          </p:txBody>
        </p:sp>
        <p:sp>
          <p:nvSpPr>
            <p:cNvPr id="11" name="文本框 10">
              <a:extLst>
                <a:ext uri="{FF2B5EF4-FFF2-40B4-BE49-F238E27FC236}">
                  <a16:creationId xmlns:a16="http://schemas.microsoft.com/office/drawing/2014/main" id="{8B9E720C-56CE-4748-8AFB-CAEC8B2955BD}"/>
                </a:ext>
              </a:extLst>
            </p:cNvPr>
            <p:cNvSpPr txBox="1"/>
            <p:nvPr/>
          </p:nvSpPr>
          <p:spPr>
            <a:xfrm>
              <a:off x="9839713" y="3541622"/>
              <a:ext cx="493405" cy="369332"/>
            </a:xfrm>
            <a:prstGeom prst="rect">
              <a:avLst/>
            </a:prstGeom>
            <a:noFill/>
          </p:spPr>
          <p:txBody>
            <a:bodyPr wrap="none" rtlCol="0">
              <a:spAutoFit/>
            </a:bodyPr>
            <a:lstStyle/>
            <a:p>
              <a:r>
                <a:rPr kumimoji="1" lang="en-US" altLang="zh-CN" dirty="0">
                  <a:latin typeface="Gill Sans MT" panose="020B0502020104020203" pitchFamily="34" charset="0"/>
                </a:rPr>
                <a:t>foo</a:t>
              </a:r>
              <a:endParaRPr kumimoji="1" lang="zh-CN" altLang="en-US" dirty="0">
                <a:latin typeface="Gill Sans MT" panose="020B0502020104020203" pitchFamily="34" charset="0"/>
              </a:endParaRPr>
            </a:p>
          </p:txBody>
        </p:sp>
      </p:grpSp>
      <p:grpSp>
        <p:nvGrpSpPr>
          <p:cNvPr id="59" name="组合 58">
            <a:extLst>
              <a:ext uri="{FF2B5EF4-FFF2-40B4-BE49-F238E27FC236}">
                <a16:creationId xmlns:a16="http://schemas.microsoft.com/office/drawing/2014/main" id="{BF6A5730-258C-FB42-81F5-3117A8CDB906}"/>
              </a:ext>
            </a:extLst>
          </p:cNvPr>
          <p:cNvGrpSpPr/>
          <p:nvPr/>
        </p:nvGrpSpPr>
        <p:grpSpPr>
          <a:xfrm>
            <a:off x="2943186" y="2106880"/>
            <a:ext cx="2826678" cy="3798842"/>
            <a:chOff x="2943186" y="2402300"/>
            <a:chExt cx="2826678" cy="3798842"/>
          </a:xfrm>
        </p:grpSpPr>
        <p:grpSp>
          <p:nvGrpSpPr>
            <p:cNvPr id="52" name="组合 51">
              <a:extLst>
                <a:ext uri="{FF2B5EF4-FFF2-40B4-BE49-F238E27FC236}">
                  <a16:creationId xmlns:a16="http://schemas.microsoft.com/office/drawing/2014/main" id="{74532381-7EA1-994B-9CFA-620E4A9EB88A}"/>
                </a:ext>
              </a:extLst>
            </p:cNvPr>
            <p:cNvGrpSpPr/>
            <p:nvPr/>
          </p:nvGrpSpPr>
          <p:grpSpPr>
            <a:xfrm>
              <a:off x="3182113" y="2479793"/>
              <a:ext cx="2386584" cy="3441466"/>
              <a:chOff x="2990089" y="2507574"/>
              <a:chExt cx="2386584" cy="3441466"/>
            </a:xfrm>
          </p:grpSpPr>
          <p:sp>
            <p:nvSpPr>
              <p:cNvPr id="14" name="椭圆 13">
                <a:extLst>
                  <a:ext uri="{FF2B5EF4-FFF2-40B4-BE49-F238E27FC236}">
                    <a16:creationId xmlns:a16="http://schemas.microsoft.com/office/drawing/2014/main" id="{F128DA21-AC35-0F49-A766-0040AEBAF95E}"/>
                  </a:ext>
                </a:extLst>
              </p:cNvPr>
              <p:cNvSpPr/>
              <p:nvPr/>
            </p:nvSpPr>
            <p:spPr>
              <a:xfrm>
                <a:off x="3725227" y="2643604"/>
                <a:ext cx="105103" cy="1051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7CBF2CC9-529C-A84E-97E1-84CCFDF2E481}"/>
                  </a:ext>
                </a:extLst>
              </p:cNvPr>
              <p:cNvSpPr/>
              <p:nvPr/>
            </p:nvSpPr>
            <p:spPr>
              <a:xfrm>
                <a:off x="3725227" y="3155588"/>
                <a:ext cx="105103" cy="105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a:extLst>
                  <a:ext uri="{FF2B5EF4-FFF2-40B4-BE49-F238E27FC236}">
                    <a16:creationId xmlns:a16="http://schemas.microsoft.com/office/drawing/2014/main" id="{89711E33-69A3-7748-9D46-D345EC5A20E6}"/>
                  </a:ext>
                </a:extLst>
              </p:cNvPr>
              <p:cNvSpPr/>
              <p:nvPr/>
            </p:nvSpPr>
            <p:spPr>
              <a:xfrm>
                <a:off x="3725226" y="5204955"/>
                <a:ext cx="105103" cy="1051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a:extLst>
                  <a:ext uri="{FF2B5EF4-FFF2-40B4-BE49-F238E27FC236}">
                    <a16:creationId xmlns:a16="http://schemas.microsoft.com/office/drawing/2014/main" id="{70B92D2C-B33D-4F47-B323-2447376BB520}"/>
                  </a:ext>
                </a:extLst>
              </p:cNvPr>
              <p:cNvSpPr/>
              <p:nvPr/>
            </p:nvSpPr>
            <p:spPr>
              <a:xfrm>
                <a:off x="4555860" y="3155587"/>
                <a:ext cx="105103" cy="105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a:extLst>
                  <a:ext uri="{FF2B5EF4-FFF2-40B4-BE49-F238E27FC236}">
                    <a16:creationId xmlns:a16="http://schemas.microsoft.com/office/drawing/2014/main" id="{C93B9CA3-4335-2447-860A-E62743F8B69D}"/>
                  </a:ext>
                </a:extLst>
              </p:cNvPr>
              <p:cNvSpPr/>
              <p:nvPr/>
            </p:nvSpPr>
            <p:spPr>
              <a:xfrm>
                <a:off x="4555859" y="3667572"/>
                <a:ext cx="105103" cy="105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a:extLst>
                  <a:ext uri="{FF2B5EF4-FFF2-40B4-BE49-F238E27FC236}">
                    <a16:creationId xmlns:a16="http://schemas.microsoft.com/office/drawing/2014/main" id="{0107DFDF-5BF7-8447-B968-BF285646CBFE}"/>
                  </a:ext>
                </a:extLst>
              </p:cNvPr>
              <p:cNvSpPr/>
              <p:nvPr/>
            </p:nvSpPr>
            <p:spPr>
              <a:xfrm>
                <a:off x="3725227" y="4179556"/>
                <a:ext cx="105103" cy="105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a:extLst>
                  <a:ext uri="{FF2B5EF4-FFF2-40B4-BE49-F238E27FC236}">
                    <a16:creationId xmlns:a16="http://schemas.microsoft.com/office/drawing/2014/main" id="{83AC8714-C4F9-5848-9BF0-B1102E2A73AD}"/>
                  </a:ext>
                </a:extLst>
              </p:cNvPr>
              <p:cNvSpPr/>
              <p:nvPr/>
            </p:nvSpPr>
            <p:spPr>
              <a:xfrm>
                <a:off x="3725227" y="4691540"/>
                <a:ext cx="105103" cy="10510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a:extLst>
                  <a:ext uri="{FF2B5EF4-FFF2-40B4-BE49-F238E27FC236}">
                    <a16:creationId xmlns:a16="http://schemas.microsoft.com/office/drawing/2014/main" id="{C9CC9703-0F06-A74E-97AA-0B07CB7D21BA}"/>
                  </a:ext>
                </a:extLst>
              </p:cNvPr>
              <p:cNvSpPr/>
              <p:nvPr/>
            </p:nvSpPr>
            <p:spPr>
              <a:xfrm>
                <a:off x="3725226" y="5716939"/>
                <a:ext cx="105103" cy="10510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6B3A5391-E794-5C4C-89CD-8318B4F40F6F}"/>
                  </a:ext>
                </a:extLst>
              </p:cNvPr>
              <p:cNvSpPr/>
              <p:nvPr/>
            </p:nvSpPr>
            <p:spPr>
              <a:xfrm>
                <a:off x="3132435" y="2507574"/>
                <a:ext cx="592791" cy="369332"/>
              </a:xfrm>
              <a:prstGeom prst="rect">
                <a:avLst/>
              </a:prstGeom>
            </p:spPr>
            <p:txBody>
              <a:bodyPr wrap="none">
                <a:spAutoFit/>
              </a:bodyPr>
              <a:lstStyle/>
              <a:p>
                <a:r>
                  <a:rPr kumimoji="1" lang="en-US" altLang="zh-CN" dirty="0">
                    <a:latin typeface="Gill Sans MT" panose="020B0502020104020203" pitchFamily="34" charset="0"/>
                  </a:rPr>
                  <a:t>null</a:t>
                </a:r>
                <a:r>
                  <a:rPr kumimoji="1" lang="en-US" altLang="zh-CN" baseline="-25000" dirty="0">
                    <a:latin typeface="Gill Sans MT" panose="020B0502020104020203" pitchFamily="34" charset="0"/>
                  </a:rPr>
                  <a:t>1</a:t>
                </a:r>
                <a:endParaRPr lang="zh-CN" altLang="en-US" dirty="0"/>
              </a:p>
            </p:txBody>
          </p:sp>
          <p:sp>
            <p:nvSpPr>
              <p:cNvPr id="24" name="矩形 23">
                <a:extLst>
                  <a:ext uri="{FF2B5EF4-FFF2-40B4-BE49-F238E27FC236}">
                    <a16:creationId xmlns:a16="http://schemas.microsoft.com/office/drawing/2014/main" id="{C2BEA73C-B2A4-B54F-9E45-7388EB057965}"/>
                  </a:ext>
                </a:extLst>
              </p:cNvPr>
              <p:cNvSpPr/>
              <p:nvPr/>
            </p:nvSpPr>
            <p:spPr>
              <a:xfrm>
                <a:off x="4696984" y="3023472"/>
                <a:ext cx="592791" cy="369332"/>
              </a:xfrm>
              <a:prstGeom prst="rect">
                <a:avLst/>
              </a:prstGeom>
            </p:spPr>
            <p:txBody>
              <a:bodyPr wrap="none">
                <a:spAutoFit/>
              </a:bodyPr>
              <a:lstStyle/>
              <a:p>
                <a:r>
                  <a:rPr kumimoji="1" lang="en-US" altLang="zh-CN" dirty="0">
                    <a:solidFill>
                      <a:srgbClr val="FF0000"/>
                    </a:solidFill>
                    <a:latin typeface="Gill Sans MT" panose="020B0502020104020203" pitchFamily="34" charset="0"/>
                  </a:rPr>
                  <a:t>null</a:t>
                </a:r>
                <a:r>
                  <a:rPr kumimoji="1" lang="en-US" altLang="zh-CN" baseline="-25000" dirty="0">
                    <a:solidFill>
                      <a:srgbClr val="FF0000"/>
                    </a:solidFill>
                    <a:latin typeface="Gill Sans MT" panose="020B0502020104020203" pitchFamily="34" charset="0"/>
                  </a:rPr>
                  <a:t>2</a:t>
                </a:r>
                <a:endParaRPr lang="zh-CN" altLang="en-US" dirty="0">
                  <a:solidFill>
                    <a:srgbClr val="FF0000"/>
                  </a:solidFill>
                </a:endParaRPr>
              </a:p>
            </p:txBody>
          </p:sp>
          <p:sp>
            <p:nvSpPr>
              <p:cNvPr id="25" name="矩形 24">
                <a:extLst>
                  <a:ext uri="{FF2B5EF4-FFF2-40B4-BE49-F238E27FC236}">
                    <a16:creationId xmlns:a16="http://schemas.microsoft.com/office/drawing/2014/main" id="{4CD9FC79-C45C-B34B-8B56-E0FDD99362DA}"/>
                  </a:ext>
                </a:extLst>
              </p:cNvPr>
              <p:cNvSpPr/>
              <p:nvPr/>
            </p:nvSpPr>
            <p:spPr>
              <a:xfrm>
                <a:off x="4696984" y="3544516"/>
                <a:ext cx="300082" cy="369332"/>
              </a:xfrm>
              <a:prstGeom prst="rect">
                <a:avLst/>
              </a:prstGeom>
            </p:spPr>
            <p:txBody>
              <a:bodyPr wrap="none">
                <a:spAutoFit/>
              </a:bodyPr>
              <a:lstStyle/>
              <a:p>
                <a:r>
                  <a:rPr kumimoji="1" lang="en-US" altLang="zh-CN" dirty="0">
                    <a:solidFill>
                      <a:srgbClr val="FF0000"/>
                    </a:solidFill>
                    <a:latin typeface="Gill Sans MT" panose="020B0502020104020203" pitchFamily="34" charset="0"/>
                  </a:rPr>
                  <a:t>b</a:t>
                </a:r>
                <a:endParaRPr lang="zh-CN" altLang="en-US" dirty="0">
                  <a:solidFill>
                    <a:srgbClr val="FF0000"/>
                  </a:solidFill>
                </a:endParaRPr>
              </a:p>
            </p:txBody>
          </p:sp>
          <p:sp>
            <p:nvSpPr>
              <p:cNvPr id="26" name="矩形 25">
                <a:extLst>
                  <a:ext uri="{FF2B5EF4-FFF2-40B4-BE49-F238E27FC236}">
                    <a16:creationId xmlns:a16="http://schemas.microsoft.com/office/drawing/2014/main" id="{28C5169C-CE13-DC41-A88B-CD486E83512A}"/>
                  </a:ext>
                </a:extLst>
              </p:cNvPr>
              <p:cNvSpPr/>
              <p:nvPr/>
            </p:nvSpPr>
            <p:spPr>
              <a:xfrm>
                <a:off x="3439570" y="4047441"/>
                <a:ext cx="285656" cy="369332"/>
              </a:xfrm>
              <a:prstGeom prst="rect">
                <a:avLst/>
              </a:prstGeom>
            </p:spPr>
            <p:txBody>
              <a:bodyPr wrap="none">
                <a:spAutoFit/>
              </a:bodyPr>
              <a:lstStyle/>
              <a:p>
                <a:r>
                  <a:rPr kumimoji="1" lang="en-US" altLang="zh-CN" dirty="0">
                    <a:solidFill>
                      <a:srgbClr val="FF0000"/>
                    </a:solidFill>
                    <a:latin typeface="Gill Sans MT" panose="020B0502020104020203" pitchFamily="34" charset="0"/>
                  </a:rPr>
                  <a:t>c</a:t>
                </a:r>
                <a:endParaRPr lang="zh-CN" altLang="en-US" dirty="0">
                  <a:solidFill>
                    <a:srgbClr val="FF0000"/>
                  </a:solidFill>
                </a:endParaRPr>
              </a:p>
            </p:txBody>
          </p:sp>
          <p:sp>
            <p:nvSpPr>
              <p:cNvPr id="27" name="矩形 26">
                <a:extLst>
                  <a:ext uri="{FF2B5EF4-FFF2-40B4-BE49-F238E27FC236}">
                    <a16:creationId xmlns:a16="http://schemas.microsoft.com/office/drawing/2014/main" id="{B4400194-E81A-9F45-A42E-318159AEBC71}"/>
                  </a:ext>
                </a:extLst>
              </p:cNvPr>
              <p:cNvSpPr/>
              <p:nvPr/>
            </p:nvSpPr>
            <p:spPr>
              <a:xfrm>
                <a:off x="3101144" y="4540925"/>
                <a:ext cx="624082" cy="369332"/>
              </a:xfrm>
              <a:prstGeom prst="rect">
                <a:avLst/>
              </a:prstGeom>
            </p:spPr>
            <p:txBody>
              <a:bodyPr wrap="none">
                <a:spAutoFit/>
              </a:bodyPr>
              <a:lstStyle/>
              <a:p>
                <a:r>
                  <a:rPr kumimoji="1" lang="en-US" altLang="zh-CN" dirty="0">
                    <a:solidFill>
                      <a:srgbClr val="FF0000"/>
                    </a:solidFill>
                    <a:latin typeface="Gill Sans MT" panose="020B0502020104020203" pitchFamily="34" charset="0"/>
                  </a:rPr>
                  <a:t>ret c</a:t>
                </a:r>
                <a:endParaRPr lang="zh-CN" altLang="en-US" dirty="0">
                  <a:solidFill>
                    <a:srgbClr val="FF0000"/>
                  </a:solidFill>
                </a:endParaRPr>
              </a:p>
            </p:txBody>
          </p:sp>
          <p:sp>
            <p:nvSpPr>
              <p:cNvPr id="28" name="矩形 27">
                <a:extLst>
                  <a:ext uri="{FF2B5EF4-FFF2-40B4-BE49-F238E27FC236}">
                    <a16:creationId xmlns:a16="http://schemas.microsoft.com/office/drawing/2014/main" id="{FE9F2628-312A-524C-8E3D-A1602CBCF2A3}"/>
                  </a:ext>
                </a:extLst>
              </p:cNvPr>
              <p:cNvSpPr/>
              <p:nvPr/>
            </p:nvSpPr>
            <p:spPr>
              <a:xfrm>
                <a:off x="3428830" y="5072840"/>
                <a:ext cx="300082" cy="369332"/>
              </a:xfrm>
              <a:prstGeom prst="rect">
                <a:avLst/>
              </a:prstGeom>
            </p:spPr>
            <p:txBody>
              <a:bodyPr wrap="none">
                <a:spAutoFit/>
              </a:bodyPr>
              <a:lstStyle/>
              <a:p>
                <a:r>
                  <a:rPr kumimoji="1" lang="en-US" altLang="zh-CN" dirty="0">
                    <a:latin typeface="Gill Sans MT" panose="020B0502020104020203" pitchFamily="34" charset="0"/>
                  </a:rPr>
                  <a:t>p</a:t>
                </a:r>
                <a:endParaRPr lang="zh-CN" altLang="en-US" dirty="0"/>
              </a:p>
            </p:txBody>
          </p:sp>
          <p:sp>
            <p:nvSpPr>
              <p:cNvPr id="29" name="矩形 28">
                <a:extLst>
                  <a:ext uri="{FF2B5EF4-FFF2-40B4-BE49-F238E27FC236}">
                    <a16:creationId xmlns:a16="http://schemas.microsoft.com/office/drawing/2014/main" id="{BD831973-6487-5840-9F86-4D7E37968CC8}"/>
                  </a:ext>
                </a:extLst>
              </p:cNvPr>
              <p:cNvSpPr/>
              <p:nvPr/>
            </p:nvSpPr>
            <p:spPr>
              <a:xfrm>
                <a:off x="3086718" y="5579708"/>
                <a:ext cx="638508" cy="369332"/>
              </a:xfrm>
              <a:prstGeom prst="rect">
                <a:avLst/>
              </a:prstGeom>
            </p:spPr>
            <p:txBody>
              <a:bodyPr wrap="none">
                <a:spAutoFit/>
              </a:bodyPr>
              <a:lstStyle/>
              <a:p>
                <a:r>
                  <a:rPr kumimoji="1" lang="en-US" altLang="zh-CN" dirty="0">
                    <a:latin typeface="Gill Sans MT" panose="020B0502020104020203" pitchFamily="34" charset="0"/>
                  </a:rPr>
                  <a:t>ret p</a:t>
                </a:r>
                <a:endParaRPr lang="zh-CN" altLang="en-US" dirty="0"/>
              </a:p>
            </p:txBody>
          </p:sp>
          <p:cxnSp>
            <p:nvCxnSpPr>
              <p:cNvPr id="31" name="直线箭头连接符 30">
                <a:extLst>
                  <a:ext uri="{FF2B5EF4-FFF2-40B4-BE49-F238E27FC236}">
                    <a16:creationId xmlns:a16="http://schemas.microsoft.com/office/drawing/2014/main" id="{E6AF5643-4E6A-D64C-AA24-F5E832B43BB9}"/>
                  </a:ext>
                </a:extLst>
              </p:cNvPr>
              <p:cNvCxnSpPr>
                <a:stCxn id="14" idx="4"/>
                <a:endCxn id="15" idx="0"/>
              </p:cNvCxnSpPr>
              <p:nvPr/>
            </p:nvCxnSpPr>
            <p:spPr>
              <a:xfrm>
                <a:off x="3777779" y="2748707"/>
                <a:ext cx="0" cy="406881"/>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F6481FED-97D2-2547-8DC1-2EB3A3B4EA30}"/>
                  </a:ext>
                </a:extLst>
              </p:cNvPr>
              <p:cNvCxnSpPr>
                <a:cxnSpLocks/>
                <a:stCxn id="15" idx="4"/>
                <a:endCxn id="19" idx="0"/>
              </p:cNvCxnSpPr>
              <p:nvPr/>
            </p:nvCxnSpPr>
            <p:spPr>
              <a:xfrm>
                <a:off x="3777779" y="3260691"/>
                <a:ext cx="0" cy="918865"/>
              </a:xfrm>
              <a:prstGeom prst="straightConnector1">
                <a:avLst/>
              </a:prstGeom>
              <a:ln w="1270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1D2933D7-776A-D64F-9582-2EBAE24AD3F2}"/>
                  </a:ext>
                </a:extLst>
              </p:cNvPr>
              <p:cNvSpPr/>
              <p:nvPr/>
            </p:nvSpPr>
            <p:spPr>
              <a:xfrm>
                <a:off x="3446111" y="3018907"/>
                <a:ext cx="285656" cy="369332"/>
              </a:xfrm>
              <a:prstGeom prst="rect">
                <a:avLst/>
              </a:prstGeom>
            </p:spPr>
            <p:txBody>
              <a:bodyPr wrap="none">
                <a:spAutoFit/>
              </a:bodyPr>
              <a:lstStyle/>
              <a:p>
                <a:r>
                  <a:rPr kumimoji="1" lang="en-US" altLang="zh-CN" dirty="0">
                    <a:solidFill>
                      <a:srgbClr val="FF0000"/>
                    </a:solidFill>
                    <a:latin typeface="Gill Sans MT" panose="020B0502020104020203" pitchFamily="34" charset="0"/>
                  </a:rPr>
                  <a:t>a</a:t>
                </a:r>
                <a:endParaRPr lang="zh-CN" altLang="en-US" dirty="0">
                  <a:solidFill>
                    <a:srgbClr val="FF0000"/>
                  </a:solidFill>
                </a:endParaRPr>
              </a:p>
            </p:txBody>
          </p:sp>
          <p:cxnSp>
            <p:nvCxnSpPr>
              <p:cNvPr id="34" name="直线箭头连接符 33">
                <a:extLst>
                  <a:ext uri="{FF2B5EF4-FFF2-40B4-BE49-F238E27FC236}">
                    <a16:creationId xmlns:a16="http://schemas.microsoft.com/office/drawing/2014/main" id="{7F67ADEE-C226-2B4C-86FD-815EC3114D92}"/>
                  </a:ext>
                </a:extLst>
              </p:cNvPr>
              <p:cNvCxnSpPr>
                <a:cxnSpLocks/>
                <a:stCxn id="19" idx="4"/>
                <a:endCxn id="20" idx="0"/>
              </p:cNvCxnSpPr>
              <p:nvPr/>
            </p:nvCxnSpPr>
            <p:spPr>
              <a:xfrm>
                <a:off x="3777779" y="4284659"/>
                <a:ext cx="0" cy="406881"/>
              </a:xfrm>
              <a:prstGeom prst="straightConnector1">
                <a:avLst/>
              </a:prstGeom>
              <a:ln w="1270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EF082507-7166-9E4E-BFC8-AA725E506181}"/>
                  </a:ext>
                </a:extLst>
              </p:cNvPr>
              <p:cNvCxnSpPr>
                <a:cxnSpLocks/>
                <a:stCxn id="20" idx="4"/>
                <a:endCxn id="16" idx="0"/>
              </p:cNvCxnSpPr>
              <p:nvPr/>
            </p:nvCxnSpPr>
            <p:spPr>
              <a:xfrm flipH="1">
                <a:off x="3777778" y="4796643"/>
                <a:ext cx="1" cy="408312"/>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CB4C781D-805F-E646-A4F6-47B9D59EE2E5}"/>
                  </a:ext>
                </a:extLst>
              </p:cNvPr>
              <p:cNvCxnSpPr>
                <a:cxnSpLocks/>
                <a:stCxn id="16" idx="4"/>
                <a:endCxn id="21" idx="0"/>
              </p:cNvCxnSpPr>
              <p:nvPr/>
            </p:nvCxnSpPr>
            <p:spPr>
              <a:xfrm>
                <a:off x="3777778" y="5310058"/>
                <a:ext cx="0" cy="406881"/>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EB99FEE-D3CC-4942-AF5D-166993FEB85D}"/>
                  </a:ext>
                </a:extLst>
              </p:cNvPr>
              <p:cNvCxnSpPr>
                <a:cxnSpLocks/>
                <a:stCxn id="17" idx="4"/>
                <a:endCxn id="18" idx="0"/>
              </p:cNvCxnSpPr>
              <p:nvPr/>
            </p:nvCxnSpPr>
            <p:spPr>
              <a:xfrm flipH="1">
                <a:off x="4608411" y="3260690"/>
                <a:ext cx="1" cy="406882"/>
              </a:xfrm>
              <a:prstGeom prst="straightConnector1">
                <a:avLst/>
              </a:prstGeom>
              <a:ln w="1270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9CD04B63-B7C8-114D-AA3B-00D83738E949}"/>
                  </a:ext>
                </a:extLst>
              </p:cNvPr>
              <p:cNvCxnSpPr>
                <a:cxnSpLocks/>
                <a:stCxn id="18" idx="3"/>
                <a:endCxn id="19" idx="7"/>
              </p:cNvCxnSpPr>
              <p:nvPr/>
            </p:nvCxnSpPr>
            <p:spPr>
              <a:xfrm flipH="1">
                <a:off x="3814938" y="3757283"/>
                <a:ext cx="756313" cy="437665"/>
              </a:xfrm>
              <a:prstGeom prst="straightConnector1">
                <a:avLst/>
              </a:prstGeom>
              <a:ln w="12700">
                <a:solidFill>
                  <a:srgbClr val="FF0000"/>
                </a:solidFill>
                <a:tailEnd type="triangle" w="sm" len="med"/>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36D23575-669E-3E4C-9B0A-5A66FECC4830}"/>
                  </a:ext>
                </a:extLst>
              </p:cNvPr>
              <p:cNvSpPr/>
              <p:nvPr/>
            </p:nvSpPr>
            <p:spPr>
              <a:xfrm>
                <a:off x="2990089" y="3018907"/>
                <a:ext cx="2386584" cy="198189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54" name="矩形 53">
              <a:extLst>
                <a:ext uri="{FF2B5EF4-FFF2-40B4-BE49-F238E27FC236}">
                  <a16:creationId xmlns:a16="http://schemas.microsoft.com/office/drawing/2014/main" id="{A13C9AD1-5AF6-E647-B9EF-E20734A43FCD}"/>
                </a:ext>
              </a:extLst>
            </p:cNvPr>
            <p:cNvSpPr/>
            <p:nvPr/>
          </p:nvSpPr>
          <p:spPr>
            <a:xfrm>
              <a:off x="2943186" y="2402300"/>
              <a:ext cx="2826678" cy="363274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文本框 55">
              <a:extLst>
                <a:ext uri="{FF2B5EF4-FFF2-40B4-BE49-F238E27FC236}">
                  <a16:creationId xmlns:a16="http://schemas.microsoft.com/office/drawing/2014/main" id="{D131FEF4-61A8-FE40-A784-5A619A592415}"/>
                </a:ext>
              </a:extLst>
            </p:cNvPr>
            <p:cNvSpPr txBox="1"/>
            <p:nvPr/>
          </p:nvSpPr>
          <p:spPr>
            <a:xfrm>
              <a:off x="5126193" y="4630188"/>
              <a:ext cx="489236" cy="369332"/>
            </a:xfrm>
            <a:prstGeom prst="rect">
              <a:avLst/>
            </a:prstGeom>
            <a:noFill/>
          </p:spPr>
          <p:txBody>
            <a:bodyPr wrap="none" rtlCol="0">
              <a:spAutoFit/>
            </a:bodyPr>
            <a:lstStyle/>
            <a:p>
              <a:r>
                <a:rPr kumimoji="1" lang="en-US" altLang="zh-CN" dirty="0">
                  <a:solidFill>
                    <a:srgbClr val="FF0000"/>
                  </a:solidFill>
                  <a:latin typeface="Gill Sans MT" panose="020B0502020104020203" pitchFamily="34" charset="0"/>
                </a:rPr>
                <a:t>bar</a:t>
              </a:r>
              <a:endParaRPr kumimoji="1" lang="zh-CN" altLang="en-US" dirty="0">
                <a:solidFill>
                  <a:srgbClr val="FF0000"/>
                </a:solidFill>
                <a:latin typeface="Gill Sans MT" panose="020B0502020104020203" pitchFamily="34" charset="0"/>
              </a:endParaRPr>
            </a:p>
          </p:txBody>
        </p:sp>
        <p:sp>
          <p:nvSpPr>
            <p:cNvPr id="57" name="文本框 56">
              <a:extLst>
                <a:ext uri="{FF2B5EF4-FFF2-40B4-BE49-F238E27FC236}">
                  <a16:creationId xmlns:a16="http://schemas.microsoft.com/office/drawing/2014/main" id="{25D7CC34-F215-2140-9B19-9E9845FF2D28}"/>
                </a:ext>
              </a:extLst>
            </p:cNvPr>
            <p:cNvSpPr txBox="1"/>
            <p:nvPr/>
          </p:nvSpPr>
          <p:spPr>
            <a:xfrm>
              <a:off x="5276459" y="5689158"/>
              <a:ext cx="493405" cy="369332"/>
            </a:xfrm>
            <a:prstGeom prst="rect">
              <a:avLst/>
            </a:prstGeom>
            <a:noFill/>
          </p:spPr>
          <p:txBody>
            <a:bodyPr wrap="none" rtlCol="0">
              <a:spAutoFit/>
            </a:bodyPr>
            <a:lstStyle/>
            <a:p>
              <a:r>
                <a:rPr kumimoji="1" lang="en-US" altLang="zh-CN" dirty="0">
                  <a:latin typeface="Gill Sans MT" panose="020B0502020104020203" pitchFamily="34" charset="0"/>
                </a:rPr>
                <a:t>foo</a:t>
              </a:r>
              <a:endParaRPr kumimoji="1" lang="zh-CN" altLang="en-US" dirty="0">
                <a:latin typeface="Gill Sans MT" panose="020B0502020104020203" pitchFamily="34" charset="0"/>
              </a:endParaRPr>
            </a:p>
          </p:txBody>
        </p:sp>
        <p:cxnSp>
          <p:nvCxnSpPr>
            <p:cNvPr id="58" name="直线箭头连接符 57">
              <a:extLst>
                <a:ext uri="{FF2B5EF4-FFF2-40B4-BE49-F238E27FC236}">
                  <a16:creationId xmlns:a16="http://schemas.microsoft.com/office/drawing/2014/main" id="{F2BBB92D-57A1-784F-A6AC-9D149341943A}"/>
                </a:ext>
              </a:extLst>
            </p:cNvPr>
            <p:cNvCxnSpPr>
              <a:cxnSpLocks/>
            </p:cNvCxnSpPr>
            <p:nvPr/>
          </p:nvCxnSpPr>
          <p:spPr>
            <a:xfrm>
              <a:off x="3968060" y="5794261"/>
              <a:ext cx="0" cy="406881"/>
            </a:xfrm>
            <a:prstGeom prst="straightConnector1">
              <a:avLst/>
            </a:prstGeom>
            <a:ln w="12700">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871A8251-8D9A-A346-863D-647D0BCD9B76}"/>
              </a:ext>
            </a:extLst>
          </p:cNvPr>
          <p:cNvSpPr/>
          <p:nvPr/>
        </p:nvSpPr>
        <p:spPr>
          <a:xfrm>
            <a:off x="3848326" y="2737547"/>
            <a:ext cx="234377" cy="1885094"/>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任意形状 42">
            <a:extLst>
              <a:ext uri="{FF2B5EF4-FFF2-40B4-BE49-F238E27FC236}">
                <a16:creationId xmlns:a16="http://schemas.microsoft.com/office/drawing/2014/main" id="{BF6E5978-841C-8D4C-8C7A-66BBDDA059B0}"/>
              </a:ext>
            </a:extLst>
          </p:cNvPr>
          <p:cNvSpPr/>
          <p:nvPr/>
        </p:nvSpPr>
        <p:spPr>
          <a:xfrm>
            <a:off x="3884145" y="2757861"/>
            <a:ext cx="1004863" cy="1880317"/>
          </a:xfrm>
          <a:custGeom>
            <a:avLst/>
            <a:gdLst>
              <a:gd name="connsiteX0" fmla="*/ 914400 w 1189608"/>
              <a:gd name="connsiteY0" fmla="*/ 0 h 1961965"/>
              <a:gd name="connsiteX1" fmla="*/ 1189608 w 1189608"/>
              <a:gd name="connsiteY1" fmla="*/ 0 h 1961965"/>
              <a:gd name="connsiteX2" fmla="*/ 1189608 w 1189608"/>
              <a:gd name="connsiteY2" fmla="*/ 781235 h 1961965"/>
              <a:gd name="connsiteX3" fmla="*/ 248575 w 1189608"/>
              <a:gd name="connsiteY3" fmla="*/ 1331650 h 1961965"/>
              <a:gd name="connsiteX4" fmla="*/ 248575 w 1189608"/>
              <a:gd name="connsiteY4" fmla="*/ 1961965 h 1961965"/>
              <a:gd name="connsiteX5" fmla="*/ 0 w 1189608"/>
              <a:gd name="connsiteY5" fmla="*/ 1961965 h 1961965"/>
              <a:gd name="connsiteX6" fmla="*/ 0 w 1189608"/>
              <a:gd name="connsiteY6" fmla="*/ 1145219 h 1961965"/>
              <a:gd name="connsiteX7" fmla="*/ 914400 w 1189608"/>
              <a:gd name="connsiteY7" fmla="*/ 612559 h 1961965"/>
              <a:gd name="connsiteX8" fmla="*/ 914400 w 1189608"/>
              <a:gd name="connsiteY8" fmla="*/ 0 h 1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608" h="1961965">
                <a:moveTo>
                  <a:pt x="914400" y="0"/>
                </a:moveTo>
                <a:lnTo>
                  <a:pt x="1189608" y="0"/>
                </a:lnTo>
                <a:lnTo>
                  <a:pt x="1189608" y="781235"/>
                </a:lnTo>
                <a:lnTo>
                  <a:pt x="248575" y="1331650"/>
                </a:lnTo>
                <a:lnTo>
                  <a:pt x="248575" y="1961965"/>
                </a:lnTo>
                <a:lnTo>
                  <a:pt x="0" y="1961965"/>
                </a:lnTo>
                <a:lnTo>
                  <a:pt x="0" y="1145219"/>
                </a:lnTo>
                <a:lnTo>
                  <a:pt x="914400" y="612559"/>
                </a:lnTo>
                <a:lnTo>
                  <a:pt x="91440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34D295F4-5568-DE47-BE8A-D0BE610EC532}"/>
              </a:ext>
            </a:extLst>
          </p:cNvPr>
          <p:cNvGrpSpPr/>
          <p:nvPr/>
        </p:nvGrpSpPr>
        <p:grpSpPr>
          <a:xfrm>
            <a:off x="3871599" y="2757860"/>
            <a:ext cx="1004863" cy="2851264"/>
            <a:chOff x="7995520" y="1709474"/>
            <a:chExt cx="1004863" cy="2851264"/>
          </a:xfrm>
        </p:grpSpPr>
        <p:sp>
          <p:nvSpPr>
            <p:cNvPr id="45" name="矩形 44">
              <a:extLst>
                <a:ext uri="{FF2B5EF4-FFF2-40B4-BE49-F238E27FC236}">
                  <a16:creationId xmlns:a16="http://schemas.microsoft.com/office/drawing/2014/main" id="{5BE6709F-866D-D24F-9D81-76B4D2FCF610}"/>
                </a:ext>
              </a:extLst>
            </p:cNvPr>
            <p:cNvSpPr/>
            <p:nvPr/>
          </p:nvSpPr>
          <p:spPr>
            <a:xfrm>
              <a:off x="7995520" y="3590647"/>
              <a:ext cx="195075" cy="970091"/>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任意形状 45">
              <a:extLst>
                <a:ext uri="{FF2B5EF4-FFF2-40B4-BE49-F238E27FC236}">
                  <a16:creationId xmlns:a16="http://schemas.microsoft.com/office/drawing/2014/main" id="{5915D63C-7ED4-3A4B-BD3C-A5C0CFC03541}"/>
                </a:ext>
              </a:extLst>
            </p:cNvPr>
            <p:cNvSpPr/>
            <p:nvPr/>
          </p:nvSpPr>
          <p:spPr>
            <a:xfrm>
              <a:off x="7995520" y="1709474"/>
              <a:ext cx="1004863" cy="1880317"/>
            </a:xfrm>
            <a:custGeom>
              <a:avLst/>
              <a:gdLst>
                <a:gd name="connsiteX0" fmla="*/ 914400 w 1189608"/>
                <a:gd name="connsiteY0" fmla="*/ 0 h 1961965"/>
                <a:gd name="connsiteX1" fmla="*/ 1189608 w 1189608"/>
                <a:gd name="connsiteY1" fmla="*/ 0 h 1961965"/>
                <a:gd name="connsiteX2" fmla="*/ 1189608 w 1189608"/>
                <a:gd name="connsiteY2" fmla="*/ 781235 h 1961965"/>
                <a:gd name="connsiteX3" fmla="*/ 248575 w 1189608"/>
                <a:gd name="connsiteY3" fmla="*/ 1331650 h 1961965"/>
                <a:gd name="connsiteX4" fmla="*/ 248575 w 1189608"/>
                <a:gd name="connsiteY4" fmla="*/ 1961965 h 1961965"/>
                <a:gd name="connsiteX5" fmla="*/ 0 w 1189608"/>
                <a:gd name="connsiteY5" fmla="*/ 1961965 h 1961965"/>
                <a:gd name="connsiteX6" fmla="*/ 0 w 1189608"/>
                <a:gd name="connsiteY6" fmla="*/ 1145219 h 1961965"/>
                <a:gd name="connsiteX7" fmla="*/ 914400 w 1189608"/>
                <a:gd name="connsiteY7" fmla="*/ 612559 h 1961965"/>
                <a:gd name="connsiteX8" fmla="*/ 914400 w 1189608"/>
                <a:gd name="connsiteY8" fmla="*/ 0 h 1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608" h="1961965">
                  <a:moveTo>
                    <a:pt x="914400" y="0"/>
                  </a:moveTo>
                  <a:lnTo>
                    <a:pt x="1189608" y="0"/>
                  </a:lnTo>
                  <a:lnTo>
                    <a:pt x="1189608" y="781235"/>
                  </a:lnTo>
                  <a:lnTo>
                    <a:pt x="248575" y="1331650"/>
                  </a:lnTo>
                  <a:lnTo>
                    <a:pt x="248575" y="1961965"/>
                  </a:lnTo>
                  <a:lnTo>
                    <a:pt x="0" y="1961965"/>
                  </a:lnTo>
                  <a:lnTo>
                    <a:pt x="0" y="1145219"/>
                  </a:lnTo>
                  <a:lnTo>
                    <a:pt x="914400" y="612559"/>
                  </a:lnTo>
                  <a:lnTo>
                    <a:pt x="914400" y="0"/>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405164443"/>
      </p:ext>
    </p:extLst>
  </p:cSld>
  <p:clrMapOvr>
    <a:masterClrMapping/>
  </p:clrMapOvr>
  <mc:AlternateContent xmlns:mc="http://schemas.openxmlformats.org/markup-compatibility/2006" xmlns:p14="http://schemas.microsoft.com/office/powerpoint/2010/main">
    <mc:Choice Requires="p14">
      <p:transition spd="slow" p14:dur="2000" advTm="77987"/>
    </mc:Choice>
    <mc:Fallback xmlns="">
      <p:transition spd="slow" advTm="77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2" grpId="0" animBg="1"/>
      <p:bldP spid="42" grpId="1" animBg="1"/>
      <p:bldP spid="43" grpId="0" animBg="1"/>
      <p:bldP spid="43"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FDBA2-9C24-DB49-822C-C620A851D164}"/>
              </a:ext>
            </a:extLst>
          </p:cNvPr>
          <p:cNvSpPr>
            <a:spLocks noGrp="1"/>
          </p:cNvSpPr>
          <p:nvPr>
            <p:ph type="title"/>
          </p:nvPr>
        </p:nvSpPr>
        <p:spPr/>
        <p:txBody>
          <a:bodyPr/>
          <a:lstStyle/>
          <a:p>
            <a:r>
              <a:rPr kumimoji="1" lang="en-US" altLang="zh-CN" dirty="0"/>
              <a:t>Partition Criteria</a:t>
            </a:r>
            <a:endParaRPr kumimoji="1" lang="zh-CN" altLang="en-US" dirty="0"/>
          </a:p>
        </p:txBody>
      </p:sp>
      <p:sp>
        <p:nvSpPr>
          <p:cNvPr id="3" name="内容占位符 2">
            <a:extLst>
              <a:ext uri="{FF2B5EF4-FFF2-40B4-BE49-F238E27FC236}">
                <a16:creationId xmlns:a16="http://schemas.microsoft.com/office/drawing/2014/main" id="{0F22D964-5286-BF45-B605-02399EDCF1DE}"/>
              </a:ext>
            </a:extLst>
          </p:cNvPr>
          <p:cNvSpPr>
            <a:spLocks noGrp="1"/>
          </p:cNvSpPr>
          <p:nvPr>
            <p:ph idx="1"/>
          </p:nvPr>
        </p:nvSpPr>
        <p:spPr/>
        <p:txBody>
          <a:bodyPr/>
          <a:lstStyle/>
          <a:p>
            <a:r>
              <a:rPr kumimoji="1" lang="en-US" altLang="zh-CN" dirty="0"/>
              <a:t>Given a pair of functions: </a:t>
            </a:r>
            <a:r>
              <a:rPr kumimoji="1" lang="en-US" altLang="zh-CN" b="1" dirty="0"/>
              <a:t>foo</a:t>
            </a:r>
            <a:r>
              <a:rPr kumimoji="1" lang="en-US" altLang="zh-CN" dirty="0"/>
              <a:t> calls </a:t>
            </a:r>
            <a:r>
              <a:rPr kumimoji="1" lang="en-US" altLang="zh-CN" b="1" dirty="0"/>
              <a:t>bar</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A276B804-34F5-2B40-B232-E36D462E5738}"/>
              </a:ext>
            </a:extLst>
          </p:cNvPr>
          <p:cNvSpPr>
            <a:spLocks noGrp="1"/>
          </p:cNvSpPr>
          <p:nvPr>
            <p:ph type="sldNum" sz="quarter" idx="12"/>
          </p:nvPr>
        </p:nvSpPr>
        <p:spPr/>
        <p:txBody>
          <a:bodyPr/>
          <a:lstStyle/>
          <a:p>
            <a:fld id="{C53D9380-AD50-0C4E-BD20-74B8F0FD34CE}" type="slidenum">
              <a:rPr kumimoji="1" lang="zh-CN" altLang="en-US" smtClean="0"/>
              <a:t>64</a:t>
            </a:fld>
            <a:endParaRPr kumimoji="1" lang="zh-CN" altLang="en-US" dirty="0"/>
          </a:p>
        </p:txBody>
      </p:sp>
      <p:sp>
        <p:nvSpPr>
          <p:cNvPr id="6" name="文本框 5">
            <a:extLst>
              <a:ext uri="{FF2B5EF4-FFF2-40B4-BE49-F238E27FC236}">
                <a16:creationId xmlns:a16="http://schemas.microsoft.com/office/drawing/2014/main" id="{7F20BAFE-DC5A-8C4E-A4FD-A25C09D1CCCD}"/>
              </a:ext>
            </a:extLst>
          </p:cNvPr>
          <p:cNvSpPr txBox="1"/>
          <p:nvPr/>
        </p:nvSpPr>
        <p:spPr>
          <a:xfrm>
            <a:off x="188420"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7" name="文本框 6">
            <a:extLst>
              <a:ext uri="{FF2B5EF4-FFF2-40B4-BE49-F238E27FC236}">
                <a16:creationId xmlns:a16="http://schemas.microsoft.com/office/drawing/2014/main" id="{04DBD803-35AE-9240-9BAA-32371B3D25D1}"/>
              </a:ext>
            </a:extLst>
          </p:cNvPr>
          <p:cNvSpPr txBox="1"/>
          <p:nvPr/>
        </p:nvSpPr>
        <p:spPr>
          <a:xfrm>
            <a:off x="4167427"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8" name="文本框 7">
            <a:extLst>
              <a:ext uri="{FF2B5EF4-FFF2-40B4-BE49-F238E27FC236}">
                <a16:creationId xmlns:a16="http://schemas.microsoft.com/office/drawing/2014/main" id="{62D7C615-9D8D-5B41-BD27-0B412B002B98}"/>
              </a:ext>
            </a:extLst>
          </p:cNvPr>
          <p:cNvSpPr txBox="1"/>
          <p:nvPr/>
        </p:nvSpPr>
        <p:spPr>
          <a:xfrm>
            <a:off x="8136228"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9" name="文本框 8">
            <a:extLst>
              <a:ext uri="{FF2B5EF4-FFF2-40B4-BE49-F238E27FC236}">
                <a16:creationId xmlns:a16="http://schemas.microsoft.com/office/drawing/2014/main" id="{5DA8B413-310F-9C4F-BD42-8BC0D763E601}"/>
              </a:ext>
            </a:extLst>
          </p:cNvPr>
          <p:cNvSpPr txBox="1"/>
          <p:nvPr/>
        </p:nvSpPr>
        <p:spPr>
          <a:xfrm>
            <a:off x="188418" y="4395548"/>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0" name="文本框 9">
            <a:extLst>
              <a:ext uri="{FF2B5EF4-FFF2-40B4-BE49-F238E27FC236}">
                <a16:creationId xmlns:a16="http://schemas.microsoft.com/office/drawing/2014/main" id="{9B8576B8-E72F-6D45-8051-A6F14BA520BB}"/>
              </a:ext>
            </a:extLst>
          </p:cNvPr>
          <p:cNvSpPr txBox="1"/>
          <p:nvPr/>
        </p:nvSpPr>
        <p:spPr>
          <a:xfrm>
            <a:off x="4164347" y="4395547"/>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1" name="文本框 10">
            <a:extLst>
              <a:ext uri="{FF2B5EF4-FFF2-40B4-BE49-F238E27FC236}">
                <a16:creationId xmlns:a16="http://schemas.microsoft.com/office/drawing/2014/main" id="{3A5E6B1E-C6D6-BE47-8A5E-39455432939E}"/>
              </a:ext>
            </a:extLst>
          </p:cNvPr>
          <p:cNvSpPr txBox="1"/>
          <p:nvPr/>
        </p:nvSpPr>
        <p:spPr>
          <a:xfrm>
            <a:off x="8140274" y="4395549"/>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cxnSp>
        <p:nvCxnSpPr>
          <p:cNvPr id="13" name="直线箭头连接符 12">
            <a:extLst>
              <a:ext uri="{FF2B5EF4-FFF2-40B4-BE49-F238E27FC236}">
                <a16:creationId xmlns:a16="http://schemas.microsoft.com/office/drawing/2014/main" id="{CF49C0F3-804A-1744-A627-090BC9EBA421}"/>
              </a:ext>
            </a:extLst>
          </p:cNvPr>
          <p:cNvCxnSpPr>
            <a:stCxn id="6" idx="2"/>
            <a:endCxn id="9" idx="0"/>
          </p:cNvCxnSpPr>
          <p:nvPr/>
        </p:nvCxnSpPr>
        <p:spPr>
          <a:xfrm flipH="1">
            <a:off x="2118018" y="3215656"/>
            <a:ext cx="2"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382C6BA-564D-394C-93E6-1708F88FE20A}"/>
              </a:ext>
            </a:extLst>
          </p:cNvPr>
          <p:cNvCxnSpPr>
            <a:stCxn id="6" idx="2"/>
            <a:endCxn id="10" idx="0"/>
          </p:cNvCxnSpPr>
          <p:nvPr/>
        </p:nvCxnSpPr>
        <p:spPr>
          <a:xfrm>
            <a:off x="2118020" y="3215656"/>
            <a:ext cx="3975927" cy="1179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1E55858-9429-3B40-BAB7-CA9040C5D08C}"/>
              </a:ext>
            </a:extLst>
          </p:cNvPr>
          <p:cNvCxnSpPr>
            <a:stCxn id="6" idx="2"/>
            <a:endCxn id="11" idx="0"/>
          </p:cNvCxnSpPr>
          <p:nvPr/>
        </p:nvCxnSpPr>
        <p:spPr>
          <a:xfrm>
            <a:off x="2118020" y="3215656"/>
            <a:ext cx="7951854" cy="11798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511CFDF-1603-F741-8BBD-CCEF821D685B}"/>
              </a:ext>
            </a:extLst>
          </p:cNvPr>
          <p:cNvCxnSpPr>
            <a:stCxn id="7" idx="2"/>
            <a:endCxn id="9" idx="0"/>
          </p:cNvCxnSpPr>
          <p:nvPr/>
        </p:nvCxnSpPr>
        <p:spPr>
          <a:xfrm flipH="1">
            <a:off x="2118018" y="3215656"/>
            <a:ext cx="3979009"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4AC752D-B8B3-314B-9526-8A2122689B30}"/>
              </a:ext>
            </a:extLst>
          </p:cNvPr>
          <p:cNvCxnSpPr>
            <a:stCxn id="7" idx="2"/>
            <a:endCxn id="10" idx="0"/>
          </p:cNvCxnSpPr>
          <p:nvPr/>
        </p:nvCxnSpPr>
        <p:spPr>
          <a:xfrm flipH="1">
            <a:off x="6093947" y="3215656"/>
            <a:ext cx="3080" cy="1179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289D0FB-A56E-5546-89AB-6F6ACB5EBD3C}"/>
              </a:ext>
            </a:extLst>
          </p:cNvPr>
          <p:cNvCxnSpPr>
            <a:stCxn id="7" idx="2"/>
            <a:endCxn id="11" idx="0"/>
          </p:cNvCxnSpPr>
          <p:nvPr/>
        </p:nvCxnSpPr>
        <p:spPr>
          <a:xfrm>
            <a:off x="6097027" y="3215656"/>
            <a:ext cx="3972847" cy="11798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19B245D-F3E5-9F44-90D1-AF24C30A0739}"/>
              </a:ext>
            </a:extLst>
          </p:cNvPr>
          <p:cNvCxnSpPr>
            <a:stCxn id="8" idx="2"/>
            <a:endCxn id="11" idx="0"/>
          </p:cNvCxnSpPr>
          <p:nvPr/>
        </p:nvCxnSpPr>
        <p:spPr>
          <a:xfrm>
            <a:off x="10065828" y="3215656"/>
            <a:ext cx="4046" cy="11798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B4E1BB8D-44A5-1F41-9A0B-1D504350A58C}"/>
              </a:ext>
            </a:extLst>
          </p:cNvPr>
          <p:cNvCxnSpPr>
            <a:stCxn id="8" idx="2"/>
            <a:endCxn id="10" idx="0"/>
          </p:cNvCxnSpPr>
          <p:nvPr/>
        </p:nvCxnSpPr>
        <p:spPr>
          <a:xfrm flipH="1">
            <a:off x="6093947" y="3215656"/>
            <a:ext cx="3971881" cy="1179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B9E497D1-45EC-A74D-83F8-F76A5260EAEC}"/>
              </a:ext>
            </a:extLst>
          </p:cNvPr>
          <p:cNvCxnSpPr>
            <a:stCxn id="8" idx="2"/>
            <a:endCxn id="9" idx="0"/>
          </p:cNvCxnSpPr>
          <p:nvPr/>
        </p:nvCxnSpPr>
        <p:spPr>
          <a:xfrm flipH="1">
            <a:off x="2118018" y="3215656"/>
            <a:ext cx="7947810"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19820924"/>
      </p:ext>
    </p:extLst>
  </p:cSld>
  <p:clrMapOvr>
    <a:masterClrMapping/>
  </p:clrMapOvr>
  <mc:AlternateContent xmlns:mc="http://schemas.openxmlformats.org/markup-compatibility/2006" xmlns:p14="http://schemas.microsoft.com/office/powerpoint/2010/main">
    <mc:Choice Requires="p14">
      <p:transition spd="slow" p14:dur="2000" advTm="36265"/>
    </mc:Choice>
    <mc:Fallback xmlns="">
      <p:transition spd="slow" advTm="362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FDBA2-9C24-DB49-822C-C620A851D164}"/>
              </a:ext>
            </a:extLst>
          </p:cNvPr>
          <p:cNvSpPr>
            <a:spLocks noGrp="1"/>
          </p:cNvSpPr>
          <p:nvPr>
            <p:ph type="title"/>
          </p:nvPr>
        </p:nvSpPr>
        <p:spPr/>
        <p:txBody>
          <a:bodyPr/>
          <a:lstStyle/>
          <a:p>
            <a:r>
              <a:rPr kumimoji="1" lang="en-US" altLang="zh-CN" dirty="0"/>
              <a:t>Dependence Analysis</a:t>
            </a:r>
            <a:endParaRPr kumimoji="1" lang="zh-CN" altLang="en-US" dirty="0"/>
          </a:p>
        </p:txBody>
      </p:sp>
      <p:sp>
        <p:nvSpPr>
          <p:cNvPr id="3" name="内容占位符 2">
            <a:extLst>
              <a:ext uri="{FF2B5EF4-FFF2-40B4-BE49-F238E27FC236}">
                <a16:creationId xmlns:a16="http://schemas.microsoft.com/office/drawing/2014/main" id="{0F22D964-5286-BF45-B605-02399EDCF1DE}"/>
              </a:ext>
            </a:extLst>
          </p:cNvPr>
          <p:cNvSpPr>
            <a:spLocks noGrp="1"/>
          </p:cNvSpPr>
          <p:nvPr>
            <p:ph idx="1"/>
          </p:nvPr>
        </p:nvSpPr>
        <p:spPr/>
        <p:txBody>
          <a:bodyPr/>
          <a:lstStyle/>
          <a:p>
            <a:r>
              <a:rPr kumimoji="1" lang="en-US" altLang="zh-CN" dirty="0"/>
              <a:t>Given a pair of functions: </a:t>
            </a:r>
            <a:r>
              <a:rPr kumimoji="1" lang="en-US" altLang="zh-CN" b="1" dirty="0"/>
              <a:t>foo</a:t>
            </a:r>
            <a:r>
              <a:rPr kumimoji="1" lang="en-US" altLang="zh-CN" dirty="0"/>
              <a:t> calls </a:t>
            </a:r>
            <a:r>
              <a:rPr kumimoji="1" lang="en-US" altLang="zh-CN" b="1" dirty="0"/>
              <a:t>bar</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All the dependences are necessary?</a:t>
            </a:r>
            <a:r>
              <a:rPr kumimoji="1" lang="zh-CN" altLang="en-US" dirty="0"/>
              <a:t> </a:t>
            </a:r>
            <a:r>
              <a:rPr kumimoji="1" lang="en-US" altLang="zh-CN" b="1" dirty="0">
                <a:solidFill>
                  <a:srgbClr val="FF0000"/>
                </a:solidFill>
              </a:rPr>
              <a:t>No!</a:t>
            </a:r>
            <a:endParaRPr kumimoji="1" lang="zh-CN" altLang="en-US" b="1" dirty="0">
              <a:solidFill>
                <a:srgbClr val="FF0000"/>
              </a:solidFill>
            </a:endParaRPr>
          </a:p>
        </p:txBody>
      </p:sp>
      <p:sp>
        <p:nvSpPr>
          <p:cNvPr id="4" name="灯片编号占位符 3">
            <a:extLst>
              <a:ext uri="{FF2B5EF4-FFF2-40B4-BE49-F238E27FC236}">
                <a16:creationId xmlns:a16="http://schemas.microsoft.com/office/drawing/2014/main" id="{A276B804-34F5-2B40-B232-E36D462E5738}"/>
              </a:ext>
            </a:extLst>
          </p:cNvPr>
          <p:cNvSpPr>
            <a:spLocks noGrp="1"/>
          </p:cNvSpPr>
          <p:nvPr>
            <p:ph type="sldNum" sz="quarter" idx="12"/>
          </p:nvPr>
        </p:nvSpPr>
        <p:spPr/>
        <p:txBody>
          <a:bodyPr/>
          <a:lstStyle/>
          <a:p>
            <a:fld id="{C53D9380-AD50-0C4E-BD20-74B8F0FD34CE}" type="slidenum">
              <a:rPr kumimoji="1" lang="zh-CN" altLang="en-US" smtClean="0"/>
              <a:t>65</a:t>
            </a:fld>
            <a:endParaRPr kumimoji="1" lang="zh-CN" altLang="en-US" dirty="0"/>
          </a:p>
        </p:txBody>
      </p:sp>
      <p:sp>
        <p:nvSpPr>
          <p:cNvPr id="6" name="文本框 5">
            <a:extLst>
              <a:ext uri="{FF2B5EF4-FFF2-40B4-BE49-F238E27FC236}">
                <a16:creationId xmlns:a16="http://schemas.microsoft.com/office/drawing/2014/main" id="{7F20BAFE-DC5A-8C4E-A4FD-A25C09D1CCCD}"/>
              </a:ext>
            </a:extLst>
          </p:cNvPr>
          <p:cNvSpPr txBox="1"/>
          <p:nvPr/>
        </p:nvSpPr>
        <p:spPr>
          <a:xfrm>
            <a:off x="188420"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7" name="文本框 6">
            <a:extLst>
              <a:ext uri="{FF2B5EF4-FFF2-40B4-BE49-F238E27FC236}">
                <a16:creationId xmlns:a16="http://schemas.microsoft.com/office/drawing/2014/main" id="{04DBD803-35AE-9240-9BAA-32371B3D25D1}"/>
              </a:ext>
            </a:extLst>
          </p:cNvPr>
          <p:cNvSpPr txBox="1"/>
          <p:nvPr/>
        </p:nvSpPr>
        <p:spPr>
          <a:xfrm>
            <a:off x="4167427"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8" name="文本框 7">
            <a:extLst>
              <a:ext uri="{FF2B5EF4-FFF2-40B4-BE49-F238E27FC236}">
                <a16:creationId xmlns:a16="http://schemas.microsoft.com/office/drawing/2014/main" id="{62D7C615-9D8D-5B41-BD27-0B412B002B98}"/>
              </a:ext>
            </a:extLst>
          </p:cNvPr>
          <p:cNvSpPr txBox="1"/>
          <p:nvPr/>
        </p:nvSpPr>
        <p:spPr>
          <a:xfrm>
            <a:off x="8136228"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9" name="文本框 8">
            <a:extLst>
              <a:ext uri="{FF2B5EF4-FFF2-40B4-BE49-F238E27FC236}">
                <a16:creationId xmlns:a16="http://schemas.microsoft.com/office/drawing/2014/main" id="{5DA8B413-310F-9C4F-BD42-8BC0D763E601}"/>
              </a:ext>
            </a:extLst>
          </p:cNvPr>
          <p:cNvSpPr txBox="1"/>
          <p:nvPr/>
        </p:nvSpPr>
        <p:spPr>
          <a:xfrm>
            <a:off x="188420" y="4395548"/>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0" name="文本框 9">
            <a:extLst>
              <a:ext uri="{FF2B5EF4-FFF2-40B4-BE49-F238E27FC236}">
                <a16:creationId xmlns:a16="http://schemas.microsoft.com/office/drawing/2014/main" id="{9B8576B8-E72F-6D45-8051-A6F14BA520BB}"/>
              </a:ext>
            </a:extLst>
          </p:cNvPr>
          <p:cNvSpPr txBox="1"/>
          <p:nvPr/>
        </p:nvSpPr>
        <p:spPr>
          <a:xfrm>
            <a:off x="4164347" y="4395547"/>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1" name="文本框 10">
            <a:extLst>
              <a:ext uri="{FF2B5EF4-FFF2-40B4-BE49-F238E27FC236}">
                <a16:creationId xmlns:a16="http://schemas.microsoft.com/office/drawing/2014/main" id="{3A5E6B1E-C6D6-BE47-8A5E-39455432939E}"/>
              </a:ext>
            </a:extLst>
          </p:cNvPr>
          <p:cNvSpPr txBox="1"/>
          <p:nvPr/>
        </p:nvSpPr>
        <p:spPr>
          <a:xfrm>
            <a:off x="8140274" y="4395549"/>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cxnSp>
        <p:nvCxnSpPr>
          <p:cNvPr id="13" name="直线箭头连接符 12">
            <a:extLst>
              <a:ext uri="{FF2B5EF4-FFF2-40B4-BE49-F238E27FC236}">
                <a16:creationId xmlns:a16="http://schemas.microsoft.com/office/drawing/2014/main" id="{CF49C0F3-804A-1744-A627-090BC9EBA421}"/>
              </a:ext>
            </a:extLst>
          </p:cNvPr>
          <p:cNvCxnSpPr>
            <a:stCxn id="6" idx="2"/>
            <a:endCxn id="9" idx="0"/>
          </p:cNvCxnSpPr>
          <p:nvPr/>
        </p:nvCxnSpPr>
        <p:spPr>
          <a:xfrm>
            <a:off x="2118020" y="3215656"/>
            <a:ext cx="0"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382C6BA-564D-394C-93E6-1708F88FE20A}"/>
              </a:ext>
            </a:extLst>
          </p:cNvPr>
          <p:cNvCxnSpPr>
            <a:stCxn id="6" idx="2"/>
            <a:endCxn id="10" idx="0"/>
          </p:cNvCxnSpPr>
          <p:nvPr/>
        </p:nvCxnSpPr>
        <p:spPr>
          <a:xfrm>
            <a:off x="2118020" y="3215656"/>
            <a:ext cx="3975927" cy="117989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1E55858-9429-3B40-BAB7-CA9040C5D08C}"/>
              </a:ext>
            </a:extLst>
          </p:cNvPr>
          <p:cNvCxnSpPr>
            <a:stCxn id="6" idx="2"/>
            <a:endCxn id="11" idx="0"/>
          </p:cNvCxnSpPr>
          <p:nvPr/>
        </p:nvCxnSpPr>
        <p:spPr>
          <a:xfrm>
            <a:off x="2118020" y="3215656"/>
            <a:ext cx="7951854" cy="117989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511CFDF-1603-F741-8BBD-CCEF821D685B}"/>
              </a:ext>
            </a:extLst>
          </p:cNvPr>
          <p:cNvCxnSpPr>
            <a:stCxn id="7" idx="2"/>
            <a:endCxn id="9" idx="0"/>
          </p:cNvCxnSpPr>
          <p:nvPr/>
        </p:nvCxnSpPr>
        <p:spPr>
          <a:xfrm flipH="1">
            <a:off x="2118020" y="3215656"/>
            <a:ext cx="3979007"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4AC752D-B8B3-314B-9526-8A2122689B30}"/>
              </a:ext>
            </a:extLst>
          </p:cNvPr>
          <p:cNvCxnSpPr>
            <a:stCxn id="7" idx="2"/>
            <a:endCxn id="10" idx="0"/>
          </p:cNvCxnSpPr>
          <p:nvPr/>
        </p:nvCxnSpPr>
        <p:spPr>
          <a:xfrm flipH="1">
            <a:off x="6093947" y="3215656"/>
            <a:ext cx="3080" cy="117989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289D0FB-A56E-5546-89AB-6F6ACB5EBD3C}"/>
              </a:ext>
            </a:extLst>
          </p:cNvPr>
          <p:cNvCxnSpPr>
            <a:stCxn id="7" idx="2"/>
            <a:endCxn id="11" idx="0"/>
          </p:cNvCxnSpPr>
          <p:nvPr/>
        </p:nvCxnSpPr>
        <p:spPr>
          <a:xfrm>
            <a:off x="6097027" y="3215656"/>
            <a:ext cx="3972847" cy="117989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19B245D-F3E5-9F44-90D1-AF24C30A0739}"/>
              </a:ext>
            </a:extLst>
          </p:cNvPr>
          <p:cNvCxnSpPr>
            <a:stCxn id="8" idx="2"/>
            <a:endCxn id="11" idx="0"/>
          </p:cNvCxnSpPr>
          <p:nvPr/>
        </p:nvCxnSpPr>
        <p:spPr>
          <a:xfrm>
            <a:off x="10065828" y="3215656"/>
            <a:ext cx="4046" cy="11798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B4E1BB8D-44A5-1F41-9A0B-1D504350A58C}"/>
              </a:ext>
            </a:extLst>
          </p:cNvPr>
          <p:cNvCxnSpPr>
            <a:stCxn id="8" idx="2"/>
            <a:endCxn id="10" idx="0"/>
          </p:cNvCxnSpPr>
          <p:nvPr/>
        </p:nvCxnSpPr>
        <p:spPr>
          <a:xfrm flipH="1">
            <a:off x="6093947" y="3215656"/>
            <a:ext cx="3971881" cy="1179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B9E497D1-45EC-A74D-83F8-F76A5260EAEC}"/>
              </a:ext>
            </a:extLst>
          </p:cNvPr>
          <p:cNvCxnSpPr>
            <a:stCxn id="8" idx="2"/>
            <a:endCxn id="9" idx="0"/>
          </p:cNvCxnSpPr>
          <p:nvPr/>
        </p:nvCxnSpPr>
        <p:spPr>
          <a:xfrm flipH="1">
            <a:off x="2118020" y="3215656"/>
            <a:ext cx="7947808"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752423"/>
      </p:ext>
    </p:extLst>
  </p:cSld>
  <p:clrMapOvr>
    <a:masterClrMapping/>
  </p:clrMapOvr>
  <mc:AlternateContent xmlns:mc="http://schemas.openxmlformats.org/markup-compatibility/2006" xmlns:p14="http://schemas.microsoft.com/office/powerpoint/2010/main">
    <mc:Choice Requires="p14">
      <p:transition spd="slow" p14:dur="2000" advTm="10334"/>
    </mc:Choice>
    <mc:Fallback xmlns="">
      <p:transition spd="slow" advTm="10334"/>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FDBA2-9C24-DB49-822C-C620A851D164}"/>
              </a:ext>
            </a:extLst>
          </p:cNvPr>
          <p:cNvSpPr>
            <a:spLocks noGrp="1"/>
          </p:cNvSpPr>
          <p:nvPr>
            <p:ph type="title"/>
          </p:nvPr>
        </p:nvSpPr>
        <p:spPr/>
        <p:txBody>
          <a:bodyPr/>
          <a:lstStyle/>
          <a:p>
            <a:r>
              <a:rPr kumimoji="1" lang="en-US" altLang="zh-CN" dirty="0"/>
              <a:t>Dependence Analysis</a:t>
            </a:r>
            <a:endParaRPr kumimoji="1" lang="zh-CN" altLang="en-US" dirty="0"/>
          </a:p>
        </p:txBody>
      </p:sp>
      <p:sp>
        <p:nvSpPr>
          <p:cNvPr id="3" name="内容占位符 2">
            <a:extLst>
              <a:ext uri="{FF2B5EF4-FFF2-40B4-BE49-F238E27FC236}">
                <a16:creationId xmlns:a16="http://schemas.microsoft.com/office/drawing/2014/main" id="{0F22D964-5286-BF45-B605-02399EDCF1DE}"/>
              </a:ext>
            </a:extLst>
          </p:cNvPr>
          <p:cNvSpPr>
            <a:spLocks noGrp="1"/>
          </p:cNvSpPr>
          <p:nvPr>
            <p:ph idx="1"/>
          </p:nvPr>
        </p:nvSpPr>
        <p:spPr/>
        <p:txBody>
          <a:bodyPr/>
          <a:lstStyle/>
          <a:p>
            <a:r>
              <a:rPr kumimoji="1" lang="en-US" altLang="zh-CN" dirty="0"/>
              <a:t>Given a pair of functions: </a:t>
            </a:r>
            <a:r>
              <a:rPr kumimoji="1" lang="en-US" altLang="zh-CN" b="1" dirty="0"/>
              <a:t>foo</a:t>
            </a:r>
            <a:r>
              <a:rPr kumimoji="1" lang="en-US" altLang="zh-CN" dirty="0"/>
              <a:t> calls </a:t>
            </a:r>
            <a:r>
              <a:rPr kumimoji="1" lang="en-US" altLang="zh-CN" b="1" dirty="0"/>
              <a:t>bar</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All the dependences are necessary?</a:t>
            </a:r>
            <a:r>
              <a:rPr kumimoji="1" lang="zh-CN" altLang="en-US" dirty="0"/>
              <a:t> </a:t>
            </a:r>
            <a:r>
              <a:rPr kumimoji="1" lang="en-US" altLang="zh-CN" b="1" dirty="0">
                <a:solidFill>
                  <a:srgbClr val="FF0000"/>
                </a:solidFill>
              </a:rPr>
              <a:t>No!</a:t>
            </a:r>
            <a:endParaRPr kumimoji="1" lang="zh-CN" altLang="en-US" b="1" dirty="0">
              <a:solidFill>
                <a:srgbClr val="FF0000"/>
              </a:solidFill>
            </a:endParaRPr>
          </a:p>
        </p:txBody>
      </p:sp>
      <p:sp>
        <p:nvSpPr>
          <p:cNvPr id="4" name="灯片编号占位符 3">
            <a:extLst>
              <a:ext uri="{FF2B5EF4-FFF2-40B4-BE49-F238E27FC236}">
                <a16:creationId xmlns:a16="http://schemas.microsoft.com/office/drawing/2014/main" id="{A276B804-34F5-2B40-B232-E36D462E5738}"/>
              </a:ext>
            </a:extLst>
          </p:cNvPr>
          <p:cNvSpPr>
            <a:spLocks noGrp="1"/>
          </p:cNvSpPr>
          <p:nvPr>
            <p:ph type="sldNum" sz="quarter" idx="12"/>
          </p:nvPr>
        </p:nvSpPr>
        <p:spPr/>
        <p:txBody>
          <a:bodyPr/>
          <a:lstStyle/>
          <a:p>
            <a:fld id="{C53D9380-AD50-0C4E-BD20-74B8F0FD34CE}" type="slidenum">
              <a:rPr kumimoji="1" lang="zh-CN" altLang="en-US" smtClean="0"/>
              <a:t>66</a:t>
            </a:fld>
            <a:endParaRPr kumimoji="1" lang="zh-CN" altLang="en-US" dirty="0"/>
          </a:p>
        </p:txBody>
      </p:sp>
      <p:sp>
        <p:nvSpPr>
          <p:cNvPr id="6" name="文本框 5">
            <a:extLst>
              <a:ext uri="{FF2B5EF4-FFF2-40B4-BE49-F238E27FC236}">
                <a16:creationId xmlns:a16="http://schemas.microsoft.com/office/drawing/2014/main" id="{7F20BAFE-DC5A-8C4E-A4FD-A25C09D1CCCD}"/>
              </a:ext>
            </a:extLst>
          </p:cNvPr>
          <p:cNvSpPr txBox="1"/>
          <p:nvPr/>
        </p:nvSpPr>
        <p:spPr>
          <a:xfrm>
            <a:off x="191500"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7" name="文本框 6">
            <a:extLst>
              <a:ext uri="{FF2B5EF4-FFF2-40B4-BE49-F238E27FC236}">
                <a16:creationId xmlns:a16="http://schemas.microsoft.com/office/drawing/2014/main" id="{04DBD803-35AE-9240-9BAA-32371B3D25D1}"/>
              </a:ext>
            </a:extLst>
          </p:cNvPr>
          <p:cNvSpPr txBox="1"/>
          <p:nvPr/>
        </p:nvSpPr>
        <p:spPr>
          <a:xfrm>
            <a:off x="4167427"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8" name="文本框 7">
            <a:extLst>
              <a:ext uri="{FF2B5EF4-FFF2-40B4-BE49-F238E27FC236}">
                <a16:creationId xmlns:a16="http://schemas.microsoft.com/office/drawing/2014/main" id="{62D7C615-9D8D-5B41-BD27-0B412B002B98}"/>
              </a:ext>
            </a:extLst>
          </p:cNvPr>
          <p:cNvSpPr txBox="1"/>
          <p:nvPr/>
        </p:nvSpPr>
        <p:spPr>
          <a:xfrm>
            <a:off x="8136228"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9" name="文本框 8">
            <a:extLst>
              <a:ext uri="{FF2B5EF4-FFF2-40B4-BE49-F238E27FC236}">
                <a16:creationId xmlns:a16="http://schemas.microsoft.com/office/drawing/2014/main" id="{5DA8B413-310F-9C4F-BD42-8BC0D763E601}"/>
              </a:ext>
            </a:extLst>
          </p:cNvPr>
          <p:cNvSpPr txBox="1"/>
          <p:nvPr/>
        </p:nvSpPr>
        <p:spPr>
          <a:xfrm>
            <a:off x="191500" y="4395548"/>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0" name="文本框 9">
            <a:extLst>
              <a:ext uri="{FF2B5EF4-FFF2-40B4-BE49-F238E27FC236}">
                <a16:creationId xmlns:a16="http://schemas.microsoft.com/office/drawing/2014/main" id="{9B8576B8-E72F-6D45-8051-A6F14BA520BB}"/>
              </a:ext>
            </a:extLst>
          </p:cNvPr>
          <p:cNvSpPr txBox="1"/>
          <p:nvPr/>
        </p:nvSpPr>
        <p:spPr>
          <a:xfrm>
            <a:off x="4164347" y="4395547"/>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1" name="文本框 10">
            <a:extLst>
              <a:ext uri="{FF2B5EF4-FFF2-40B4-BE49-F238E27FC236}">
                <a16:creationId xmlns:a16="http://schemas.microsoft.com/office/drawing/2014/main" id="{3A5E6B1E-C6D6-BE47-8A5E-39455432939E}"/>
              </a:ext>
            </a:extLst>
          </p:cNvPr>
          <p:cNvSpPr txBox="1"/>
          <p:nvPr/>
        </p:nvSpPr>
        <p:spPr>
          <a:xfrm>
            <a:off x="8140274" y="4395549"/>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cxnSp>
        <p:nvCxnSpPr>
          <p:cNvPr id="13" name="直线箭头连接符 12">
            <a:extLst>
              <a:ext uri="{FF2B5EF4-FFF2-40B4-BE49-F238E27FC236}">
                <a16:creationId xmlns:a16="http://schemas.microsoft.com/office/drawing/2014/main" id="{CF49C0F3-804A-1744-A627-090BC9EBA421}"/>
              </a:ext>
            </a:extLst>
          </p:cNvPr>
          <p:cNvCxnSpPr>
            <a:stCxn id="6" idx="2"/>
            <a:endCxn id="9" idx="0"/>
          </p:cNvCxnSpPr>
          <p:nvPr/>
        </p:nvCxnSpPr>
        <p:spPr>
          <a:xfrm>
            <a:off x="2121100" y="3215656"/>
            <a:ext cx="0"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382C6BA-564D-394C-93E6-1708F88FE20A}"/>
              </a:ext>
            </a:extLst>
          </p:cNvPr>
          <p:cNvCxnSpPr>
            <a:stCxn id="6" idx="2"/>
            <a:endCxn id="10" idx="0"/>
          </p:cNvCxnSpPr>
          <p:nvPr/>
        </p:nvCxnSpPr>
        <p:spPr>
          <a:xfrm>
            <a:off x="2121100" y="3215656"/>
            <a:ext cx="3972847" cy="117989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1E55858-9429-3B40-BAB7-CA9040C5D08C}"/>
              </a:ext>
            </a:extLst>
          </p:cNvPr>
          <p:cNvCxnSpPr>
            <a:stCxn id="6" idx="2"/>
            <a:endCxn id="11" idx="0"/>
          </p:cNvCxnSpPr>
          <p:nvPr/>
        </p:nvCxnSpPr>
        <p:spPr>
          <a:xfrm>
            <a:off x="2121100" y="3215656"/>
            <a:ext cx="7948774" cy="117989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511CFDF-1603-F741-8BBD-CCEF821D685B}"/>
              </a:ext>
            </a:extLst>
          </p:cNvPr>
          <p:cNvCxnSpPr>
            <a:stCxn id="7" idx="2"/>
            <a:endCxn id="9" idx="0"/>
          </p:cNvCxnSpPr>
          <p:nvPr/>
        </p:nvCxnSpPr>
        <p:spPr>
          <a:xfrm flipH="1">
            <a:off x="2121100" y="3215656"/>
            <a:ext cx="3975927" cy="1179892"/>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4AC752D-B8B3-314B-9526-8A2122689B30}"/>
              </a:ext>
            </a:extLst>
          </p:cNvPr>
          <p:cNvCxnSpPr>
            <a:stCxn id="7" idx="2"/>
            <a:endCxn id="10" idx="0"/>
          </p:cNvCxnSpPr>
          <p:nvPr/>
        </p:nvCxnSpPr>
        <p:spPr>
          <a:xfrm flipH="1">
            <a:off x="6093947" y="3215656"/>
            <a:ext cx="3080" cy="11798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289D0FB-A56E-5546-89AB-6F6ACB5EBD3C}"/>
              </a:ext>
            </a:extLst>
          </p:cNvPr>
          <p:cNvCxnSpPr>
            <a:stCxn id="7" idx="2"/>
            <a:endCxn id="11" idx="0"/>
          </p:cNvCxnSpPr>
          <p:nvPr/>
        </p:nvCxnSpPr>
        <p:spPr>
          <a:xfrm>
            <a:off x="6097027" y="3215656"/>
            <a:ext cx="3972847" cy="117989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19B245D-F3E5-9F44-90D1-AF24C30A0739}"/>
              </a:ext>
            </a:extLst>
          </p:cNvPr>
          <p:cNvCxnSpPr>
            <a:stCxn id="8" idx="2"/>
            <a:endCxn id="11" idx="0"/>
          </p:cNvCxnSpPr>
          <p:nvPr/>
        </p:nvCxnSpPr>
        <p:spPr>
          <a:xfrm>
            <a:off x="10065828" y="3215656"/>
            <a:ext cx="4046" cy="11798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B4E1BB8D-44A5-1F41-9A0B-1D504350A58C}"/>
              </a:ext>
            </a:extLst>
          </p:cNvPr>
          <p:cNvCxnSpPr>
            <a:stCxn id="8" idx="2"/>
            <a:endCxn id="10" idx="0"/>
          </p:cNvCxnSpPr>
          <p:nvPr/>
        </p:nvCxnSpPr>
        <p:spPr>
          <a:xfrm flipH="1">
            <a:off x="6093947" y="3215656"/>
            <a:ext cx="3971881" cy="1179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B9E497D1-45EC-A74D-83F8-F76A5260EAEC}"/>
              </a:ext>
            </a:extLst>
          </p:cNvPr>
          <p:cNvCxnSpPr>
            <a:stCxn id="8" idx="2"/>
            <a:endCxn id="9" idx="0"/>
          </p:cNvCxnSpPr>
          <p:nvPr/>
        </p:nvCxnSpPr>
        <p:spPr>
          <a:xfrm flipH="1">
            <a:off x="2121100" y="3215656"/>
            <a:ext cx="7944728"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2E6BBFFF-A0D6-5542-B4B3-1E886FC695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70" t="-2502" b="-1"/>
          <a:stretch/>
        </p:blipFill>
        <p:spPr>
          <a:xfrm>
            <a:off x="8356774" y="1508760"/>
            <a:ext cx="3317840" cy="4456523"/>
          </a:xfrm>
          <a:prstGeom prst="rect">
            <a:avLst/>
          </a:prstGeom>
          <a:solidFill>
            <a:schemeClr val="bg1"/>
          </a:solidFill>
          <a:ln>
            <a:noFill/>
          </a:ln>
          <a:effectLst>
            <a:outerShdw blurRad="190500" algn="tl" rotWithShape="0">
              <a:srgbClr val="000000">
                <a:alpha val="70000"/>
              </a:srgbClr>
            </a:outerShdw>
          </a:effectLst>
        </p:spPr>
      </p:pic>
      <p:sp>
        <p:nvSpPr>
          <p:cNvPr id="18" name="矩形 17">
            <a:extLst>
              <a:ext uri="{FF2B5EF4-FFF2-40B4-BE49-F238E27FC236}">
                <a16:creationId xmlns:a16="http://schemas.microsoft.com/office/drawing/2014/main" id="{6D18E121-07F6-C748-A086-840ED3003B7B}"/>
              </a:ext>
            </a:extLst>
          </p:cNvPr>
          <p:cNvSpPr/>
          <p:nvPr/>
        </p:nvSpPr>
        <p:spPr>
          <a:xfrm>
            <a:off x="9473184" y="1755648"/>
            <a:ext cx="256032" cy="4142232"/>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BF01CD63-67F9-9E4B-B487-7A63F9CE7F1C}"/>
              </a:ext>
            </a:extLst>
          </p:cNvPr>
          <p:cNvSpPr/>
          <p:nvPr/>
        </p:nvSpPr>
        <p:spPr>
          <a:xfrm>
            <a:off x="9473184" y="2384773"/>
            <a:ext cx="256032" cy="1992486"/>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38179427"/>
      </p:ext>
    </p:extLst>
  </p:cSld>
  <p:clrMapOvr>
    <a:masterClrMapping/>
  </p:clrMapOvr>
  <mc:AlternateContent xmlns:mc="http://schemas.openxmlformats.org/markup-compatibility/2006" xmlns:p14="http://schemas.microsoft.com/office/powerpoint/2010/main">
    <mc:Choice Requires="p14">
      <p:transition spd="slow" p14:dur="2000" advTm="26318"/>
    </mc:Choice>
    <mc:Fallback xmlns="">
      <p:transition spd="slow" advTm="263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FDBA2-9C24-DB49-822C-C620A851D164}"/>
              </a:ext>
            </a:extLst>
          </p:cNvPr>
          <p:cNvSpPr>
            <a:spLocks noGrp="1"/>
          </p:cNvSpPr>
          <p:nvPr>
            <p:ph type="title"/>
          </p:nvPr>
        </p:nvSpPr>
        <p:spPr/>
        <p:txBody>
          <a:bodyPr/>
          <a:lstStyle/>
          <a:p>
            <a:r>
              <a:rPr kumimoji="1" lang="en-US" altLang="zh-CN" dirty="0"/>
              <a:t>Dependence Analysis</a:t>
            </a:r>
            <a:endParaRPr kumimoji="1" lang="zh-CN" altLang="en-US" dirty="0"/>
          </a:p>
        </p:txBody>
      </p:sp>
      <p:sp>
        <p:nvSpPr>
          <p:cNvPr id="3" name="内容占位符 2">
            <a:extLst>
              <a:ext uri="{FF2B5EF4-FFF2-40B4-BE49-F238E27FC236}">
                <a16:creationId xmlns:a16="http://schemas.microsoft.com/office/drawing/2014/main" id="{0F22D964-5286-BF45-B605-02399EDCF1DE}"/>
              </a:ext>
            </a:extLst>
          </p:cNvPr>
          <p:cNvSpPr>
            <a:spLocks noGrp="1"/>
          </p:cNvSpPr>
          <p:nvPr>
            <p:ph idx="1"/>
          </p:nvPr>
        </p:nvSpPr>
        <p:spPr/>
        <p:txBody>
          <a:bodyPr/>
          <a:lstStyle/>
          <a:p>
            <a:r>
              <a:rPr kumimoji="1" lang="en-US" altLang="zh-CN" dirty="0"/>
              <a:t>Given a pair of functions: </a:t>
            </a:r>
            <a:r>
              <a:rPr kumimoji="1" lang="en-US" altLang="zh-CN" b="1" dirty="0"/>
              <a:t>foo</a:t>
            </a:r>
            <a:r>
              <a:rPr kumimoji="1" lang="en-US" altLang="zh-CN" dirty="0"/>
              <a:t> calls </a:t>
            </a:r>
            <a:r>
              <a:rPr kumimoji="1" lang="en-US" altLang="zh-CN" b="1" dirty="0"/>
              <a:t>bar</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All the dependences are necessary?</a:t>
            </a:r>
            <a:r>
              <a:rPr kumimoji="1" lang="zh-CN" altLang="en-US" dirty="0"/>
              <a:t> </a:t>
            </a:r>
            <a:r>
              <a:rPr kumimoji="1" lang="en-US" altLang="zh-CN" b="1" dirty="0">
                <a:solidFill>
                  <a:srgbClr val="FF0000"/>
                </a:solidFill>
              </a:rPr>
              <a:t>No!</a:t>
            </a:r>
            <a:endParaRPr kumimoji="1" lang="zh-CN" altLang="en-US" b="1" dirty="0">
              <a:solidFill>
                <a:srgbClr val="FF0000"/>
              </a:solidFill>
            </a:endParaRPr>
          </a:p>
        </p:txBody>
      </p:sp>
      <p:sp>
        <p:nvSpPr>
          <p:cNvPr id="4" name="灯片编号占位符 3">
            <a:extLst>
              <a:ext uri="{FF2B5EF4-FFF2-40B4-BE49-F238E27FC236}">
                <a16:creationId xmlns:a16="http://schemas.microsoft.com/office/drawing/2014/main" id="{A276B804-34F5-2B40-B232-E36D462E5738}"/>
              </a:ext>
            </a:extLst>
          </p:cNvPr>
          <p:cNvSpPr>
            <a:spLocks noGrp="1"/>
          </p:cNvSpPr>
          <p:nvPr>
            <p:ph type="sldNum" sz="quarter" idx="12"/>
          </p:nvPr>
        </p:nvSpPr>
        <p:spPr/>
        <p:txBody>
          <a:bodyPr/>
          <a:lstStyle/>
          <a:p>
            <a:fld id="{C53D9380-AD50-0C4E-BD20-74B8F0FD34CE}" type="slidenum">
              <a:rPr kumimoji="1" lang="zh-CN" altLang="en-US" smtClean="0"/>
              <a:t>67</a:t>
            </a:fld>
            <a:endParaRPr kumimoji="1" lang="zh-CN" altLang="en-US" dirty="0"/>
          </a:p>
        </p:txBody>
      </p:sp>
      <p:sp>
        <p:nvSpPr>
          <p:cNvPr id="6" name="文本框 5">
            <a:extLst>
              <a:ext uri="{FF2B5EF4-FFF2-40B4-BE49-F238E27FC236}">
                <a16:creationId xmlns:a16="http://schemas.microsoft.com/office/drawing/2014/main" id="{7F20BAFE-DC5A-8C4E-A4FD-A25C09D1CCCD}"/>
              </a:ext>
            </a:extLst>
          </p:cNvPr>
          <p:cNvSpPr txBox="1"/>
          <p:nvPr/>
        </p:nvSpPr>
        <p:spPr>
          <a:xfrm>
            <a:off x="188420"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7" name="文本框 6">
            <a:extLst>
              <a:ext uri="{FF2B5EF4-FFF2-40B4-BE49-F238E27FC236}">
                <a16:creationId xmlns:a16="http://schemas.microsoft.com/office/drawing/2014/main" id="{04DBD803-35AE-9240-9BAA-32371B3D25D1}"/>
              </a:ext>
            </a:extLst>
          </p:cNvPr>
          <p:cNvSpPr txBox="1"/>
          <p:nvPr/>
        </p:nvSpPr>
        <p:spPr>
          <a:xfrm>
            <a:off x="4167427"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8" name="文本框 7">
            <a:extLst>
              <a:ext uri="{FF2B5EF4-FFF2-40B4-BE49-F238E27FC236}">
                <a16:creationId xmlns:a16="http://schemas.microsoft.com/office/drawing/2014/main" id="{62D7C615-9D8D-5B41-BD27-0B412B002B98}"/>
              </a:ext>
            </a:extLst>
          </p:cNvPr>
          <p:cNvSpPr txBox="1"/>
          <p:nvPr/>
        </p:nvSpPr>
        <p:spPr>
          <a:xfrm>
            <a:off x="8136228" y="2630881"/>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9" name="文本框 8">
            <a:extLst>
              <a:ext uri="{FF2B5EF4-FFF2-40B4-BE49-F238E27FC236}">
                <a16:creationId xmlns:a16="http://schemas.microsoft.com/office/drawing/2014/main" id="{5DA8B413-310F-9C4F-BD42-8BC0D763E601}"/>
              </a:ext>
            </a:extLst>
          </p:cNvPr>
          <p:cNvSpPr txBox="1"/>
          <p:nvPr/>
        </p:nvSpPr>
        <p:spPr>
          <a:xfrm>
            <a:off x="188420" y="4395548"/>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 Parameter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0" name="文本框 9">
            <a:extLst>
              <a:ext uri="{FF2B5EF4-FFF2-40B4-BE49-F238E27FC236}">
                <a16:creationId xmlns:a16="http://schemas.microsoft.com/office/drawing/2014/main" id="{9B8576B8-E72F-6D45-8051-A6F14BA520BB}"/>
              </a:ext>
            </a:extLst>
          </p:cNvPr>
          <p:cNvSpPr txBox="1"/>
          <p:nvPr/>
        </p:nvSpPr>
        <p:spPr>
          <a:xfrm>
            <a:off x="4164347" y="4395547"/>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r>
              <a:rPr kumimoji="1" lang="en-US" altLang="zh-CN" sz="1600" dirty="0">
                <a:latin typeface="Helvetica" pitchFamily="2" charset="0"/>
              </a:rPr>
              <a:t>Type II: null in current </a:t>
            </a:r>
            <a:r>
              <a:rPr kumimoji="1" lang="en-US" altLang="zh-CN" sz="1600" dirty="0" err="1">
                <a:latin typeface="Helvetica" pitchFamily="2" charset="0"/>
              </a:rPr>
              <a:t>func</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sp>
        <p:nvSpPr>
          <p:cNvPr id="11" name="文本框 10">
            <a:extLst>
              <a:ext uri="{FF2B5EF4-FFF2-40B4-BE49-F238E27FC236}">
                <a16:creationId xmlns:a16="http://schemas.microsoft.com/office/drawing/2014/main" id="{3A5E6B1E-C6D6-BE47-8A5E-39455432939E}"/>
              </a:ext>
            </a:extLst>
          </p:cNvPr>
          <p:cNvSpPr txBox="1"/>
          <p:nvPr/>
        </p:nvSpPr>
        <p:spPr>
          <a:xfrm>
            <a:off x="8140274" y="4395549"/>
            <a:ext cx="38592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III: null from </a:t>
            </a:r>
            <a:r>
              <a:rPr kumimoji="1" lang="en-US" altLang="zh-CN" sz="1600" dirty="0" err="1">
                <a:latin typeface="Helvetica" pitchFamily="2" charset="0"/>
              </a:rPr>
              <a:t>callee</a:t>
            </a:r>
            <a:r>
              <a:rPr kumimoji="1" lang="en-US" altLang="zh-CN" sz="1600" dirty="0">
                <a:latin typeface="Helvetica" pitchFamily="2" charset="0"/>
              </a:rPr>
              <a:t> </a:t>
            </a:r>
            <a:r>
              <a:rPr kumimoji="1" lang="en-US" altLang="zh-CN" sz="1600" dirty="0">
                <a:latin typeface="Helvetica" pitchFamily="2" charset="0"/>
                <a:sym typeface="Wingdings" pitchFamily="2" charset="2"/>
              </a:rPr>
              <a:t> Return</a:t>
            </a:r>
            <a:endParaRPr kumimoji="1" lang="zh-CN" altLang="en-US" sz="1600" dirty="0">
              <a:latin typeface="Helvetica" pitchFamily="2" charset="0"/>
            </a:endParaRPr>
          </a:p>
        </p:txBody>
      </p:sp>
      <p:cxnSp>
        <p:nvCxnSpPr>
          <p:cNvPr id="13" name="直线箭头连接符 12">
            <a:extLst>
              <a:ext uri="{FF2B5EF4-FFF2-40B4-BE49-F238E27FC236}">
                <a16:creationId xmlns:a16="http://schemas.microsoft.com/office/drawing/2014/main" id="{CF49C0F3-804A-1744-A627-090BC9EBA421}"/>
              </a:ext>
            </a:extLst>
          </p:cNvPr>
          <p:cNvCxnSpPr>
            <a:stCxn id="6" idx="2"/>
            <a:endCxn id="9" idx="0"/>
          </p:cNvCxnSpPr>
          <p:nvPr/>
        </p:nvCxnSpPr>
        <p:spPr>
          <a:xfrm>
            <a:off x="2118020" y="3215656"/>
            <a:ext cx="0"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382C6BA-564D-394C-93E6-1708F88FE20A}"/>
              </a:ext>
            </a:extLst>
          </p:cNvPr>
          <p:cNvCxnSpPr>
            <a:stCxn id="6" idx="2"/>
            <a:endCxn id="10" idx="0"/>
          </p:cNvCxnSpPr>
          <p:nvPr/>
        </p:nvCxnSpPr>
        <p:spPr>
          <a:xfrm>
            <a:off x="2118020" y="3215656"/>
            <a:ext cx="3975927" cy="117989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D1E55858-9429-3B40-BAB7-CA9040C5D08C}"/>
              </a:ext>
            </a:extLst>
          </p:cNvPr>
          <p:cNvCxnSpPr>
            <a:stCxn id="6" idx="2"/>
            <a:endCxn id="11" idx="0"/>
          </p:cNvCxnSpPr>
          <p:nvPr/>
        </p:nvCxnSpPr>
        <p:spPr>
          <a:xfrm>
            <a:off x="2118020" y="3215656"/>
            <a:ext cx="7951854" cy="117989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2511CFDF-1603-F741-8BBD-CCEF821D685B}"/>
              </a:ext>
            </a:extLst>
          </p:cNvPr>
          <p:cNvCxnSpPr>
            <a:stCxn id="7" idx="2"/>
            <a:endCxn id="9" idx="0"/>
          </p:cNvCxnSpPr>
          <p:nvPr/>
        </p:nvCxnSpPr>
        <p:spPr>
          <a:xfrm flipH="1">
            <a:off x="2118020" y="3215656"/>
            <a:ext cx="3979007" cy="1179892"/>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4AC752D-B8B3-314B-9526-8A2122689B30}"/>
              </a:ext>
            </a:extLst>
          </p:cNvPr>
          <p:cNvCxnSpPr>
            <a:stCxn id="7" idx="2"/>
            <a:endCxn id="10" idx="0"/>
          </p:cNvCxnSpPr>
          <p:nvPr/>
        </p:nvCxnSpPr>
        <p:spPr>
          <a:xfrm flipH="1">
            <a:off x="6093947" y="3215656"/>
            <a:ext cx="3080" cy="11798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8289D0FB-A56E-5546-89AB-6F6ACB5EBD3C}"/>
              </a:ext>
            </a:extLst>
          </p:cNvPr>
          <p:cNvCxnSpPr>
            <a:stCxn id="7" idx="2"/>
            <a:endCxn id="11" idx="0"/>
          </p:cNvCxnSpPr>
          <p:nvPr/>
        </p:nvCxnSpPr>
        <p:spPr>
          <a:xfrm>
            <a:off x="6097027" y="3215656"/>
            <a:ext cx="3972847" cy="117989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219B245D-F3E5-9F44-90D1-AF24C30A0739}"/>
              </a:ext>
            </a:extLst>
          </p:cNvPr>
          <p:cNvCxnSpPr>
            <a:stCxn id="8" idx="2"/>
            <a:endCxn id="11" idx="0"/>
          </p:cNvCxnSpPr>
          <p:nvPr/>
        </p:nvCxnSpPr>
        <p:spPr>
          <a:xfrm>
            <a:off x="10065828" y="3215656"/>
            <a:ext cx="4046" cy="117989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B4E1BB8D-44A5-1F41-9A0B-1D504350A58C}"/>
              </a:ext>
            </a:extLst>
          </p:cNvPr>
          <p:cNvCxnSpPr>
            <a:stCxn id="8" idx="2"/>
            <a:endCxn id="10" idx="0"/>
          </p:cNvCxnSpPr>
          <p:nvPr/>
        </p:nvCxnSpPr>
        <p:spPr>
          <a:xfrm flipH="1">
            <a:off x="6093947" y="3215656"/>
            <a:ext cx="3971881" cy="117989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B9E497D1-45EC-A74D-83F8-F76A5260EAEC}"/>
              </a:ext>
            </a:extLst>
          </p:cNvPr>
          <p:cNvCxnSpPr>
            <a:stCxn id="8" idx="2"/>
            <a:endCxn id="9" idx="0"/>
          </p:cNvCxnSpPr>
          <p:nvPr/>
        </p:nvCxnSpPr>
        <p:spPr>
          <a:xfrm flipH="1">
            <a:off x="2118020" y="3215656"/>
            <a:ext cx="7947808" cy="11798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2E6BBFFF-A0D6-5542-B4B3-1E886FC695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70" t="-2502" b="-1"/>
          <a:stretch/>
        </p:blipFill>
        <p:spPr>
          <a:xfrm>
            <a:off x="8356774" y="1508760"/>
            <a:ext cx="3317840" cy="4456523"/>
          </a:xfrm>
          <a:prstGeom prst="rect">
            <a:avLst/>
          </a:prstGeom>
          <a:solidFill>
            <a:schemeClr val="bg1"/>
          </a:solidFill>
          <a:ln>
            <a:noFill/>
          </a:ln>
          <a:effectLst>
            <a:outerShdw blurRad="190500" algn="tl" rotWithShape="0">
              <a:srgbClr val="000000">
                <a:alpha val="70000"/>
              </a:srgbClr>
            </a:outerShdw>
          </a:effectLst>
        </p:spPr>
      </p:pic>
      <p:sp>
        <p:nvSpPr>
          <p:cNvPr id="18" name="矩形 17">
            <a:extLst>
              <a:ext uri="{FF2B5EF4-FFF2-40B4-BE49-F238E27FC236}">
                <a16:creationId xmlns:a16="http://schemas.microsoft.com/office/drawing/2014/main" id="{6D18E121-07F6-C748-A086-840ED3003B7B}"/>
              </a:ext>
            </a:extLst>
          </p:cNvPr>
          <p:cNvSpPr/>
          <p:nvPr/>
        </p:nvSpPr>
        <p:spPr>
          <a:xfrm>
            <a:off x="9473184" y="1755648"/>
            <a:ext cx="256032" cy="4142232"/>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任意形状 4">
            <a:extLst>
              <a:ext uri="{FF2B5EF4-FFF2-40B4-BE49-F238E27FC236}">
                <a16:creationId xmlns:a16="http://schemas.microsoft.com/office/drawing/2014/main" id="{CF17B853-A8F2-DD4E-A04F-DC74AE16D6F9}"/>
              </a:ext>
            </a:extLst>
          </p:cNvPr>
          <p:cNvSpPr/>
          <p:nvPr/>
        </p:nvSpPr>
        <p:spPr>
          <a:xfrm>
            <a:off x="9481351" y="2370338"/>
            <a:ext cx="1189608" cy="1961965"/>
          </a:xfrm>
          <a:custGeom>
            <a:avLst/>
            <a:gdLst>
              <a:gd name="connsiteX0" fmla="*/ 914400 w 1189608"/>
              <a:gd name="connsiteY0" fmla="*/ 0 h 1961965"/>
              <a:gd name="connsiteX1" fmla="*/ 1189608 w 1189608"/>
              <a:gd name="connsiteY1" fmla="*/ 0 h 1961965"/>
              <a:gd name="connsiteX2" fmla="*/ 1189608 w 1189608"/>
              <a:gd name="connsiteY2" fmla="*/ 781235 h 1961965"/>
              <a:gd name="connsiteX3" fmla="*/ 248575 w 1189608"/>
              <a:gd name="connsiteY3" fmla="*/ 1331650 h 1961965"/>
              <a:gd name="connsiteX4" fmla="*/ 248575 w 1189608"/>
              <a:gd name="connsiteY4" fmla="*/ 1961965 h 1961965"/>
              <a:gd name="connsiteX5" fmla="*/ 0 w 1189608"/>
              <a:gd name="connsiteY5" fmla="*/ 1961965 h 1961965"/>
              <a:gd name="connsiteX6" fmla="*/ 0 w 1189608"/>
              <a:gd name="connsiteY6" fmla="*/ 1145219 h 1961965"/>
              <a:gd name="connsiteX7" fmla="*/ 914400 w 1189608"/>
              <a:gd name="connsiteY7" fmla="*/ 612559 h 1961965"/>
              <a:gd name="connsiteX8" fmla="*/ 914400 w 1189608"/>
              <a:gd name="connsiteY8" fmla="*/ 0 h 196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9608" h="1961965">
                <a:moveTo>
                  <a:pt x="914400" y="0"/>
                </a:moveTo>
                <a:lnTo>
                  <a:pt x="1189608" y="0"/>
                </a:lnTo>
                <a:lnTo>
                  <a:pt x="1189608" y="781235"/>
                </a:lnTo>
                <a:lnTo>
                  <a:pt x="248575" y="1331650"/>
                </a:lnTo>
                <a:lnTo>
                  <a:pt x="248575" y="1961965"/>
                </a:lnTo>
                <a:lnTo>
                  <a:pt x="0" y="1961965"/>
                </a:lnTo>
                <a:lnTo>
                  <a:pt x="0" y="1145219"/>
                </a:lnTo>
                <a:lnTo>
                  <a:pt x="914400" y="612559"/>
                </a:lnTo>
                <a:lnTo>
                  <a:pt x="914400" y="0"/>
                </a:lnTo>
                <a:close/>
              </a:path>
            </a:pathLst>
          </a:cu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83056023"/>
      </p:ext>
    </p:extLst>
  </p:cSld>
  <p:clrMapOvr>
    <a:masterClrMapping/>
  </p:clrMapOvr>
  <mc:AlternateContent xmlns:mc="http://schemas.openxmlformats.org/markup-compatibility/2006" xmlns:p14="http://schemas.microsoft.com/office/powerpoint/2010/main">
    <mc:Choice Requires="p14">
      <p:transition spd="slow" p14:dur="2000" advTm="19718"/>
    </mc:Choice>
    <mc:Fallback xmlns="">
      <p:transition spd="slow" advTm="197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B8022-4324-2741-99CC-21EEB09065E3}"/>
              </a:ext>
            </a:extLst>
          </p:cNvPr>
          <p:cNvSpPr>
            <a:spLocks noGrp="1"/>
          </p:cNvSpPr>
          <p:nvPr>
            <p:ph type="title"/>
          </p:nvPr>
        </p:nvSpPr>
        <p:spPr/>
        <p:txBody>
          <a:bodyPr/>
          <a:lstStyle/>
          <a:p>
            <a:r>
              <a:rPr kumimoji="1" lang="en-US" altLang="zh-CN" dirty="0"/>
              <a:t>Pipeline Scheduling</a:t>
            </a:r>
            <a:endParaRPr kumimoji="1" lang="zh-CN" altLang="en-US" dirty="0"/>
          </a:p>
        </p:txBody>
      </p:sp>
      <p:sp>
        <p:nvSpPr>
          <p:cNvPr id="3" name="内容占位符 2">
            <a:extLst>
              <a:ext uri="{FF2B5EF4-FFF2-40B4-BE49-F238E27FC236}">
                <a16:creationId xmlns:a16="http://schemas.microsoft.com/office/drawing/2014/main" id="{558FE3AE-017B-C546-8A69-08BF26E5B478}"/>
              </a:ext>
            </a:extLst>
          </p:cNvPr>
          <p:cNvSpPr>
            <a:spLocks noGrp="1"/>
          </p:cNvSpPr>
          <p:nvPr>
            <p:ph idx="1"/>
          </p:nvPr>
        </p:nvSpPr>
        <p:spPr/>
        <p:txBody>
          <a:bodyPr/>
          <a:lstStyle/>
          <a:p>
            <a:r>
              <a:rPr kumimoji="1" lang="en-US" altLang="zh-CN" dirty="0"/>
              <a:t>Given a pair of functions: </a:t>
            </a:r>
            <a:r>
              <a:rPr kumimoji="1" lang="en-US" altLang="zh-CN" b="1" dirty="0"/>
              <a:t>foo</a:t>
            </a:r>
            <a:r>
              <a:rPr kumimoji="1" lang="en-US" altLang="zh-CN" dirty="0"/>
              <a:t> calls </a:t>
            </a:r>
            <a:r>
              <a:rPr kumimoji="1" lang="en-US" altLang="zh-CN" b="1" dirty="0"/>
              <a:t>bar</a:t>
            </a:r>
          </a:p>
          <a:p>
            <a:endParaRPr kumimoji="1" lang="zh-CN" altLang="en-US" dirty="0"/>
          </a:p>
        </p:txBody>
      </p:sp>
      <p:sp>
        <p:nvSpPr>
          <p:cNvPr id="4" name="灯片编号占位符 3">
            <a:extLst>
              <a:ext uri="{FF2B5EF4-FFF2-40B4-BE49-F238E27FC236}">
                <a16:creationId xmlns:a16="http://schemas.microsoft.com/office/drawing/2014/main" id="{039EABCA-419E-6048-BA72-87E97D1D3E7A}"/>
              </a:ext>
            </a:extLst>
          </p:cNvPr>
          <p:cNvSpPr>
            <a:spLocks noGrp="1"/>
          </p:cNvSpPr>
          <p:nvPr>
            <p:ph type="sldNum" sz="quarter" idx="12"/>
          </p:nvPr>
        </p:nvSpPr>
        <p:spPr/>
        <p:txBody>
          <a:bodyPr/>
          <a:lstStyle/>
          <a:p>
            <a:fld id="{C53D9380-AD50-0C4E-BD20-74B8F0FD34CE}" type="slidenum">
              <a:rPr kumimoji="1" lang="zh-CN" altLang="en-US" smtClean="0"/>
              <a:t>68</a:t>
            </a:fld>
            <a:endParaRPr kumimoji="1" lang="zh-CN" altLang="en-US"/>
          </a:p>
        </p:txBody>
      </p:sp>
      <p:sp>
        <p:nvSpPr>
          <p:cNvPr id="5" name="文本框 4">
            <a:extLst>
              <a:ext uri="{FF2B5EF4-FFF2-40B4-BE49-F238E27FC236}">
                <a16:creationId xmlns:a16="http://schemas.microsoft.com/office/drawing/2014/main" id="{CC70DB8F-8453-3C47-8280-0EB75FA8AB7C}"/>
              </a:ext>
            </a:extLst>
          </p:cNvPr>
          <p:cNvSpPr txBox="1"/>
          <p:nvPr/>
        </p:nvSpPr>
        <p:spPr>
          <a:xfrm>
            <a:off x="2411455" y="2941778"/>
            <a:ext cx="18000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a:t>
            </a:r>
            <a:endParaRPr kumimoji="1" lang="zh-CN" altLang="en-US" sz="1600" dirty="0">
              <a:latin typeface="Helvetica" pitchFamily="2" charset="0"/>
            </a:endParaRPr>
          </a:p>
        </p:txBody>
      </p:sp>
      <p:sp>
        <p:nvSpPr>
          <p:cNvPr id="6" name="文本框 5">
            <a:extLst>
              <a:ext uri="{FF2B5EF4-FFF2-40B4-BE49-F238E27FC236}">
                <a16:creationId xmlns:a16="http://schemas.microsoft.com/office/drawing/2014/main" id="{4A1198B4-6ABA-CA4B-9F9D-3C34C5EC41DB}"/>
              </a:ext>
            </a:extLst>
          </p:cNvPr>
          <p:cNvSpPr txBox="1"/>
          <p:nvPr/>
        </p:nvSpPr>
        <p:spPr>
          <a:xfrm>
            <a:off x="4670961" y="2941778"/>
            <a:ext cx="18000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a:t>
            </a:r>
            <a:endParaRPr kumimoji="1" lang="zh-CN" altLang="en-US" sz="1600" dirty="0">
              <a:latin typeface="Helvetica" pitchFamily="2" charset="0"/>
            </a:endParaRPr>
          </a:p>
        </p:txBody>
      </p:sp>
      <p:sp>
        <p:nvSpPr>
          <p:cNvPr id="7" name="文本框 6">
            <a:extLst>
              <a:ext uri="{FF2B5EF4-FFF2-40B4-BE49-F238E27FC236}">
                <a16:creationId xmlns:a16="http://schemas.microsoft.com/office/drawing/2014/main" id="{D4D61F92-B69A-DA42-BC09-D15A837E1FAC}"/>
              </a:ext>
            </a:extLst>
          </p:cNvPr>
          <p:cNvSpPr txBox="1"/>
          <p:nvPr/>
        </p:nvSpPr>
        <p:spPr>
          <a:xfrm>
            <a:off x="6930463" y="2941778"/>
            <a:ext cx="18000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foo</a:t>
            </a:r>
          </a:p>
          <a:p>
            <a:pPr algn="ctr"/>
            <a:r>
              <a:rPr kumimoji="1" lang="en-US" altLang="zh-CN" sz="1600" dirty="0">
                <a:latin typeface="Helvetica" pitchFamily="2" charset="0"/>
              </a:rPr>
              <a:t>Type III</a:t>
            </a:r>
            <a:endParaRPr kumimoji="1" lang="zh-CN" altLang="en-US" sz="1600" dirty="0">
              <a:latin typeface="Helvetica" pitchFamily="2" charset="0"/>
            </a:endParaRPr>
          </a:p>
        </p:txBody>
      </p:sp>
      <p:sp>
        <p:nvSpPr>
          <p:cNvPr id="8" name="文本框 7">
            <a:extLst>
              <a:ext uri="{FF2B5EF4-FFF2-40B4-BE49-F238E27FC236}">
                <a16:creationId xmlns:a16="http://schemas.microsoft.com/office/drawing/2014/main" id="{2EA38EDA-68F5-B044-BB29-279F19C85D3E}"/>
              </a:ext>
            </a:extLst>
          </p:cNvPr>
          <p:cNvSpPr txBox="1"/>
          <p:nvPr/>
        </p:nvSpPr>
        <p:spPr>
          <a:xfrm>
            <a:off x="2411455" y="4231226"/>
            <a:ext cx="18000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a:t>
            </a:r>
            <a:endParaRPr kumimoji="1" lang="zh-CN" altLang="en-US" sz="1600" dirty="0">
              <a:latin typeface="Helvetica" pitchFamily="2" charset="0"/>
            </a:endParaRPr>
          </a:p>
        </p:txBody>
      </p:sp>
      <p:sp>
        <p:nvSpPr>
          <p:cNvPr id="9" name="文本框 8">
            <a:extLst>
              <a:ext uri="{FF2B5EF4-FFF2-40B4-BE49-F238E27FC236}">
                <a16:creationId xmlns:a16="http://schemas.microsoft.com/office/drawing/2014/main" id="{767A69DE-3CDC-C445-B7E8-F3D4443B596A}"/>
              </a:ext>
            </a:extLst>
          </p:cNvPr>
          <p:cNvSpPr txBox="1"/>
          <p:nvPr/>
        </p:nvSpPr>
        <p:spPr>
          <a:xfrm>
            <a:off x="4670959" y="4234020"/>
            <a:ext cx="18000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II</a:t>
            </a:r>
            <a:endParaRPr kumimoji="1" lang="zh-CN" altLang="en-US" sz="1600" dirty="0">
              <a:latin typeface="Helvetica" pitchFamily="2" charset="0"/>
            </a:endParaRPr>
          </a:p>
        </p:txBody>
      </p:sp>
      <p:sp>
        <p:nvSpPr>
          <p:cNvPr id="10" name="文本框 9">
            <a:extLst>
              <a:ext uri="{FF2B5EF4-FFF2-40B4-BE49-F238E27FC236}">
                <a16:creationId xmlns:a16="http://schemas.microsoft.com/office/drawing/2014/main" id="{02699D60-ADAE-E242-B91F-E38E12751257}"/>
              </a:ext>
            </a:extLst>
          </p:cNvPr>
          <p:cNvSpPr txBox="1"/>
          <p:nvPr/>
        </p:nvSpPr>
        <p:spPr>
          <a:xfrm>
            <a:off x="6930463" y="4230958"/>
            <a:ext cx="1800000" cy="584775"/>
          </a:xfrm>
          <a:prstGeom prst="rect">
            <a:avLst/>
          </a:prstGeom>
          <a:noFill/>
          <a:ln>
            <a:solidFill>
              <a:schemeClr val="tx1"/>
            </a:solidFill>
          </a:ln>
        </p:spPr>
        <p:txBody>
          <a:bodyPr wrap="none" rtlCol="0">
            <a:spAutoFit/>
          </a:bodyPr>
          <a:lstStyle/>
          <a:p>
            <a:pPr algn="ctr"/>
            <a:r>
              <a:rPr kumimoji="1" lang="en-US" altLang="zh-CN" sz="1600" dirty="0">
                <a:latin typeface="Helvetica" pitchFamily="2" charset="0"/>
              </a:rPr>
              <a:t>bar</a:t>
            </a:r>
          </a:p>
          <a:p>
            <a:pPr algn="ctr"/>
            <a:r>
              <a:rPr kumimoji="1" lang="en-US" altLang="zh-CN" sz="1600" dirty="0">
                <a:latin typeface="Helvetica" pitchFamily="2" charset="0"/>
              </a:rPr>
              <a:t>Type III</a:t>
            </a:r>
            <a:endParaRPr kumimoji="1" lang="zh-CN" altLang="en-US" sz="1600" dirty="0">
              <a:latin typeface="Helvetica" pitchFamily="2" charset="0"/>
            </a:endParaRPr>
          </a:p>
        </p:txBody>
      </p:sp>
      <p:cxnSp>
        <p:nvCxnSpPr>
          <p:cNvPr id="11" name="直线箭头连接符 10">
            <a:extLst>
              <a:ext uri="{FF2B5EF4-FFF2-40B4-BE49-F238E27FC236}">
                <a16:creationId xmlns:a16="http://schemas.microsoft.com/office/drawing/2014/main" id="{A68A65CB-9802-F045-912E-D73F64F95E2A}"/>
              </a:ext>
            </a:extLst>
          </p:cNvPr>
          <p:cNvCxnSpPr>
            <a:stCxn id="5" idx="2"/>
            <a:endCxn id="8" idx="0"/>
          </p:cNvCxnSpPr>
          <p:nvPr/>
        </p:nvCxnSpPr>
        <p:spPr>
          <a:xfrm>
            <a:off x="3311455" y="3526553"/>
            <a:ext cx="0" cy="7046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FBEF0199-258C-3C4D-9C7B-5F76F2C16CF7}"/>
              </a:ext>
            </a:extLst>
          </p:cNvPr>
          <p:cNvCxnSpPr>
            <a:stCxn id="6" idx="2"/>
            <a:endCxn id="8" idx="0"/>
          </p:cNvCxnSpPr>
          <p:nvPr/>
        </p:nvCxnSpPr>
        <p:spPr>
          <a:xfrm flipH="1">
            <a:off x="3311455" y="3526553"/>
            <a:ext cx="2259506" cy="7046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8ED93406-2FC2-5B49-8C3E-EC9B2A0524BE}"/>
              </a:ext>
            </a:extLst>
          </p:cNvPr>
          <p:cNvCxnSpPr>
            <a:stCxn id="7" idx="2"/>
            <a:endCxn id="10" idx="0"/>
          </p:cNvCxnSpPr>
          <p:nvPr/>
        </p:nvCxnSpPr>
        <p:spPr>
          <a:xfrm>
            <a:off x="7830463" y="3526553"/>
            <a:ext cx="0" cy="70440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DFD1460-A191-7244-A14B-91F009B54137}"/>
              </a:ext>
            </a:extLst>
          </p:cNvPr>
          <p:cNvCxnSpPr>
            <a:stCxn id="7" idx="2"/>
            <a:endCxn id="9" idx="0"/>
          </p:cNvCxnSpPr>
          <p:nvPr/>
        </p:nvCxnSpPr>
        <p:spPr>
          <a:xfrm flipH="1">
            <a:off x="5570959" y="3526553"/>
            <a:ext cx="2259504" cy="70746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0AA8AA30-5364-844C-A288-F19C01781C90}"/>
              </a:ext>
            </a:extLst>
          </p:cNvPr>
          <p:cNvCxnSpPr>
            <a:stCxn id="7" idx="2"/>
            <a:endCxn id="8" idx="0"/>
          </p:cNvCxnSpPr>
          <p:nvPr/>
        </p:nvCxnSpPr>
        <p:spPr>
          <a:xfrm flipH="1">
            <a:off x="3311455" y="3526553"/>
            <a:ext cx="4519008" cy="7046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C613C2F8-3E54-C24A-A563-B9A8CAC4A64D}"/>
              </a:ext>
            </a:extLst>
          </p:cNvPr>
          <p:cNvGrpSpPr/>
          <p:nvPr/>
        </p:nvGrpSpPr>
        <p:grpSpPr>
          <a:xfrm>
            <a:off x="2411455" y="5074920"/>
            <a:ext cx="9210569" cy="333276"/>
            <a:chOff x="2411455" y="5074920"/>
            <a:chExt cx="9210569" cy="333276"/>
          </a:xfrm>
        </p:grpSpPr>
        <p:cxnSp>
          <p:nvCxnSpPr>
            <p:cNvPr id="19" name="直线箭头连接符 18">
              <a:extLst>
                <a:ext uri="{FF2B5EF4-FFF2-40B4-BE49-F238E27FC236}">
                  <a16:creationId xmlns:a16="http://schemas.microsoft.com/office/drawing/2014/main" id="{1F4A1F95-D4F6-C040-82A0-AF428575A779}"/>
                </a:ext>
              </a:extLst>
            </p:cNvPr>
            <p:cNvCxnSpPr/>
            <p:nvPr/>
          </p:nvCxnSpPr>
          <p:spPr>
            <a:xfrm>
              <a:off x="2411455" y="5074920"/>
              <a:ext cx="9210569"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38CCC09-D0EE-274B-88CF-0EED3F881507}"/>
                </a:ext>
              </a:extLst>
            </p:cNvPr>
            <p:cNvSpPr txBox="1"/>
            <p:nvPr/>
          </p:nvSpPr>
          <p:spPr>
            <a:xfrm>
              <a:off x="10767495" y="5100419"/>
              <a:ext cx="854529" cy="307777"/>
            </a:xfrm>
            <a:prstGeom prst="rect">
              <a:avLst/>
            </a:prstGeom>
            <a:noFill/>
          </p:spPr>
          <p:txBody>
            <a:bodyPr wrap="none" rtlCol="0">
              <a:spAutoFit/>
            </a:bodyPr>
            <a:lstStyle/>
            <a:p>
              <a:r>
                <a:rPr kumimoji="1" lang="en-US" altLang="zh-CN" sz="1400" dirty="0">
                  <a:latin typeface="Helvetica" pitchFamily="2" charset="0"/>
                </a:rPr>
                <a:t>Timeline</a:t>
              </a:r>
              <a:endParaRPr kumimoji="1" lang="zh-CN" altLang="en-US" sz="1400" dirty="0">
                <a:latin typeface="Helvetica" pitchFamily="2" charset="0"/>
              </a:endParaRPr>
            </a:p>
          </p:txBody>
        </p:sp>
      </p:grpSp>
      <p:cxnSp>
        <p:nvCxnSpPr>
          <p:cNvPr id="21" name="直线箭头连接符 20">
            <a:extLst>
              <a:ext uri="{FF2B5EF4-FFF2-40B4-BE49-F238E27FC236}">
                <a16:creationId xmlns:a16="http://schemas.microsoft.com/office/drawing/2014/main" id="{5CF1F33C-784E-6A45-A33D-3C78336B1546}"/>
              </a:ext>
            </a:extLst>
          </p:cNvPr>
          <p:cNvCxnSpPr>
            <a:cxnSpLocks/>
            <a:endCxn id="8" idx="0"/>
          </p:cNvCxnSpPr>
          <p:nvPr/>
        </p:nvCxnSpPr>
        <p:spPr>
          <a:xfrm flipH="1">
            <a:off x="3311455" y="3526553"/>
            <a:ext cx="6778510" cy="70467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0004115A-85E7-004D-BCEF-4217BBD8DEB5}"/>
              </a:ext>
            </a:extLst>
          </p:cNvPr>
          <p:cNvCxnSpPr>
            <a:cxnSpLocks/>
            <a:endCxn id="9" idx="0"/>
          </p:cNvCxnSpPr>
          <p:nvPr/>
        </p:nvCxnSpPr>
        <p:spPr>
          <a:xfrm flipH="1">
            <a:off x="5570959" y="3542344"/>
            <a:ext cx="4519006" cy="691676"/>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239008F0-13E9-D14D-B636-43D6CCE151CA}"/>
              </a:ext>
            </a:extLst>
          </p:cNvPr>
          <p:cNvCxnSpPr>
            <a:cxnSpLocks/>
            <a:endCxn id="10" idx="0"/>
          </p:cNvCxnSpPr>
          <p:nvPr/>
        </p:nvCxnSpPr>
        <p:spPr>
          <a:xfrm flipH="1">
            <a:off x="7830463" y="3534315"/>
            <a:ext cx="2259504" cy="69664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三角形 32">
            <a:extLst>
              <a:ext uri="{FF2B5EF4-FFF2-40B4-BE49-F238E27FC236}">
                <a16:creationId xmlns:a16="http://schemas.microsoft.com/office/drawing/2014/main" id="{A37C99FA-355F-1543-84AA-863D608EDE26}"/>
              </a:ext>
            </a:extLst>
          </p:cNvPr>
          <p:cNvSpPr/>
          <p:nvPr/>
        </p:nvSpPr>
        <p:spPr>
          <a:xfrm rot="10800000">
            <a:off x="5487999" y="2396452"/>
            <a:ext cx="165919" cy="310896"/>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三角形 33">
            <a:extLst>
              <a:ext uri="{FF2B5EF4-FFF2-40B4-BE49-F238E27FC236}">
                <a16:creationId xmlns:a16="http://schemas.microsoft.com/office/drawing/2014/main" id="{7F65F517-0582-E547-B49C-D635F48B1F7A}"/>
              </a:ext>
            </a:extLst>
          </p:cNvPr>
          <p:cNvSpPr/>
          <p:nvPr/>
        </p:nvSpPr>
        <p:spPr>
          <a:xfrm rot="10800000">
            <a:off x="7747502" y="2392771"/>
            <a:ext cx="165919" cy="310896"/>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三角形 34">
            <a:extLst>
              <a:ext uri="{FF2B5EF4-FFF2-40B4-BE49-F238E27FC236}">
                <a16:creationId xmlns:a16="http://schemas.microsoft.com/office/drawing/2014/main" id="{17D29D0C-BF34-CC40-8F37-4B65B943BCBF}"/>
              </a:ext>
            </a:extLst>
          </p:cNvPr>
          <p:cNvSpPr/>
          <p:nvPr/>
        </p:nvSpPr>
        <p:spPr>
          <a:xfrm rot="10800000">
            <a:off x="10007005" y="2390548"/>
            <a:ext cx="165919" cy="310896"/>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文本框 35">
            <a:extLst>
              <a:ext uri="{FF2B5EF4-FFF2-40B4-BE49-F238E27FC236}">
                <a16:creationId xmlns:a16="http://schemas.microsoft.com/office/drawing/2014/main" id="{5315B45F-612E-154E-9E29-18B3C09E0B5C}"/>
              </a:ext>
            </a:extLst>
          </p:cNvPr>
          <p:cNvSpPr txBox="1"/>
          <p:nvPr/>
        </p:nvSpPr>
        <p:spPr>
          <a:xfrm>
            <a:off x="2411455" y="4232806"/>
            <a:ext cx="1800000" cy="586800"/>
          </a:xfrm>
          <a:prstGeom prst="rect">
            <a:avLst/>
          </a:prstGeom>
          <a:noFill/>
          <a:ln w="19050">
            <a:solidFill>
              <a:srgbClr val="FF0000"/>
            </a:solidFill>
          </a:ln>
        </p:spPr>
        <p:txBody>
          <a:bodyPr wrap="none" rtlCol="0">
            <a:spAutoFit/>
          </a:bodyPr>
          <a:lstStyle/>
          <a:p>
            <a:pPr algn="ctr"/>
            <a:r>
              <a:rPr kumimoji="1" lang="en-US" altLang="zh-CN" sz="1600" dirty="0">
                <a:latin typeface="Helvetica" pitchFamily="2" charset="0"/>
              </a:rPr>
              <a:t>    </a:t>
            </a:r>
            <a:endParaRPr kumimoji="1" lang="zh-CN" altLang="en-US" sz="1600" dirty="0">
              <a:latin typeface="Helvetica" pitchFamily="2" charset="0"/>
            </a:endParaRPr>
          </a:p>
        </p:txBody>
      </p:sp>
      <p:sp>
        <p:nvSpPr>
          <p:cNvPr id="37" name="文本框 36">
            <a:extLst>
              <a:ext uri="{FF2B5EF4-FFF2-40B4-BE49-F238E27FC236}">
                <a16:creationId xmlns:a16="http://schemas.microsoft.com/office/drawing/2014/main" id="{475DE103-633B-0546-898B-D641694349A4}"/>
              </a:ext>
            </a:extLst>
          </p:cNvPr>
          <p:cNvSpPr txBox="1"/>
          <p:nvPr/>
        </p:nvSpPr>
        <p:spPr>
          <a:xfrm>
            <a:off x="4670957" y="4236814"/>
            <a:ext cx="1800000" cy="586800"/>
          </a:xfrm>
          <a:prstGeom prst="rect">
            <a:avLst/>
          </a:prstGeom>
          <a:noFill/>
          <a:ln w="19050">
            <a:solidFill>
              <a:srgbClr val="FF0000"/>
            </a:solidFill>
          </a:ln>
        </p:spPr>
        <p:txBody>
          <a:bodyPr wrap="none" rtlCol="0">
            <a:spAutoFit/>
          </a:bodyPr>
          <a:lstStyle/>
          <a:p>
            <a:pPr algn="ctr"/>
            <a:r>
              <a:rPr kumimoji="1" lang="en-US" altLang="zh-CN" sz="1600" dirty="0">
                <a:latin typeface="Helvetica" pitchFamily="2" charset="0"/>
              </a:rPr>
              <a:t>    </a:t>
            </a:r>
            <a:endParaRPr kumimoji="1" lang="zh-CN" altLang="en-US" sz="1600" dirty="0">
              <a:latin typeface="Helvetica" pitchFamily="2" charset="0"/>
            </a:endParaRPr>
          </a:p>
        </p:txBody>
      </p:sp>
      <p:sp>
        <p:nvSpPr>
          <p:cNvPr id="38" name="文本框 37">
            <a:extLst>
              <a:ext uri="{FF2B5EF4-FFF2-40B4-BE49-F238E27FC236}">
                <a16:creationId xmlns:a16="http://schemas.microsoft.com/office/drawing/2014/main" id="{B8B92EBB-D237-D340-BB07-B2D60869BA18}"/>
              </a:ext>
            </a:extLst>
          </p:cNvPr>
          <p:cNvSpPr txBox="1"/>
          <p:nvPr/>
        </p:nvSpPr>
        <p:spPr>
          <a:xfrm>
            <a:off x="6930463" y="4232538"/>
            <a:ext cx="1800000" cy="586800"/>
          </a:xfrm>
          <a:prstGeom prst="rect">
            <a:avLst/>
          </a:prstGeom>
          <a:noFill/>
          <a:ln w="19050">
            <a:solidFill>
              <a:srgbClr val="FF0000"/>
            </a:solidFill>
          </a:ln>
        </p:spPr>
        <p:txBody>
          <a:bodyPr wrap="none" rtlCol="0">
            <a:spAutoFit/>
          </a:bodyPr>
          <a:lstStyle/>
          <a:p>
            <a:pPr algn="ctr"/>
            <a:r>
              <a:rPr kumimoji="1" lang="en-US" altLang="zh-CN" sz="1600" dirty="0">
                <a:latin typeface="Helvetica" pitchFamily="2" charset="0"/>
              </a:rPr>
              <a:t>    </a:t>
            </a:r>
            <a:endParaRPr kumimoji="1" lang="zh-CN" altLang="en-US" sz="1600" dirty="0">
              <a:latin typeface="Helvetica" pitchFamily="2" charset="0"/>
            </a:endParaRPr>
          </a:p>
        </p:txBody>
      </p:sp>
    </p:spTree>
    <p:custDataLst>
      <p:tags r:id="rId1"/>
    </p:custDataLst>
    <p:extLst>
      <p:ext uri="{BB962C8B-B14F-4D97-AF65-F5344CB8AC3E}">
        <p14:creationId xmlns:p14="http://schemas.microsoft.com/office/powerpoint/2010/main" val="374637924"/>
      </p:ext>
    </p:extLst>
  </p:cSld>
  <p:clrMapOvr>
    <a:masterClrMapping/>
  </p:clrMapOvr>
  <mc:AlternateContent xmlns:mc="http://schemas.openxmlformats.org/markup-compatibility/2006" xmlns:p14="http://schemas.microsoft.com/office/powerpoint/2010/main">
    <mc:Choice Requires="p14">
      <p:transition spd="slow" p14:dur="2000" advTm="53868"/>
    </mc:Choice>
    <mc:Fallback xmlns="">
      <p:transition spd="slow" advTm="538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58333E-6 2.22222E-6 L 0.18529 2.22222E-6 " pathEditMode="relative" rAng="0" ptsTypes="AA">
                                      <p:cBhvr>
                                        <p:cTn id="6" dur="1000" fill="hold"/>
                                        <p:tgtEl>
                                          <p:spTgt spid="5"/>
                                        </p:tgtEl>
                                        <p:attrNameLst>
                                          <p:attrName>ppt_x</p:attrName>
                                          <p:attrName>ppt_y</p:attrName>
                                        </p:attrNameLst>
                                      </p:cBhvr>
                                      <p:rCtr x="9258" y="0"/>
                                    </p:animMotion>
                                  </p:childTnLst>
                                </p:cTn>
                              </p:par>
                              <p:par>
                                <p:cTn id="7" presetID="42" presetClass="path" presetSubtype="0" accel="50000" decel="50000" fill="hold" grpId="0" nodeType="withEffect">
                                  <p:stCondLst>
                                    <p:cond delay="0"/>
                                  </p:stCondLst>
                                  <p:childTnLst>
                                    <p:animMotion origin="layout" path="M -1.04167E-6 2.22222E-6 L 0.18542 2.22222E-6 " pathEditMode="relative" rAng="0" ptsTypes="AA">
                                      <p:cBhvr>
                                        <p:cTn id="8" dur="1000" fill="hold"/>
                                        <p:tgtEl>
                                          <p:spTgt spid="6"/>
                                        </p:tgtEl>
                                        <p:attrNameLst>
                                          <p:attrName>ppt_x</p:attrName>
                                          <p:attrName>ppt_y</p:attrName>
                                        </p:attrNameLst>
                                      </p:cBhvr>
                                      <p:rCtr x="9271" y="0"/>
                                    </p:animMotion>
                                  </p:childTnLst>
                                </p:cTn>
                              </p:par>
                              <p:par>
                                <p:cTn id="9" presetID="42" presetClass="path" presetSubtype="0" accel="50000" decel="50000" fill="hold" grpId="0" nodeType="withEffect">
                                  <p:stCondLst>
                                    <p:cond delay="0"/>
                                  </p:stCondLst>
                                  <p:childTnLst>
                                    <p:animMotion origin="layout" path="M 2.29167E-6 2.22222E-6 L 0.18346 0.00069 " pathEditMode="relative" rAng="0" ptsTypes="AA">
                                      <p:cBhvr>
                                        <p:cTn id="10" dur="1000" fill="hold"/>
                                        <p:tgtEl>
                                          <p:spTgt spid="7"/>
                                        </p:tgtEl>
                                        <p:attrNameLst>
                                          <p:attrName>ppt_x</p:attrName>
                                          <p:attrName>ppt_y</p:attrName>
                                        </p:attrNameLst>
                                      </p:cBhvr>
                                      <p:rCtr x="9167" y="23"/>
                                    </p:animMotion>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5" presetClass="exit" presetSubtype="10" fill="hold" nodeType="withEffect">
                                  <p:stCondLst>
                                    <p:cond delay="0"/>
                                  </p:stCondLst>
                                  <p:childTnLst>
                                    <p:animEffect transition="out" filter="checkerboard(across)">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5" presetClass="exit" presetSubtype="10" fill="hold" nodeType="withEffect">
                                  <p:stCondLst>
                                    <p:cond delay="0"/>
                                  </p:stCondLst>
                                  <p:childTnLst>
                                    <p:animEffect transition="out" filter="checkerboard(across)">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par>
                                <p:cTn id="20" presetID="5" presetClass="exit" presetSubtype="10" fill="hold" nodeType="withEffect">
                                  <p:stCondLst>
                                    <p:cond delay="0"/>
                                  </p:stCondLst>
                                  <p:childTnLst>
                                    <p:animEffect transition="out" filter="checkerboard(across)">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3" presetClass="entr" presetSubtype="1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blinds(horizontal)">
                                      <p:cBhvr>
                                        <p:cTn id="25" dur="500"/>
                                        <p:tgtEl>
                                          <p:spTgt spid="26"/>
                                        </p:tgtEl>
                                      </p:cBhvr>
                                    </p:animEffect>
                                  </p:childTnLst>
                                </p:cTn>
                              </p:par>
                              <p:par>
                                <p:cTn id="26" presetID="3"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2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10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33"/>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34"/>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3" grpId="0" animBg="1"/>
      <p:bldP spid="33" grpId="1" animBg="1"/>
      <p:bldP spid="34" grpId="0" animBg="1"/>
      <p:bldP spid="34" grpId="1" animBg="1"/>
      <p:bldP spid="35" grpId="0" animBg="1"/>
      <p:bldP spid="36" grpId="0" animBg="1"/>
      <p:bldP spid="37" grpId="0" animBg="1"/>
      <p:bldP spid="3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72BD4-D407-5444-B378-2FDE25C292A7}"/>
              </a:ext>
            </a:extLst>
          </p:cNvPr>
          <p:cNvSpPr>
            <a:spLocks noGrp="1"/>
          </p:cNvSpPr>
          <p:nvPr>
            <p:ph type="title"/>
          </p:nvPr>
        </p:nvSpPr>
        <p:spPr/>
        <p:txBody>
          <a:bodyPr/>
          <a:lstStyle/>
          <a:p>
            <a:r>
              <a:rPr kumimoji="1" lang="en-US" altLang="zh-CN" dirty="0"/>
              <a:t>Function Summaries</a:t>
            </a:r>
            <a:endParaRPr kumimoji="1" lang="zh-CN" altLang="en-US" dirty="0"/>
          </a:p>
        </p:txBody>
      </p:sp>
      <p:sp>
        <p:nvSpPr>
          <p:cNvPr id="4" name="灯片编号占位符 3">
            <a:extLst>
              <a:ext uri="{FF2B5EF4-FFF2-40B4-BE49-F238E27FC236}">
                <a16:creationId xmlns:a16="http://schemas.microsoft.com/office/drawing/2014/main" id="{CDBC8AFF-A103-7746-A2CD-1AAD62D6831D}"/>
              </a:ext>
            </a:extLst>
          </p:cNvPr>
          <p:cNvSpPr>
            <a:spLocks noGrp="1"/>
          </p:cNvSpPr>
          <p:nvPr>
            <p:ph type="sldNum" sz="quarter" idx="12"/>
          </p:nvPr>
        </p:nvSpPr>
        <p:spPr/>
        <p:txBody>
          <a:bodyPr/>
          <a:lstStyle/>
          <a:p>
            <a:fld id="{C53D9380-AD50-0C4E-BD20-74B8F0FD34CE}" type="slidenum">
              <a:rPr kumimoji="1" lang="zh-CN" altLang="en-US" smtClean="0"/>
              <a:t>69</a:t>
            </a:fld>
            <a:endParaRPr kumimoji="1" lang="zh-CN" altLang="en-US"/>
          </a:p>
        </p:txBody>
      </p:sp>
      <p:sp>
        <p:nvSpPr>
          <p:cNvPr id="5" name="文本框 4">
            <a:extLst>
              <a:ext uri="{FF2B5EF4-FFF2-40B4-BE49-F238E27FC236}">
                <a16:creationId xmlns:a16="http://schemas.microsoft.com/office/drawing/2014/main" id="{167AEA43-46FD-414B-AF1E-72BEDFCB50D8}"/>
              </a:ext>
            </a:extLst>
          </p:cNvPr>
          <p:cNvSpPr txBox="1"/>
          <p:nvPr/>
        </p:nvSpPr>
        <p:spPr>
          <a:xfrm>
            <a:off x="1524813" y="2570133"/>
            <a:ext cx="2485937" cy="2862322"/>
          </a:xfrm>
          <a:prstGeom prst="rect">
            <a:avLst/>
          </a:prstGeom>
          <a:noFill/>
        </p:spPr>
        <p:txBody>
          <a:bodyPr wrap="none" rtlCol="0">
            <a:spAutoFit/>
          </a:bodyPr>
          <a:lstStyle/>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bool </a:t>
            </a:r>
            <a:r>
              <a:rPr kumimoji="1" lang="en-US" altLang="zh-CN" dirty="0">
                <a:latin typeface="Gill Sans MT" panose="020B0502020104020203" pitchFamily="34" charset="0"/>
              </a:rPr>
              <a:t>y = …;</a:t>
            </a:r>
            <a:endParaRPr kumimoji="1" lang="en-US" altLang="zh-CN" dirty="0">
              <a:solidFill>
                <a:srgbClr val="0000FD"/>
              </a:solidFill>
              <a:latin typeface="Gill Sans MT" panose="020B0502020104020203" pitchFamily="34" charset="0"/>
            </a:endParaRPr>
          </a:p>
          <a:p>
            <a:pPr marL="342900" indent="-342900">
              <a:buClr>
                <a:schemeClr val="tx1"/>
              </a:buClr>
              <a:buSzPct val="80000"/>
              <a:buFont typeface="+mj-lt"/>
              <a:buAutoNum type="arabicPeriod"/>
            </a:pP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foo() {</a:t>
            </a:r>
          </a:p>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    </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p = bar(null</a:t>
            </a:r>
            <a:r>
              <a:rPr kumimoji="1" lang="en-US" altLang="zh-CN" baseline="-25000" dirty="0">
                <a:latin typeface="Gill Sans MT" panose="020B0502020104020203" pitchFamily="34" charset="0"/>
              </a:rPr>
              <a:t>1</a:t>
            </a:r>
            <a:r>
              <a:rPr kumimoji="1" lang="en-US" altLang="zh-CN" dirty="0">
                <a:latin typeface="Gill Sans MT" panose="020B0502020104020203" pitchFamily="34" charset="0"/>
              </a:rPr>
              <a:t>);</a:t>
            </a:r>
          </a:p>
          <a:p>
            <a:pPr marL="342900" indent="-342900">
              <a:buClr>
                <a:schemeClr val="tx1"/>
              </a:buClr>
              <a:buSzPct val="80000"/>
              <a:buFont typeface="+mj-lt"/>
              <a:buAutoNum type="arabicPeriod"/>
            </a:pPr>
            <a:r>
              <a:rPr kumimoji="1" lang="en-US" altLang="zh-CN" dirty="0">
                <a:latin typeface="Gill Sans MT" panose="020B0502020104020203" pitchFamily="34" charset="0"/>
              </a:rPr>
              <a:t>    </a:t>
            </a:r>
            <a:r>
              <a:rPr kumimoji="1" lang="en-US" altLang="zh-CN" dirty="0">
                <a:solidFill>
                  <a:srgbClr val="0000FD"/>
                </a:solidFill>
                <a:latin typeface="Gill Sans MT" panose="020B0502020104020203" pitchFamily="34" charset="0"/>
              </a:rPr>
              <a:t>return</a:t>
            </a:r>
            <a:r>
              <a:rPr kumimoji="1" lang="en-US" altLang="zh-CN" dirty="0">
                <a:latin typeface="Gill Sans MT" panose="020B0502020104020203" pitchFamily="34" charset="0"/>
              </a:rPr>
              <a:t> p;</a:t>
            </a:r>
          </a:p>
          <a:p>
            <a:pPr marL="342900" indent="-342900">
              <a:buClr>
                <a:schemeClr val="tx1"/>
              </a:buClr>
              <a:buSzPct val="80000"/>
              <a:buFont typeface="+mj-lt"/>
              <a:buAutoNum type="arabicPeriod"/>
            </a:pPr>
            <a:r>
              <a:rPr kumimoji="1" lang="en-US" altLang="zh-CN" dirty="0">
                <a:latin typeface="Gill Sans MT" panose="020B0502020104020203" pitchFamily="34" charset="0"/>
              </a:rPr>
              <a:t>}</a:t>
            </a:r>
          </a:p>
          <a:p>
            <a:pPr marL="342900" indent="-342900">
              <a:buClr>
                <a:schemeClr val="tx1"/>
              </a:buClr>
              <a:buSzPct val="80000"/>
              <a:buFont typeface="+mj-lt"/>
              <a:buAutoNum type="arabicPeriod"/>
            </a:pP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bar(</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a) {</a:t>
            </a:r>
          </a:p>
          <a:p>
            <a:pPr marL="342900" indent="-342900">
              <a:buClr>
                <a:schemeClr val="tx1"/>
              </a:buClr>
              <a:buSzPct val="80000"/>
              <a:buFont typeface="+mj-lt"/>
              <a:buAutoNum type="arabicPeriod"/>
            </a:pPr>
            <a:r>
              <a:rPr kumimoji="1" lang="en-US" altLang="zh-CN" dirty="0">
                <a:latin typeface="Gill Sans MT" panose="020B0502020104020203" pitchFamily="34" charset="0"/>
              </a:rPr>
              <a:t>    </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b = null</a:t>
            </a:r>
            <a:r>
              <a:rPr kumimoji="1" lang="en-US" altLang="zh-CN" baseline="-25000" dirty="0">
                <a:latin typeface="Gill Sans MT" panose="020B0502020104020203" pitchFamily="34" charset="0"/>
              </a:rPr>
              <a:t>2</a:t>
            </a:r>
            <a:r>
              <a:rPr kumimoji="1" lang="en-US" altLang="zh-CN" dirty="0">
                <a:latin typeface="Gill Sans MT" panose="020B0502020104020203" pitchFamily="34" charset="0"/>
              </a:rPr>
              <a:t>;</a:t>
            </a:r>
          </a:p>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    </a:t>
            </a:r>
            <a:r>
              <a:rPr kumimoji="1" lang="en-US" altLang="zh-CN" dirty="0" err="1">
                <a:solidFill>
                  <a:srgbClr val="0000FD"/>
                </a:solidFill>
                <a:latin typeface="Gill Sans MT" panose="020B0502020104020203" pitchFamily="34" charset="0"/>
              </a:rPr>
              <a:t>int</a:t>
            </a:r>
            <a:r>
              <a:rPr kumimoji="1" lang="en-US" altLang="zh-CN" dirty="0">
                <a:latin typeface="Gill Sans MT" panose="020B0502020104020203" pitchFamily="34" charset="0"/>
              </a:rPr>
              <a:t>* c = y ? a : b;</a:t>
            </a:r>
          </a:p>
          <a:p>
            <a:pPr marL="342900" indent="-342900">
              <a:buClr>
                <a:schemeClr val="tx1"/>
              </a:buClr>
              <a:buSzPct val="80000"/>
              <a:buFont typeface="+mj-lt"/>
              <a:buAutoNum type="arabicPeriod"/>
            </a:pPr>
            <a:r>
              <a:rPr kumimoji="1" lang="en-US" altLang="zh-CN" dirty="0">
                <a:solidFill>
                  <a:srgbClr val="0000FD"/>
                </a:solidFill>
                <a:latin typeface="Gill Sans MT" panose="020B0502020104020203" pitchFamily="34" charset="0"/>
              </a:rPr>
              <a:t>    return</a:t>
            </a:r>
            <a:r>
              <a:rPr kumimoji="1" lang="en-US" altLang="zh-CN" dirty="0">
                <a:latin typeface="Gill Sans MT" panose="020B0502020104020203" pitchFamily="34" charset="0"/>
              </a:rPr>
              <a:t> c;</a:t>
            </a:r>
          </a:p>
          <a:p>
            <a:pPr marL="342900" indent="-342900">
              <a:buClr>
                <a:schemeClr val="tx1"/>
              </a:buClr>
              <a:buSzPct val="80000"/>
              <a:buFont typeface="+mj-lt"/>
              <a:buAutoNum type="arabicPeriod"/>
            </a:pPr>
            <a:r>
              <a:rPr kumimoji="1" lang="en-US" altLang="zh-CN" dirty="0">
                <a:latin typeface="Gill Sans MT" panose="020B0502020104020203" pitchFamily="34" charset="0"/>
              </a:rPr>
              <a:t>}</a:t>
            </a:r>
          </a:p>
        </p:txBody>
      </p:sp>
      <p:grpSp>
        <p:nvGrpSpPr>
          <p:cNvPr id="3" name="组合 2">
            <a:extLst>
              <a:ext uri="{FF2B5EF4-FFF2-40B4-BE49-F238E27FC236}">
                <a16:creationId xmlns:a16="http://schemas.microsoft.com/office/drawing/2014/main" id="{ADE931DF-9C07-164D-BE5C-E7497CAAD143}"/>
              </a:ext>
            </a:extLst>
          </p:cNvPr>
          <p:cNvGrpSpPr/>
          <p:nvPr/>
        </p:nvGrpSpPr>
        <p:grpSpPr>
          <a:xfrm>
            <a:off x="4818991" y="1300431"/>
            <a:ext cx="5482550" cy="2508728"/>
            <a:chOff x="5398868" y="1494061"/>
            <a:chExt cx="5482550" cy="2508728"/>
          </a:xfrm>
        </p:grpSpPr>
        <p:cxnSp>
          <p:nvCxnSpPr>
            <p:cNvPr id="6" name="直线箭头连接符 5">
              <a:extLst>
                <a:ext uri="{FF2B5EF4-FFF2-40B4-BE49-F238E27FC236}">
                  <a16:creationId xmlns:a16="http://schemas.microsoft.com/office/drawing/2014/main" id="{A65C78DC-31B4-2D47-B3A8-F1F183237A6E}"/>
                </a:ext>
              </a:extLst>
            </p:cNvPr>
            <p:cNvCxnSpPr>
              <a:cxnSpLocks/>
            </p:cNvCxnSpPr>
            <p:nvPr/>
          </p:nvCxnSpPr>
          <p:spPr>
            <a:xfrm>
              <a:off x="5398868" y="3624685"/>
              <a:ext cx="5482550" cy="0"/>
            </a:xfrm>
            <a:prstGeom prst="straightConnector1">
              <a:avLst/>
            </a:prstGeom>
            <a:ln w="25400" cap="flat">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A8A3C53-7B6B-EA43-AB02-450A0ABCE977}"/>
                </a:ext>
              </a:extLst>
            </p:cNvPr>
            <p:cNvSpPr txBox="1"/>
            <p:nvPr/>
          </p:nvSpPr>
          <p:spPr>
            <a:xfrm>
              <a:off x="10329664" y="3664235"/>
              <a:ext cx="551754" cy="338554"/>
            </a:xfrm>
            <a:prstGeom prst="rect">
              <a:avLst/>
            </a:prstGeom>
            <a:noFill/>
          </p:spPr>
          <p:txBody>
            <a:bodyPr wrap="none" rtlCol="0">
              <a:spAutoFit/>
            </a:bodyPr>
            <a:lstStyle/>
            <a:p>
              <a:r>
                <a:rPr kumimoji="1" lang="en-US" altLang="zh-CN" sz="1600" dirty="0">
                  <a:latin typeface="Gill Sans MT" panose="020B0502020104020203" pitchFamily="34" charset="0"/>
                  <a:ea typeface="Times New Roman" charset="0"/>
                  <a:cs typeface="Times New Roman" charset="0"/>
                </a:rPr>
                <a:t>time</a:t>
              </a:r>
              <a:endParaRPr kumimoji="1" lang="zh-CN" altLang="en-US" sz="1600" dirty="0">
                <a:latin typeface="Gill Sans MT" panose="020B0502020104020203" pitchFamily="34" charset="0"/>
                <a:ea typeface="Times New Roman" charset="0"/>
                <a:cs typeface="Times New Roman" charset="0"/>
              </a:endParaRPr>
            </a:p>
          </p:txBody>
        </p:sp>
        <p:sp>
          <p:nvSpPr>
            <p:cNvPr id="8" name="矩形 7">
              <a:extLst>
                <a:ext uri="{FF2B5EF4-FFF2-40B4-BE49-F238E27FC236}">
                  <a16:creationId xmlns:a16="http://schemas.microsoft.com/office/drawing/2014/main" id="{20C50BD7-B5BE-C84F-97B5-8B4F9B55F011}"/>
                </a:ext>
              </a:extLst>
            </p:cNvPr>
            <p:cNvSpPr/>
            <p:nvPr/>
          </p:nvSpPr>
          <p:spPr>
            <a:xfrm>
              <a:off x="8106380" y="2712775"/>
              <a:ext cx="2698837"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latin typeface="Gill Sans MT" panose="020B0502020104020203" pitchFamily="34" charset="0"/>
                  <a:ea typeface="Times New Roman" charset="0"/>
                  <a:cs typeface="Times New Roman" charset="0"/>
                </a:rPr>
                <a:t>null</a:t>
              </a:r>
              <a:r>
                <a:rPr kumimoji="1" lang="en-US" altLang="zh-CN" baseline="-25000" dirty="0">
                  <a:latin typeface="Gill Sans MT" panose="020B0502020104020203" pitchFamily="34" charset="0"/>
                  <a:ea typeface="Times New Roman" charset="0"/>
                  <a:cs typeface="Times New Roman" charset="0"/>
                </a:rPr>
                <a:t>1</a:t>
              </a:r>
              <a:r>
                <a:rPr kumimoji="1" lang="en-US" altLang="zh-CN" dirty="0">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a</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c</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p</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ret</a:t>
              </a:r>
              <a:r>
                <a:rPr kumimoji="1" lang="en-US" altLang="zh-CN" dirty="0">
                  <a:latin typeface="Gill Sans MT" panose="020B0502020104020203" pitchFamily="34" charset="0"/>
                  <a:ea typeface="Times New Roman" charset="0"/>
                  <a:cs typeface="Times New Roman" charset="0"/>
                  <a:sym typeface="Wingdings" pitchFamily="2" charset="2"/>
                </a:rPr>
                <a:t> p</a:t>
              </a:r>
              <a:endParaRPr kumimoji="1" lang="zh-CN" altLang="en-US" dirty="0">
                <a:latin typeface="Gill Sans MT" panose="020B0502020104020203" pitchFamily="34" charset="0"/>
                <a:ea typeface="Times New Roman" charset="0"/>
                <a:cs typeface="Times New Roman" charset="0"/>
              </a:endParaRPr>
            </a:p>
            <a:p>
              <a:pPr algn="ctr"/>
              <a:r>
                <a:rPr kumimoji="1" lang="en-US" altLang="zh-CN" dirty="0">
                  <a:solidFill>
                    <a:srgbClr val="FF0000"/>
                  </a:solidFill>
                  <a:latin typeface="Gill Sans MT" panose="020B0502020104020203" pitchFamily="34" charset="0"/>
                  <a:ea typeface="Times New Roman" charset="0"/>
                  <a:cs typeface="Times New Roman" charset="0"/>
                </a:rPr>
                <a:t>null</a:t>
              </a:r>
              <a:r>
                <a:rPr kumimoji="1" lang="en-US" altLang="zh-CN" baseline="-25000" dirty="0">
                  <a:solidFill>
                    <a:srgbClr val="FF0000"/>
                  </a:solidFill>
                  <a:latin typeface="Gill Sans MT" panose="020B0502020104020203" pitchFamily="34" charset="0"/>
                  <a:ea typeface="Times New Roman" charset="0"/>
                  <a:cs typeface="Times New Roman" charset="0"/>
                </a:rPr>
                <a:t>2</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c</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p</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ret</a:t>
              </a:r>
              <a:r>
                <a:rPr kumimoji="1" lang="en-US" altLang="zh-CN" dirty="0">
                  <a:latin typeface="Gill Sans MT" panose="020B0502020104020203" pitchFamily="34" charset="0"/>
                  <a:ea typeface="Times New Roman" charset="0"/>
                  <a:cs typeface="Times New Roman" charset="0"/>
                  <a:sym typeface="Wingdings" pitchFamily="2" charset="2"/>
                </a:rPr>
                <a:t> p</a:t>
              </a:r>
            </a:p>
          </p:txBody>
        </p:sp>
        <p:sp>
          <p:nvSpPr>
            <p:cNvPr id="9" name="矩形 8">
              <a:extLst>
                <a:ext uri="{FF2B5EF4-FFF2-40B4-BE49-F238E27FC236}">
                  <a16:creationId xmlns:a16="http://schemas.microsoft.com/office/drawing/2014/main" id="{928284E5-3E40-7E4C-B863-F2B34D9321A6}"/>
                </a:ext>
              </a:extLst>
            </p:cNvPr>
            <p:cNvSpPr/>
            <p:nvPr/>
          </p:nvSpPr>
          <p:spPr>
            <a:xfrm>
              <a:off x="5398868" y="1871412"/>
              <a:ext cx="2698837"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a</a:t>
              </a:r>
              <a:r>
                <a:rPr kumimoji="1" lang="en-US" altLang="zh-CN" dirty="0" err="1">
                  <a:solidFill>
                    <a:srgbClr val="FF0000"/>
                  </a:solidFill>
                  <a:latin typeface="Gill Sans MT" panose="020B0502020104020203" pitchFamily="34" charset="0"/>
                  <a:ea typeface="Times New Roman" charset="0"/>
                  <a:cs typeface="Times New Roman" charset="0"/>
                </a:rPr>
                <a:t>⤳</a:t>
              </a:r>
              <a:r>
                <a:rPr kumimoji="1" lang="en-US" altLang="zh-CN" dirty="0" err="1">
                  <a:solidFill>
                    <a:srgbClr val="FF0000"/>
                  </a:solidFill>
                  <a:latin typeface="Gill Sans MT" panose="020B0502020104020203" pitchFamily="34" charset="0"/>
                  <a:ea typeface="Times New Roman" charset="0"/>
                  <a:cs typeface="Times New Roman" charset="0"/>
                  <a:sym typeface="Wingdings" pitchFamily="2" charset="2"/>
                </a:rPr>
                <a:t>ret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 c</a:t>
              </a:r>
              <a:endParaRPr kumimoji="1" lang="en-US" altLang="zh-CN" dirty="0">
                <a:solidFill>
                  <a:srgbClr val="FF0000"/>
                </a:solidFill>
                <a:latin typeface="Gill Sans MT" panose="020B0502020104020203" pitchFamily="34" charset="0"/>
                <a:ea typeface="Times New Roman" charset="0"/>
                <a:cs typeface="Times New Roman" charset="0"/>
              </a:endParaRPr>
            </a:p>
            <a:p>
              <a:pPr algn="ctr"/>
              <a:r>
                <a:rPr kumimoji="1" lang="en-US" altLang="zh-CN" dirty="0">
                  <a:solidFill>
                    <a:srgbClr val="FF0000"/>
                  </a:solidFill>
                  <a:latin typeface="Gill Sans MT" panose="020B0502020104020203" pitchFamily="34" charset="0"/>
                  <a:ea typeface="Times New Roman" charset="0"/>
                  <a:cs typeface="Times New Roman" charset="0"/>
                </a:rPr>
                <a:t>null</a:t>
              </a:r>
              <a:r>
                <a:rPr kumimoji="1" lang="en-US" altLang="zh-CN" baseline="-25000" dirty="0">
                  <a:solidFill>
                    <a:srgbClr val="FF0000"/>
                  </a:solidFill>
                  <a:latin typeface="Gill Sans MT" panose="020B0502020104020203" pitchFamily="34" charset="0"/>
                  <a:ea typeface="Times New Roman" charset="0"/>
                  <a:cs typeface="Times New Roman" charset="0"/>
                </a:rPr>
                <a:t>2</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c</a:t>
              </a:r>
            </a:p>
          </p:txBody>
        </p:sp>
        <p:sp>
          <p:nvSpPr>
            <p:cNvPr id="10" name="文本框 9">
              <a:extLst>
                <a:ext uri="{FF2B5EF4-FFF2-40B4-BE49-F238E27FC236}">
                  <a16:creationId xmlns:a16="http://schemas.microsoft.com/office/drawing/2014/main" id="{702653DE-35AF-D34C-91F4-ABCB8E761101}"/>
                </a:ext>
              </a:extLst>
            </p:cNvPr>
            <p:cNvSpPr txBox="1"/>
            <p:nvPr/>
          </p:nvSpPr>
          <p:spPr>
            <a:xfrm>
              <a:off x="6503668" y="1494061"/>
              <a:ext cx="489236" cy="369332"/>
            </a:xfrm>
            <a:prstGeom prst="rect">
              <a:avLst/>
            </a:prstGeom>
            <a:noFill/>
          </p:spPr>
          <p:txBody>
            <a:bodyPr wrap="none" rtlCol="0">
              <a:spAutoFit/>
            </a:bodyPr>
            <a:lstStyle/>
            <a:p>
              <a:r>
                <a:rPr kumimoji="1" lang="en-US" altLang="zh-CN" dirty="0">
                  <a:latin typeface="Gill Sans MT" panose="020B0502020104020203" pitchFamily="34" charset="0"/>
                </a:rPr>
                <a:t>bar</a:t>
              </a:r>
              <a:endParaRPr kumimoji="1" lang="zh-CN" altLang="en-US" dirty="0">
                <a:latin typeface="Gill Sans MT" panose="020B0502020104020203" pitchFamily="34" charset="0"/>
              </a:endParaRPr>
            </a:p>
          </p:txBody>
        </p:sp>
        <p:sp>
          <p:nvSpPr>
            <p:cNvPr id="11" name="文本框 10">
              <a:extLst>
                <a:ext uri="{FF2B5EF4-FFF2-40B4-BE49-F238E27FC236}">
                  <a16:creationId xmlns:a16="http://schemas.microsoft.com/office/drawing/2014/main" id="{8B9E720C-56CE-4748-8AFB-CAEC8B2955BD}"/>
                </a:ext>
              </a:extLst>
            </p:cNvPr>
            <p:cNvSpPr txBox="1"/>
            <p:nvPr/>
          </p:nvSpPr>
          <p:spPr>
            <a:xfrm>
              <a:off x="9209095" y="2343443"/>
              <a:ext cx="493405" cy="369332"/>
            </a:xfrm>
            <a:prstGeom prst="rect">
              <a:avLst/>
            </a:prstGeom>
            <a:noFill/>
          </p:spPr>
          <p:txBody>
            <a:bodyPr wrap="none" rtlCol="0">
              <a:spAutoFit/>
            </a:bodyPr>
            <a:lstStyle/>
            <a:p>
              <a:r>
                <a:rPr kumimoji="1" lang="en-US" altLang="zh-CN" dirty="0">
                  <a:latin typeface="Gill Sans MT" panose="020B0502020104020203" pitchFamily="34" charset="0"/>
                </a:rPr>
                <a:t>foo</a:t>
              </a:r>
              <a:endParaRPr kumimoji="1" lang="zh-CN" altLang="en-US" dirty="0">
                <a:latin typeface="Gill Sans MT" panose="020B0502020104020203" pitchFamily="34" charset="0"/>
              </a:endParaRPr>
            </a:p>
          </p:txBody>
        </p:sp>
      </p:grpSp>
      <p:grpSp>
        <p:nvGrpSpPr>
          <p:cNvPr id="12" name="组合 11">
            <a:extLst>
              <a:ext uri="{FF2B5EF4-FFF2-40B4-BE49-F238E27FC236}">
                <a16:creationId xmlns:a16="http://schemas.microsoft.com/office/drawing/2014/main" id="{DC5CB345-4A6C-4646-980C-B4A6352B63E8}"/>
              </a:ext>
            </a:extLst>
          </p:cNvPr>
          <p:cNvGrpSpPr/>
          <p:nvPr/>
        </p:nvGrpSpPr>
        <p:grpSpPr>
          <a:xfrm>
            <a:off x="5587375" y="4272418"/>
            <a:ext cx="4168514" cy="2123955"/>
            <a:chOff x="2924352" y="3501794"/>
            <a:chExt cx="4168514" cy="2123955"/>
          </a:xfrm>
        </p:grpSpPr>
        <p:cxnSp>
          <p:nvCxnSpPr>
            <p:cNvPr id="13" name="直线箭头连接符 12">
              <a:extLst>
                <a:ext uri="{FF2B5EF4-FFF2-40B4-BE49-F238E27FC236}">
                  <a16:creationId xmlns:a16="http://schemas.microsoft.com/office/drawing/2014/main" id="{D92C72AE-2CCA-2341-88BF-D239D1F1B3A8}"/>
                </a:ext>
              </a:extLst>
            </p:cNvPr>
            <p:cNvCxnSpPr>
              <a:cxnSpLocks/>
            </p:cNvCxnSpPr>
            <p:nvPr/>
          </p:nvCxnSpPr>
          <p:spPr>
            <a:xfrm>
              <a:off x="2924352" y="5255068"/>
              <a:ext cx="4121908" cy="0"/>
            </a:xfrm>
            <a:prstGeom prst="straightConnector1">
              <a:avLst/>
            </a:prstGeom>
            <a:ln w="25400" cap="flat">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F7CE736-7924-4A49-96DA-8F9FA59F2BBA}"/>
                </a:ext>
              </a:extLst>
            </p:cNvPr>
            <p:cNvSpPr txBox="1"/>
            <p:nvPr/>
          </p:nvSpPr>
          <p:spPr>
            <a:xfrm>
              <a:off x="6541112" y="5287195"/>
              <a:ext cx="551754" cy="338554"/>
            </a:xfrm>
            <a:prstGeom prst="rect">
              <a:avLst/>
            </a:prstGeom>
            <a:noFill/>
          </p:spPr>
          <p:txBody>
            <a:bodyPr wrap="none" rtlCol="0">
              <a:spAutoFit/>
            </a:bodyPr>
            <a:lstStyle/>
            <a:p>
              <a:r>
                <a:rPr kumimoji="1" lang="en-US" altLang="zh-CN" sz="1600" dirty="0">
                  <a:latin typeface="Gill Sans MT" panose="020B0502020104020203" pitchFamily="34" charset="0"/>
                  <a:ea typeface="Times New Roman" charset="0"/>
                  <a:cs typeface="Times New Roman" charset="0"/>
                </a:rPr>
                <a:t>time</a:t>
              </a:r>
              <a:endParaRPr kumimoji="1" lang="zh-CN" altLang="en-US" sz="1600" dirty="0">
                <a:latin typeface="Gill Sans MT" panose="020B0502020104020203" pitchFamily="34" charset="0"/>
                <a:ea typeface="Times New Roman" charset="0"/>
                <a:cs typeface="Times New Roman" charset="0"/>
              </a:endParaRPr>
            </a:p>
          </p:txBody>
        </p:sp>
        <p:sp>
          <p:nvSpPr>
            <p:cNvPr id="15" name="矩形 14">
              <a:extLst>
                <a:ext uri="{FF2B5EF4-FFF2-40B4-BE49-F238E27FC236}">
                  <a16:creationId xmlns:a16="http://schemas.microsoft.com/office/drawing/2014/main" id="{93F79DE0-E946-CD49-AFC5-FC56EC3880A3}"/>
                </a:ext>
              </a:extLst>
            </p:cNvPr>
            <p:cNvSpPr/>
            <p:nvPr/>
          </p:nvSpPr>
          <p:spPr>
            <a:xfrm>
              <a:off x="2924353" y="3501795"/>
              <a:ext cx="1349420"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err="1">
                  <a:solidFill>
                    <a:srgbClr val="00B050"/>
                  </a:solidFill>
                  <a:latin typeface="Gill Sans MT" panose="020B0502020104020203" pitchFamily="34" charset="0"/>
                  <a:ea typeface="Times New Roman" charset="0"/>
                  <a:cs typeface="Times New Roman" charset="0"/>
                  <a:sym typeface="Wingdings" pitchFamily="2" charset="2"/>
                </a:rPr>
                <a:t>a</a:t>
              </a:r>
              <a:r>
                <a:rPr kumimoji="1" lang="en-US" altLang="zh-CN" dirty="0" err="1">
                  <a:solidFill>
                    <a:srgbClr val="00B050"/>
                  </a:solidFill>
                  <a:latin typeface="Gill Sans MT" panose="020B0502020104020203" pitchFamily="34" charset="0"/>
                  <a:ea typeface="Times New Roman" charset="0"/>
                  <a:cs typeface="Times New Roman" charset="0"/>
                </a:rPr>
                <a:t>⤳</a:t>
              </a:r>
              <a:r>
                <a:rPr kumimoji="1" lang="en-US" altLang="zh-CN" dirty="0" err="1">
                  <a:solidFill>
                    <a:srgbClr val="00B050"/>
                  </a:solidFill>
                  <a:latin typeface="Gill Sans MT" panose="020B0502020104020203" pitchFamily="34" charset="0"/>
                  <a:ea typeface="Times New Roman" charset="0"/>
                  <a:cs typeface="Times New Roman" charset="0"/>
                  <a:sym typeface="Wingdings" pitchFamily="2" charset="2"/>
                </a:rPr>
                <a:t>ret</a:t>
              </a:r>
              <a:r>
                <a:rPr kumimoji="1" lang="en-US" altLang="zh-CN" dirty="0">
                  <a:solidFill>
                    <a:srgbClr val="00B050"/>
                  </a:solidFill>
                  <a:latin typeface="Gill Sans MT" panose="020B0502020104020203" pitchFamily="34" charset="0"/>
                  <a:ea typeface="Times New Roman" charset="0"/>
                  <a:cs typeface="Times New Roman" charset="0"/>
                  <a:sym typeface="Wingdings" pitchFamily="2" charset="2"/>
                </a:rPr>
                <a:t> c</a:t>
              </a:r>
              <a:endParaRPr kumimoji="1" lang="zh-CN" altLang="en-US" dirty="0">
                <a:solidFill>
                  <a:srgbClr val="00B050"/>
                </a:solidFill>
                <a:latin typeface="Gill Sans MT" panose="020B0502020104020203" pitchFamily="34" charset="0"/>
                <a:ea typeface="Times New Roman" charset="0"/>
                <a:cs typeface="Times New Roman" charset="0"/>
              </a:endParaRPr>
            </a:p>
          </p:txBody>
        </p:sp>
        <p:sp>
          <p:nvSpPr>
            <p:cNvPr id="16" name="矩形 15">
              <a:extLst>
                <a:ext uri="{FF2B5EF4-FFF2-40B4-BE49-F238E27FC236}">
                  <a16:creationId xmlns:a16="http://schemas.microsoft.com/office/drawing/2014/main" id="{66C2CACB-AF02-AA4F-9110-0F3589D60B67}"/>
                </a:ext>
              </a:extLst>
            </p:cNvPr>
            <p:cNvSpPr/>
            <p:nvPr/>
          </p:nvSpPr>
          <p:spPr>
            <a:xfrm>
              <a:off x="4273479" y="3501794"/>
              <a:ext cx="1419108"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rgbClr val="FF0000"/>
                  </a:solidFill>
                  <a:latin typeface="Gill Sans MT" panose="020B0502020104020203" pitchFamily="34" charset="0"/>
                  <a:ea typeface="Times New Roman" charset="0"/>
                  <a:cs typeface="Times New Roman" charset="0"/>
                </a:rPr>
                <a:t>null</a:t>
              </a:r>
              <a:r>
                <a:rPr kumimoji="1" lang="en-US" altLang="zh-CN" baseline="-25000" dirty="0">
                  <a:solidFill>
                    <a:srgbClr val="FF0000"/>
                  </a:solidFill>
                  <a:latin typeface="Gill Sans MT" panose="020B0502020104020203" pitchFamily="34" charset="0"/>
                  <a:ea typeface="Times New Roman" charset="0"/>
                  <a:cs typeface="Times New Roman" charset="0"/>
                </a:rPr>
                <a:t>2</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c</a:t>
              </a:r>
              <a:endParaRPr kumimoji="1" lang="zh-CN" altLang="en-US" dirty="0">
                <a:solidFill>
                  <a:srgbClr val="00B050"/>
                </a:solidFill>
                <a:latin typeface="Gill Sans MT" panose="020B0502020104020203" pitchFamily="34" charset="0"/>
                <a:ea typeface="Times New Roman" charset="0"/>
                <a:cs typeface="Times New Roman" charset="0"/>
              </a:endParaRPr>
            </a:p>
          </p:txBody>
        </p:sp>
        <p:sp>
          <p:nvSpPr>
            <p:cNvPr id="17" name="矩形 16">
              <a:extLst>
                <a:ext uri="{FF2B5EF4-FFF2-40B4-BE49-F238E27FC236}">
                  <a16:creationId xmlns:a16="http://schemas.microsoft.com/office/drawing/2014/main" id="{DB09D392-83C6-BB42-B4B4-5A12A3C26C70}"/>
                </a:ext>
              </a:extLst>
            </p:cNvPr>
            <p:cNvSpPr/>
            <p:nvPr/>
          </p:nvSpPr>
          <p:spPr>
            <a:xfrm>
              <a:off x="4273772" y="4350000"/>
              <a:ext cx="1418815"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latin typeface="Gill Sans MT" panose="020B0502020104020203" pitchFamily="34" charset="0"/>
                  <a:ea typeface="Times New Roman" charset="0"/>
                  <a:cs typeface="Times New Roman" charset="0"/>
                </a:rPr>
                <a:t>null</a:t>
              </a:r>
              <a:r>
                <a:rPr kumimoji="1" lang="en-US" altLang="zh-CN" baseline="-25000" dirty="0">
                  <a:latin typeface="Gill Sans MT" panose="020B0502020104020203" pitchFamily="34" charset="0"/>
                  <a:ea typeface="Times New Roman" charset="0"/>
                  <a:cs typeface="Times New Roman" charset="0"/>
                </a:rPr>
                <a:t>1</a:t>
              </a:r>
              <a:r>
                <a:rPr kumimoji="1" lang="en-US" altLang="zh-CN" dirty="0">
                  <a:latin typeface="Gill Sans MT" panose="020B0502020104020203" pitchFamily="34" charset="0"/>
                  <a:ea typeface="Times New Roman" charset="0"/>
                  <a:cs typeface="Times New Roman" charset="0"/>
                </a:rPr>
                <a:t>⤳</a:t>
              </a:r>
              <a:r>
                <a:rPr kumimoji="1" lang="en-US" altLang="zh-CN" dirty="0">
                  <a:solidFill>
                    <a:srgbClr val="00B050"/>
                  </a:solidFill>
                  <a:latin typeface="Gill Sans MT" panose="020B0502020104020203" pitchFamily="34" charset="0"/>
                  <a:ea typeface="Times New Roman" charset="0"/>
                  <a:cs typeface="Times New Roman" charset="0"/>
                  <a:sym typeface="Wingdings" pitchFamily="2" charset="2"/>
                </a:rPr>
                <a:t>a</a:t>
              </a:r>
              <a:r>
                <a:rPr kumimoji="1" lang="en-US" altLang="zh-CN" dirty="0">
                  <a:solidFill>
                    <a:srgbClr val="00B050"/>
                  </a:solidFill>
                  <a:latin typeface="Gill Sans MT" panose="020B0502020104020203" pitchFamily="34" charset="0"/>
                  <a:ea typeface="Times New Roman" charset="0"/>
                  <a:cs typeface="Times New Roman" charset="0"/>
                </a:rPr>
                <a:t>⤳</a:t>
              </a:r>
              <a:r>
                <a:rPr kumimoji="1" lang="en-US" altLang="zh-CN" dirty="0">
                  <a:solidFill>
                    <a:srgbClr val="00B050"/>
                  </a:solidFill>
                  <a:latin typeface="Gill Sans MT" panose="020B0502020104020203" pitchFamily="34" charset="0"/>
                  <a:ea typeface="Times New Roman" charset="0"/>
                  <a:cs typeface="Times New Roman" charset="0"/>
                  <a:sym typeface="Wingdings" pitchFamily="2" charset="2"/>
                </a:rPr>
                <a:t>ret </a:t>
              </a:r>
              <a:r>
                <a:rPr kumimoji="1" lang="en-US" altLang="zh-CN" dirty="0" err="1">
                  <a:solidFill>
                    <a:srgbClr val="00B050"/>
                  </a:solidFill>
                  <a:latin typeface="Gill Sans MT" panose="020B0502020104020203" pitchFamily="34" charset="0"/>
                  <a:ea typeface="Times New Roman" charset="0"/>
                  <a:cs typeface="Times New Roman" charset="0"/>
                  <a:sym typeface="Wingdings" pitchFamily="2" charset="2"/>
                </a:rPr>
                <a:t>c</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p</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ret</a:t>
              </a:r>
              <a:r>
                <a:rPr kumimoji="1" lang="en-US" altLang="zh-CN" dirty="0">
                  <a:latin typeface="Gill Sans MT" panose="020B0502020104020203" pitchFamily="34" charset="0"/>
                  <a:ea typeface="Times New Roman" charset="0"/>
                  <a:cs typeface="Times New Roman" charset="0"/>
                  <a:sym typeface="Wingdings" pitchFamily="2" charset="2"/>
                </a:rPr>
                <a:t> p</a:t>
              </a:r>
              <a:endParaRPr kumimoji="1" lang="zh-CN" altLang="en-US" dirty="0">
                <a:latin typeface="Gill Sans MT" panose="020B0502020104020203" pitchFamily="34" charset="0"/>
                <a:ea typeface="Times New Roman" charset="0"/>
                <a:cs typeface="Times New Roman" charset="0"/>
              </a:endParaRPr>
            </a:p>
          </p:txBody>
        </p:sp>
        <p:sp>
          <p:nvSpPr>
            <p:cNvPr id="18" name="矩形 17">
              <a:extLst>
                <a:ext uri="{FF2B5EF4-FFF2-40B4-BE49-F238E27FC236}">
                  <a16:creationId xmlns:a16="http://schemas.microsoft.com/office/drawing/2014/main" id="{F74FA1A6-9990-E847-BF0B-613DCCF6CB88}"/>
                </a:ext>
              </a:extLst>
            </p:cNvPr>
            <p:cNvSpPr/>
            <p:nvPr/>
          </p:nvSpPr>
          <p:spPr>
            <a:xfrm>
              <a:off x="5692587" y="4350000"/>
              <a:ext cx="1349420" cy="703084"/>
            </a:xfrm>
            <a:prstGeom prst="rect">
              <a:avLst/>
            </a:prstGeom>
            <a:ln w="254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dirty="0">
                  <a:solidFill>
                    <a:srgbClr val="FF0000"/>
                  </a:solidFill>
                  <a:latin typeface="Gill Sans MT" panose="020B0502020104020203" pitchFamily="34" charset="0"/>
                  <a:ea typeface="Times New Roman" charset="0"/>
                  <a:cs typeface="Times New Roman" charset="0"/>
                </a:rPr>
                <a:t>null</a:t>
              </a:r>
              <a:r>
                <a:rPr kumimoji="1" lang="en-US" altLang="zh-CN" baseline="-25000" dirty="0">
                  <a:solidFill>
                    <a:srgbClr val="FF0000"/>
                  </a:solidFill>
                  <a:latin typeface="Gill Sans MT" panose="020B0502020104020203" pitchFamily="34" charset="0"/>
                  <a:ea typeface="Times New Roman" charset="0"/>
                  <a:cs typeface="Times New Roman" charset="0"/>
                </a:rPr>
                <a:t>2</a:t>
              </a:r>
              <a:r>
                <a:rPr kumimoji="1" lang="en-US" altLang="zh-CN" dirty="0">
                  <a:solidFill>
                    <a:srgbClr val="FF0000"/>
                  </a:solidFill>
                  <a:latin typeface="Gill Sans MT" panose="020B0502020104020203" pitchFamily="34" charset="0"/>
                  <a:ea typeface="Times New Roman" charset="0"/>
                  <a:cs typeface="Times New Roman" charset="0"/>
                </a:rPr>
                <a:t>⤳</a:t>
              </a:r>
              <a:r>
                <a:rPr kumimoji="1" lang="en-US" altLang="zh-CN" dirty="0">
                  <a:solidFill>
                    <a:srgbClr val="FF0000"/>
                  </a:solidFill>
                  <a:latin typeface="Gill Sans MT" panose="020B0502020104020203" pitchFamily="34" charset="0"/>
                  <a:ea typeface="Times New Roman" charset="0"/>
                  <a:cs typeface="Times New Roman" charset="0"/>
                  <a:sym typeface="Wingdings" pitchFamily="2" charset="2"/>
                </a:rPr>
                <a:t>ret c </a:t>
              </a:r>
              <a:r>
                <a:rPr kumimoji="1" lang="en-US" altLang="zh-CN" dirty="0">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p</a:t>
              </a:r>
              <a:r>
                <a:rPr kumimoji="1" lang="en-US" altLang="zh-CN" dirty="0" err="1">
                  <a:latin typeface="Gill Sans MT" panose="020B0502020104020203" pitchFamily="34" charset="0"/>
                  <a:ea typeface="Times New Roman" charset="0"/>
                  <a:cs typeface="Times New Roman" charset="0"/>
                </a:rPr>
                <a:t>⤳</a:t>
              </a:r>
              <a:r>
                <a:rPr kumimoji="1" lang="en-US" altLang="zh-CN" dirty="0" err="1">
                  <a:latin typeface="Gill Sans MT" panose="020B0502020104020203" pitchFamily="34" charset="0"/>
                  <a:ea typeface="Times New Roman" charset="0"/>
                  <a:cs typeface="Times New Roman" charset="0"/>
                  <a:sym typeface="Wingdings" pitchFamily="2" charset="2"/>
                </a:rPr>
                <a:t>ret</a:t>
              </a:r>
              <a:r>
                <a:rPr kumimoji="1" lang="en-US" altLang="zh-CN" dirty="0">
                  <a:latin typeface="Gill Sans MT" panose="020B0502020104020203" pitchFamily="34" charset="0"/>
                  <a:ea typeface="Times New Roman" charset="0"/>
                  <a:cs typeface="Times New Roman" charset="0"/>
                  <a:sym typeface="Wingdings" pitchFamily="2" charset="2"/>
                </a:rPr>
                <a:t> p</a:t>
              </a:r>
            </a:p>
          </p:txBody>
        </p:sp>
      </p:grpSp>
      <p:sp>
        <p:nvSpPr>
          <p:cNvPr id="19" name="文本框 18">
            <a:extLst>
              <a:ext uri="{FF2B5EF4-FFF2-40B4-BE49-F238E27FC236}">
                <a16:creationId xmlns:a16="http://schemas.microsoft.com/office/drawing/2014/main" id="{24C86314-5B65-F94A-9E6B-06DFF17C8F62}"/>
              </a:ext>
            </a:extLst>
          </p:cNvPr>
          <p:cNvSpPr txBox="1"/>
          <p:nvPr/>
        </p:nvSpPr>
        <p:spPr>
          <a:xfrm>
            <a:off x="11181678" y="4660927"/>
            <a:ext cx="748923" cy="769441"/>
          </a:xfrm>
          <a:prstGeom prst="rect">
            <a:avLst/>
          </a:prstGeom>
          <a:noFill/>
        </p:spPr>
        <p:txBody>
          <a:bodyPr wrap="none" rtlCol="0">
            <a:spAutoFit/>
          </a:bodyPr>
          <a:lstStyle/>
          <a:p>
            <a:r>
              <a:rPr kumimoji="1" lang="en-US" altLang="zh-CN" sz="4400" b="1" dirty="0">
                <a:solidFill>
                  <a:schemeClr val="accent6"/>
                </a:solidFill>
              </a:rPr>
              <a:t>√</a:t>
            </a:r>
            <a:endParaRPr kumimoji="1" lang="zh-CN" altLang="en-US" sz="4400" b="1" dirty="0">
              <a:solidFill>
                <a:schemeClr val="accent6"/>
              </a:solidFill>
            </a:endParaRPr>
          </a:p>
        </p:txBody>
      </p:sp>
      <p:sp>
        <p:nvSpPr>
          <p:cNvPr id="20" name="文本框 19">
            <a:extLst>
              <a:ext uri="{FF2B5EF4-FFF2-40B4-BE49-F238E27FC236}">
                <a16:creationId xmlns:a16="http://schemas.microsoft.com/office/drawing/2014/main" id="{5C5A69D3-A814-9E4B-8938-E1FF7BAE61C5}"/>
              </a:ext>
            </a:extLst>
          </p:cNvPr>
          <p:cNvSpPr txBox="1"/>
          <p:nvPr/>
        </p:nvSpPr>
        <p:spPr>
          <a:xfrm>
            <a:off x="11181678" y="1984761"/>
            <a:ext cx="534121" cy="769441"/>
          </a:xfrm>
          <a:prstGeom prst="rect">
            <a:avLst/>
          </a:prstGeom>
          <a:noFill/>
        </p:spPr>
        <p:txBody>
          <a:bodyPr wrap="none" rtlCol="0">
            <a:spAutoFit/>
          </a:bodyPr>
          <a:lstStyle/>
          <a:p>
            <a:r>
              <a:rPr kumimoji="1" lang="en-US" altLang="zh-CN" sz="4400" b="1" dirty="0">
                <a:solidFill>
                  <a:srgbClr val="FF0000"/>
                </a:solidFill>
              </a:rPr>
              <a:t>X</a:t>
            </a:r>
            <a:endParaRPr kumimoji="1" lang="zh-CN" altLang="en-US" sz="4400" b="1" dirty="0">
              <a:solidFill>
                <a:srgbClr val="FF0000"/>
              </a:solidFill>
            </a:endParaRPr>
          </a:p>
        </p:txBody>
      </p:sp>
    </p:spTree>
    <p:extLst>
      <p:ext uri="{BB962C8B-B14F-4D97-AF65-F5344CB8AC3E}">
        <p14:creationId xmlns:p14="http://schemas.microsoft.com/office/powerpoint/2010/main" val="2709480394"/>
      </p:ext>
    </p:extLst>
  </p:cSld>
  <p:clrMapOvr>
    <a:masterClrMapping/>
  </p:clrMapOvr>
  <mc:AlternateContent xmlns:mc="http://schemas.openxmlformats.org/markup-compatibility/2006" xmlns:p14="http://schemas.microsoft.com/office/powerpoint/2010/main">
    <mc:Choice Requires="p14">
      <p:transition spd="slow" p14:dur="2000" advTm="34689"/>
    </mc:Choice>
    <mc:Fallback xmlns="">
      <p:transition spd="slow" advTm="3468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2FC61AAE-8B4C-A142-8BAE-F8B68815924F}"/>
              </a:ext>
            </a:extLst>
          </p:cNvPr>
          <p:cNvSpPr>
            <a:spLocks noGrp="1"/>
          </p:cNvSpPr>
          <p:nvPr>
            <p:ph type="sldNum" sz="quarter" idx="12"/>
          </p:nvPr>
        </p:nvSpPr>
        <p:spPr/>
        <p:txBody>
          <a:bodyPr/>
          <a:lstStyle/>
          <a:p>
            <a:fld id="{C53D9380-AD50-0C4E-BD20-74B8F0FD34CE}" type="slidenum">
              <a:rPr kumimoji="1" lang="zh-CN" altLang="en-US" smtClean="0"/>
              <a:t>7</a:t>
            </a:fld>
            <a:endParaRPr kumimoji="1" lang="zh-CN" altLang="en-US"/>
          </a:p>
        </p:txBody>
      </p:sp>
      <p:pic>
        <p:nvPicPr>
          <p:cNvPr id="6" name="图片 5">
            <a:extLst>
              <a:ext uri="{FF2B5EF4-FFF2-40B4-BE49-F238E27FC236}">
                <a16:creationId xmlns:a16="http://schemas.microsoft.com/office/drawing/2014/main" id="{90ABD496-18DE-264B-9C27-CD312413FA3C}"/>
              </a:ext>
            </a:extLst>
          </p:cNvPr>
          <p:cNvPicPr>
            <a:picLocks noChangeAspect="1"/>
          </p:cNvPicPr>
          <p:nvPr/>
        </p:nvPicPr>
        <p:blipFill>
          <a:blip r:embed="rId3"/>
          <a:stretch>
            <a:fillRect/>
          </a:stretch>
        </p:blipFill>
        <p:spPr>
          <a:xfrm>
            <a:off x="4002499" y="1207168"/>
            <a:ext cx="7162799" cy="4297679"/>
          </a:xfrm>
          <a:prstGeom prst="rect">
            <a:avLst/>
          </a:prstGeom>
        </p:spPr>
      </p:pic>
      <p:sp>
        <p:nvSpPr>
          <p:cNvPr id="7" name="文本框 6">
            <a:extLst>
              <a:ext uri="{FF2B5EF4-FFF2-40B4-BE49-F238E27FC236}">
                <a16:creationId xmlns:a16="http://schemas.microsoft.com/office/drawing/2014/main" id="{7486EE88-E551-CB4C-A118-DBE00BD389E5}"/>
              </a:ext>
            </a:extLst>
          </p:cNvPr>
          <p:cNvSpPr txBox="1"/>
          <p:nvPr/>
        </p:nvSpPr>
        <p:spPr>
          <a:xfrm>
            <a:off x="7536568" y="5556650"/>
            <a:ext cx="672172" cy="369332"/>
          </a:xfrm>
          <a:prstGeom prst="rect">
            <a:avLst/>
          </a:prstGeom>
          <a:noFill/>
        </p:spPr>
        <p:txBody>
          <a:bodyPr wrap="none" rtlCol="0">
            <a:spAutoFit/>
          </a:bodyPr>
          <a:lstStyle/>
          <a:p>
            <a:r>
              <a:rPr kumimoji="1" lang="en-US" altLang="zh-CN" b="1" dirty="0">
                <a:latin typeface="Helvetica" pitchFamily="2" charset="0"/>
              </a:rPr>
              <a:t>Year</a:t>
            </a:r>
            <a:endParaRPr kumimoji="1" lang="zh-CN" altLang="en-US" b="1" dirty="0">
              <a:latin typeface="Helvetica" pitchFamily="2" charset="0"/>
            </a:endParaRPr>
          </a:p>
        </p:txBody>
      </p:sp>
      <p:pic>
        <p:nvPicPr>
          <p:cNvPr id="10" name="图片 9">
            <a:extLst>
              <a:ext uri="{FF2B5EF4-FFF2-40B4-BE49-F238E27FC236}">
                <a16:creationId xmlns:a16="http://schemas.microsoft.com/office/drawing/2014/main" id="{0AC15C5B-642B-4E4D-A75C-F71002A930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158" y="2422359"/>
            <a:ext cx="2680261" cy="1197772"/>
          </a:xfrm>
          <a:prstGeom prst="rect">
            <a:avLst/>
          </a:prstGeom>
        </p:spPr>
      </p:pic>
      <p:sp>
        <p:nvSpPr>
          <p:cNvPr id="11" name="文本框 10">
            <a:extLst>
              <a:ext uri="{FF2B5EF4-FFF2-40B4-BE49-F238E27FC236}">
                <a16:creationId xmlns:a16="http://schemas.microsoft.com/office/drawing/2014/main" id="{0285C7E8-1CB0-5C4E-9AC3-AD32571F2C92}"/>
              </a:ext>
            </a:extLst>
          </p:cNvPr>
          <p:cNvSpPr txBox="1"/>
          <p:nvPr/>
        </p:nvSpPr>
        <p:spPr>
          <a:xfrm>
            <a:off x="475722" y="3866148"/>
            <a:ext cx="3125727" cy="646331"/>
          </a:xfrm>
          <a:prstGeom prst="rect">
            <a:avLst/>
          </a:prstGeom>
          <a:noFill/>
        </p:spPr>
        <p:txBody>
          <a:bodyPr wrap="none" rtlCol="0">
            <a:spAutoFit/>
          </a:bodyPr>
          <a:lstStyle/>
          <a:p>
            <a:r>
              <a:rPr lang="en-US" altLang="zh-CN" dirty="0">
                <a:latin typeface="Helvetica" pitchFamily="2" charset="0"/>
              </a:rPr>
              <a:t>Common Vulnerabilities and </a:t>
            </a:r>
          </a:p>
          <a:p>
            <a:r>
              <a:rPr lang="en-US" altLang="zh-CN" dirty="0">
                <a:latin typeface="Helvetica" pitchFamily="2" charset="0"/>
              </a:rPr>
              <a:t>Exposures</a:t>
            </a:r>
            <a:endParaRPr kumimoji="1" lang="zh-CN" altLang="en-US" dirty="0">
              <a:latin typeface="Helvetica" pitchFamily="2" charset="0"/>
            </a:endParaRPr>
          </a:p>
        </p:txBody>
      </p:sp>
      <p:sp>
        <p:nvSpPr>
          <p:cNvPr id="13" name="任意形状 12">
            <a:extLst>
              <a:ext uri="{FF2B5EF4-FFF2-40B4-BE49-F238E27FC236}">
                <a16:creationId xmlns:a16="http://schemas.microsoft.com/office/drawing/2014/main" id="{2CE2242C-8FE3-A543-8845-18BD6A2E5835}"/>
              </a:ext>
            </a:extLst>
          </p:cNvPr>
          <p:cNvSpPr/>
          <p:nvPr/>
        </p:nvSpPr>
        <p:spPr>
          <a:xfrm>
            <a:off x="4940968" y="1580302"/>
            <a:ext cx="5710990" cy="2498842"/>
          </a:xfrm>
          <a:custGeom>
            <a:avLst/>
            <a:gdLst>
              <a:gd name="connsiteX0" fmla="*/ 0 w 5710990"/>
              <a:gd name="connsiteY0" fmla="*/ 2494393 h 2498842"/>
              <a:gd name="connsiteX1" fmla="*/ 1235243 w 5710990"/>
              <a:gd name="connsiteY1" fmla="*/ 2414182 h 2498842"/>
              <a:gd name="connsiteX2" fmla="*/ 2454443 w 5710990"/>
              <a:gd name="connsiteY2" fmla="*/ 1916877 h 2498842"/>
              <a:gd name="connsiteX3" fmla="*/ 4347411 w 5710990"/>
              <a:gd name="connsiteY3" fmla="*/ 745803 h 2498842"/>
              <a:gd name="connsiteX4" fmla="*/ 5582653 w 5710990"/>
              <a:gd name="connsiteY4" fmla="*/ 55993 h 2498842"/>
              <a:gd name="connsiteX5" fmla="*/ 5710990 w 5710990"/>
              <a:gd name="connsiteY5" fmla="*/ 7866 h 249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0990" h="2498842">
                <a:moveTo>
                  <a:pt x="0" y="2494393"/>
                </a:moveTo>
                <a:cubicBezTo>
                  <a:pt x="413084" y="2502414"/>
                  <a:pt x="826169" y="2510435"/>
                  <a:pt x="1235243" y="2414182"/>
                </a:cubicBezTo>
                <a:cubicBezTo>
                  <a:pt x="1644317" y="2317929"/>
                  <a:pt x="1935748" y="2194940"/>
                  <a:pt x="2454443" y="1916877"/>
                </a:cubicBezTo>
                <a:cubicBezTo>
                  <a:pt x="2973138" y="1638814"/>
                  <a:pt x="3826043" y="1055950"/>
                  <a:pt x="4347411" y="745803"/>
                </a:cubicBezTo>
                <a:cubicBezTo>
                  <a:pt x="4868779" y="435656"/>
                  <a:pt x="5355390" y="178982"/>
                  <a:pt x="5582653" y="55993"/>
                </a:cubicBezTo>
                <a:cubicBezTo>
                  <a:pt x="5809916" y="-66996"/>
                  <a:pt x="5521158" y="58666"/>
                  <a:pt x="5710990" y="7866"/>
                </a:cubicBezTo>
              </a:path>
            </a:pathLst>
          </a:custGeom>
          <a:noFill/>
          <a:ln w="25400">
            <a:solidFill>
              <a:srgbClr val="FF0000">
                <a:alpha val="61000"/>
              </a:srgbClr>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2965230"/>
      </p:ext>
    </p:extLst>
  </p:cSld>
  <p:clrMapOvr>
    <a:masterClrMapping/>
  </p:clrMapOvr>
  <mc:AlternateContent xmlns:mc="http://schemas.openxmlformats.org/markup-compatibility/2006" xmlns:p14="http://schemas.microsoft.com/office/powerpoint/2010/main">
    <mc:Choice Requires="p14">
      <p:transition spd="slow" p14:dur="2000" advTm="21188"/>
    </mc:Choice>
    <mc:Fallback xmlns="">
      <p:transition spd="slow" advTm="21188"/>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4FC05A-A3E7-E74A-B0BF-01EB227CB3F5}"/>
              </a:ext>
            </a:extLst>
          </p:cNvPr>
          <p:cNvSpPr>
            <a:spLocks noGrp="1"/>
          </p:cNvSpPr>
          <p:nvPr>
            <p:ph type="title"/>
          </p:nvPr>
        </p:nvSpPr>
        <p:spPr/>
        <p:txBody>
          <a:bodyPr/>
          <a:lstStyle/>
          <a:p>
            <a:r>
              <a:rPr kumimoji="1" lang="en-US" altLang="zh-CN" dirty="0"/>
              <a:t>A Pipeline Parallel Strategy</a:t>
            </a:r>
            <a:endParaRPr kumimoji="1" lang="zh-CN" altLang="en-US" dirty="0"/>
          </a:p>
        </p:txBody>
      </p:sp>
      <p:sp>
        <p:nvSpPr>
          <p:cNvPr id="3" name="内容占位符 2">
            <a:extLst>
              <a:ext uri="{FF2B5EF4-FFF2-40B4-BE49-F238E27FC236}">
                <a16:creationId xmlns:a16="http://schemas.microsoft.com/office/drawing/2014/main" id="{ED238538-2DA0-8F49-A5DD-C9D04974F5B0}"/>
              </a:ext>
            </a:extLst>
          </p:cNvPr>
          <p:cNvSpPr>
            <a:spLocks noGrp="1"/>
          </p:cNvSpPr>
          <p:nvPr>
            <p:ph idx="1"/>
          </p:nvPr>
        </p:nvSpPr>
        <p:spPr>
          <a:xfrm>
            <a:off x="838200" y="1825624"/>
            <a:ext cx="10515600" cy="1307319"/>
          </a:xfrm>
        </p:spPr>
        <p:txBody>
          <a:bodyPr>
            <a:noAutofit/>
          </a:bodyPr>
          <a:lstStyle/>
          <a:p>
            <a:pPr marL="0" indent="0" algn="ctr">
              <a:buNone/>
            </a:pPr>
            <a:r>
              <a:rPr kumimoji="1" lang="en-US" altLang="zh-CN" sz="2400" dirty="0"/>
              <a:t>We formalize the idea in IFDS/IDE framework for a wide range of problems </a:t>
            </a:r>
          </a:p>
          <a:p>
            <a:pPr marL="0" indent="0" algn="ctr">
              <a:buNone/>
            </a:pPr>
            <a:r>
              <a:rPr kumimoji="1" lang="en-US" altLang="zh-CN" sz="2400" b="1" dirty="0"/>
              <a:t>they can be reduced to a graph reachability problem </a:t>
            </a:r>
          </a:p>
          <a:p>
            <a:pPr marL="0" indent="0" algn="ctr">
              <a:buNone/>
            </a:pPr>
            <a:r>
              <a:rPr kumimoji="1" lang="en-US" altLang="zh-CN" sz="2400" b="1" dirty="0"/>
              <a:t>like our value flow analysis</a:t>
            </a:r>
          </a:p>
        </p:txBody>
      </p:sp>
      <p:sp>
        <p:nvSpPr>
          <p:cNvPr id="4" name="灯片编号占位符 3">
            <a:extLst>
              <a:ext uri="{FF2B5EF4-FFF2-40B4-BE49-F238E27FC236}">
                <a16:creationId xmlns:a16="http://schemas.microsoft.com/office/drawing/2014/main" id="{FF43B431-57BE-E34A-A137-796E92D7CE27}"/>
              </a:ext>
            </a:extLst>
          </p:cNvPr>
          <p:cNvSpPr>
            <a:spLocks noGrp="1"/>
          </p:cNvSpPr>
          <p:nvPr>
            <p:ph type="sldNum" sz="quarter" idx="12"/>
          </p:nvPr>
        </p:nvSpPr>
        <p:spPr/>
        <p:txBody>
          <a:bodyPr/>
          <a:lstStyle/>
          <a:p>
            <a:fld id="{C53D9380-AD50-0C4E-BD20-74B8F0FD34CE}" type="slidenum">
              <a:rPr kumimoji="1" lang="zh-CN" altLang="en-US" smtClean="0"/>
              <a:t>70</a:t>
            </a:fld>
            <a:endParaRPr kumimoji="1" lang="zh-CN" altLang="en-US"/>
          </a:p>
        </p:txBody>
      </p:sp>
      <p:graphicFrame>
        <p:nvGraphicFramePr>
          <p:cNvPr id="13" name="图示 12">
            <a:extLst>
              <a:ext uri="{FF2B5EF4-FFF2-40B4-BE49-F238E27FC236}">
                <a16:creationId xmlns:a16="http://schemas.microsoft.com/office/drawing/2014/main" id="{608CD477-0C9E-684F-B029-BA8C56D8CB12}"/>
              </a:ext>
            </a:extLst>
          </p:cNvPr>
          <p:cNvGraphicFramePr/>
          <p:nvPr>
            <p:extLst>
              <p:ext uri="{D42A27DB-BD31-4B8C-83A1-F6EECF244321}">
                <p14:modId xmlns:p14="http://schemas.microsoft.com/office/powerpoint/2010/main" val="4144469343"/>
              </p:ext>
            </p:extLst>
          </p:nvPr>
        </p:nvGraphicFramePr>
        <p:xfrm>
          <a:off x="1227102" y="3233571"/>
          <a:ext cx="9737795" cy="33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5899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95662E-C246-3349-AFAA-5A7B2E3AFFA2}"/>
              </a:ext>
            </a:extLst>
          </p:cNvPr>
          <p:cNvSpPr>
            <a:spLocks noGrp="1"/>
          </p:cNvSpPr>
          <p:nvPr>
            <p:ph type="title"/>
          </p:nvPr>
        </p:nvSpPr>
        <p:spPr/>
        <p:txBody>
          <a:bodyPr/>
          <a:lstStyle/>
          <a:p>
            <a:r>
              <a:rPr kumimoji="1" lang="en-US" altLang="zh-CN" dirty="0"/>
              <a:t>Evaluation</a:t>
            </a:r>
            <a:endParaRPr kumimoji="1" lang="zh-CN" altLang="en-US" dirty="0"/>
          </a:p>
        </p:txBody>
      </p:sp>
      <p:sp>
        <p:nvSpPr>
          <p:cNvPr id="3" name="内容占位符 2">
            <a:extLst>
              <a:ext uri="{FF2B5EF4-FFF2-40B4-BE49-F238E27FC236}">
                <a16:creationId xmlns:a16="http://schemas.microsoft.com/office/drawing/2014/main" id="{8AD4433F-13AF-E34E-B20F-9E7E87A6C354}"/>
              </a:ext>
            </a:extLst>
          </p:cNvPr>
          <p:cNvSpPr>
            <a:spLocks noGrp="1"/>
          </p:cNvSpPr>
          <p:nvPr>
            <p:ph idx="1"/>
          </p:nvPr>
        </p:nvSpPr>
        <p:spPr/>
        <p:txBody>
          <a:bodyPr>
            <a:normAutofit/>
          </a:bodyPr>
          <a:lstStyle/>
          <a:p>
            <a:r>
              <a:rPr kumimoji="1" lang="en-US" altLang="zh-CN" sz="2400" dirty="0"/>
              <a:t>Benchmark – The same as in the evaluation of Pinpoint </a:t>
            </a:r>
          </a:p>
          <a:p>
            <a:endParaRPr kumimoji="1" lang="en-US" altLang="zh-CN" dirty="0"/>
          </a:p>
          <a:p>
            <a:endParaRPr kumimoji="1" lang="en-US" altLang="zh-CN" dirty="0"/>
          </a:p>
          <a:p>
            <a:endParaRPr kumimoji="1" lang="en-US" altLang="zh-CN" dirty="0"/>
          </a:p>
          <a:p>
            <a:pPr marL="0" indent="0">
              <a:buNone/>
            </a:pPr>
            <a:endParaRPr kumimoji="1" lang="en-US" altLang="zh-CN" dirty="0"/>
          </a:p>
          <a:p>
            <a:pPr marL="0" indent="0">
              <a:buNone/>
            </a:pPr>
            <a:endParaRPr kumimoji="1" lang="en-US" altLang="zh-CN" dirty="0"/>
          </a:p>
          <a:p>
            <a:r>
              <a:rPr kumimoji="1" lang="en-US" altLang="zh-CN" sz="2400" dirty="0"/>
              <a:t>Comparing with the conventional parallel design for bottom-up analysis.</a:t>
            </a:r>
          </a:p>
          <a:p>
            <a:endParaRPr kumimoji="1" lang="en-US" altLang="zh-CN" dirty="0"/>
          </a:p>
          <a:p>
            <a:pPr lvl="1"/>
            <a:endParaRPr kumimoji="1" lang="en-US" altLang="zh-CN" sz="2000" dirty="0"/>
          </a:p>
        </p:txBody>
      </p:sp>
      <p:sp>
        <p:nvSpPr>
          <p:cNvPr id="4" name="灯片编号占位符 3">
            <a:extLst>
              <a:ext uri="{FF2B5EF4-FFF2-40B4-BE49-F238E27FC236}">
                <a16:creationId xmlns:a16="http://schemas.microsoft.com/office/drawing/2014/main" id="{A7EA8D93-17E1-0C48-AE71-AADEF4B20100}"/>
              </a:ext>
            </a:extLst>
          </p:cNvPr>
          <p:cNvSpPr>
            <a:spLocks noGrp="1"/>
          </p:cNvSpPr>
          <p:nvPr>
            <p:ph type="sldNum" sz="quarter" idx="12"/>
          </p:nvPr>
        </p:nvSpPr>
        <p:spPr/>
        <p:txBody>
          <a:bodyPr/>
          <a:lstStyle/>
          <a:p>
            <a:fld id="{C53D9380-AD50-0C4E-BD20-74B8F0FD34CE}" type="slidenum">
              <a:rPr kumimoji="1" lang="zh-CN" altLang="en-US" smtClean="0"/>
              <a:t>71</a:t>
            </a:fld>
            <a:endParaRPr kumimoji="1" lang="zh-CN" altLang="en-US"/>
          </a:p>
        </p:txBody>
      </p:sp>
      <p:pic>
        <p:nvPicPr>
          <p:cNvPr id="5" name="Picture 2" descr="PEC logo">
            <a:extLst>
              <a:ext uri="{FF2B5EF4-FFF2-40B4-BE49-F238E27FC236}">
                <a16:creationId xmlns:a16="http://schemas.microsoft.com/office/drawing/2014/main" id="{D33AF68D-B86E-424C-8CD9-F2C575DEF2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77982" y="2646575"/>
            <a:ext cx="803468" cy="11722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mage result for github">
            <a:extLst>
              <a:ext uri="{FF2B5EF4-FFF2-40B4-BE49-F238E27FC236}">
                <a16:creationId xmlns:a16="http://schemas.microsoft.com/office/drawing/2014/main" id="{3E59916E-D68C-394B-807E-C269A2125AB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18502" y="2743674"/>
            <a:ext cx="2255912" cy="75009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DABF45DC-3F39-604D-85D7-5CB3FD74AA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0942" y="5117963"/>
            <a:ext cx="1980000" cy="1556332"/>
          </a:xfrm>
          <a:prstGeom prst="rect">
            <a:avLst/>
          </a:prstGeom>
        </p:spPr>
      </p:pic>
      <p:pic>
        <p:nvPicPr>
          <p:cNvPr id="15" name="图片 14">
            <a:extLst>
              <a:ext uri="{FF2B5EF4-FFF2-40B4-BE49-F238E27FC236}">
                <a16:creationId xmlns:a16="http://schemas.microsoft.com/office/drawing/2014/main" id="{3E5736AE-7173-B84D-BDBE-28EB64C4C90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36384" y="5127168"/>
            <a:ext cx="1980000" cy="1736471"/>
          </a:xfrm>
          <a:prstGeom prst="rect">
            <a:avLst/>
          </a:prstGeom>
        </p:spPr>
      </p:pic>
    </p:spTree>
    <p:extLst>
      <p:ext uri="{BB962C8B-B14F-4D97-AF65-F5344CB8AC3E}">
        <p14:creationId xmlns:p14="http://schemas.microsoft.com/office/powerpoint/2010/main" val="1020708614"/>
      </p:ext>
    </p:extLst>
  </p:cSld>
  <p:clrMapOvr>
    <a:masterClrMapping/>
  </p:clrMapOvr>
  <mc:AlternateContent xmlns:mc="http://schemas.openxmlformats.org/markup-compatibility/2006" xmlns:p14="http://schemas.microsoft.com/office/powerpoint/2010/main">
    <mc:Choice Requires="p14">
      <p:transition spd="slow" p14:dur="2000" advTm="27643"/>
    </mc:Choice>
    <mc:Fallback xmlns="">
      <p:transition spd="slow" advTm="27643"/>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F42C62-6F96-224A-A61A-75BAA847835E}"/>
              </a:ext>
            </a:extLst>
          </p:cNvPr>
          <p:cNvSpPr>
            <a:spLocks noGrp="1"/>
          </p:cNvSpPr>
          <p:nvPr>
            <p:ph type="title"/>
          </p:nvPr>
        </p:nvSpPr>
        <p:spPr/>
        <p:txBody>
          <a:bodyPr/>
          <a:lstStyle/>
          <a:p>
            <a:r>
              <a:rPr kumimoji="1" lang="en-US" altLang="zh-CN" dirty="0"/>
              <a:t>CPU Utilization Rate</a:t>
            </a:r>
            <a:endParaRPr kumimoji="1" lang="zh-CN" altLang="en-US" dirty="0"/>
          </a:p>
        </p:txBody>
      </p:sp>
      <p:pic>
        <p:nvPicPr>
          <p:cNvPr id="6" name="内容占位符 5">
            <a:extLst>
              <a:ext uri="{FF2B5EF4-FFF2-40B4-BE49-F238E27FC236}">
                <a16:creationId xmlns:a16="http://schemas.microsoft.com/office/drawing/2014/main" id="{5191B100-0411-9F44-9A58-41939AFFFB41}"/>
              </a:ext>
            </a:extLst>
          </p:cNvPr>
          <p:cNvPicPr>
            <a:picLocks noGrp="1" noChangeAspect="1"/>
          </p:cNvPicPr>
          <p:nvPr>
            <p:ph idx="1"/>
          </p:nvPr>
        </p:nvPicPr>
        <p:blipFill>
          <a:blip r:embed="rId3"/>
          <a:stretch>
            <a:fillRect/>
          </a:stretch>
        </p:blipFill>
        <p:spPr>
          <a:xfrm>
            <a:off x="1098550" y="1956594"/>
            <a:ext cx="9994900" cy="4089400"/>
          </a:xfrm>
        </p:spPr>
      </p:pic>
      <p:sp>
        <p:nvSpPr>
          <p:cNvPr id="4" name="灯片编号占位符 3">
            <a:extLst>
              <a:ext uri="{FF2B5EF4-FFF2-40B4-BE49-F238E27FC236}">
                <a16:creationId xmlns:a16="http://schemas.microsoft.com/office/drawing/2014/main" id="{4E3CDCDB-2791-A14E-AFBE-C41C0C0B4470}"/>
              </a:ext>
            </a:extLst>
          </p:cNvPr>
          <p:cNvSpPr>
            <a:spLocks noGrp="1"/>
          </p:cNvSpPr>
          <p:nvPr>
            <p:ph type="sldNum" sz="quarter" idx="12"/>
          </p:nvPr>
        </p:nvSpPr>
        <p:spPr/>
        <p:txBody>
          <a:bodyPr/>
          <a:lstStyle/>
          <a:p>
            <a:fld id="{C53D9380-AD50-0C4E-BD20-74B8F0FD34CE}" type="slidenum">
              <a:rPr kumimoji="1" lang="zh-CN" altLang="en-US" smtClean="0"/>
              <a:t>72</a:t>
            </a:fld>
            <a:endParaRPr kumimoji="1" lang="zh-CN" altLang="en-US"/>
          </a:p>
        </p:txBody>
      </p:sp>
    </p:spTree>
    <p:extLst>
      <p:ext uri="{BB962C8B-B14F-4D97-AF65-F5344CB8AC3E}">
        <p14:creationId xmlns:p14="http://schemas.microsoft.com/office/powerpoint/2010/main" val="326846054"/>
      </p:ext>
    </p:extLst>
  </p:cSld>
  <p:clrMapOvr>
    <a:masterClrMapping/>
  </p:clrMapOvr>
  <mc:AlternateContent xmlns:mc="http://schemas.openxmlformats.org/markup-compatibility/2006" xmlns:p14="http://schemas.microsoft.com/office/powerpoint/2010/main">
    <mc:Choice Requires="p14">
      <p:transition spd="slow" p14:dur="2000" advTm="61644"/>
    </mc:Choice>
    <mc:Fallback xmlns="">
      <p:transition spd="slow" advTm="61644"/>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4DE8E-098E-D340-999F-563BBB5135F7}"/>
              </a:ext>
            </a:extLst>
          </p:cNvPr>
          <p:cNvSpPr>
            <a:spLocks noGrp="1"/>
          </p:cNvSpPr>
          <p:nvPr>
            <p:ph type="title"/>
          </p:nvPr>
        </p:nvSpPr>
        <p:spPr/>
        <p:txBody>
          <a:bodyPr/>
          <a:lstStyle/>
          <a:p>
            <a:r>
              <a:rPr kumimoji="1" lang="en-US" altLang="zh-CN" dirty="0"/>
              <a:t>Speedup</a:t>
            </a:r>
            <a:endParaRPr kumimoji="1" lang="zh-CN" altLang="en-US" dirty="0"/>
          </a:p>
        </p:txBody>
      </p:sp>
      <p:pic>
        <p:nvPicPr>
          <p:cNvPr id="6" name="内容占位符 5">
            <a:extLst>
              <a:ext uri="{FF2B5EF4-FFF2-40B4-BE49-F238E27FC236}">
                <a16:creationId xmlns:a16="http://schemas.microsoft.com/office/drawing/2014/main" id="{FA54AEC4-712F-DB4E-9BBA-3097E2321509}"/>
              </a:ext>
            </a:extLst>
          </p:cNvPr>
          <p:cNvPicPr>
            <a:picLocks noGrp="1" noChangeAspect="1"/>
          </p:cNvPicPr>
          <p:nvPr>
            <p:ph idx="1"/>
          </p:nvPr>
        </p:nvPicPr>
        <p:blipFill>
          <a:blip r:embed="rId3"/>
          <a:stretch>
            <a:fillRect/>
          </a:stretch>
        </p:blipFill>
        <p:spPr>
          <a:xfrm>
            <a:off x="1025525" y="2140744"/>
            <a:ext cx="5930900" cy="3568700"/>
          </a:xfrm>
        </p:spPr>
      </p:pic>
      <p:sp>
        <p:nvSpPr>
          <p:cNvPr id="4" name="灯片编号占位符 3">
            <a:extLst>
              <a:ext uri="{FF2B5EF4-FFF2-40B4-BE49-F238E27FC236}">
                <a16:creationId xmlns:a16="http://schemas.microsoft.com/office/drawing/2014/main" id="{EA82813B-9A2D-F240-8404-3AD13DCEB1F4}"/>
              </a:ext>
            </a:extLst>
          </p:cNvPr>
          <p:cNvSpPr>
            <a:spLocks noGrp="1"/>
          </p:cNvSpPr>
          <p:nvPr>
            <p:ph type="sldNum" sz="quarter" idx="12"/>
          </p:nvPr>
        </p:nvSpPr>
        <p:spPr/>
        <p:txBody>
          <a:bodyPr/>
          <a:lstStyle/>
          <a:p>
            <a:fld id="{C53D9380-AD50-0C4E-BD20-74B8F0FD34CE}" type="slidenum">
              <a:rPr kumimoji="1" lang="zh-CN" altLang="en-US" smtClean="0"/>
              <a:t>73</a:t>
            </a:fld>
            <a:endParaRPr kumimoji="1" lang="zh-CN" altLang="en-US"/>
          </a:p>
        </p:txBody>
      </p:sp>
      <p:sp>
        <p:nvSpPr>
          <p:cNvPr id="3" name="文本框 2">
            <a:extLst>
              <a:ext uri="{FF2B5EF4-FFF2-40B4-BE49-F238E27FC236}">
                <a16:creationId xmlns:a16="http://schemas.microsoft.com/office/drawing/2014/main" id="{53E1AA4D-2BBA-0740-B95F-4DA968952D1E}"/>
              </a:ext>
            </a:extLst>
          </p:cNvPr>
          <p:cNvSpPr txBox="1"/>
          <p:nvPr/>
        </p:nvSpPr>
        <p:spPr>
          <a:xfrm>
            <a:off x="7538218" y="2695575"/>
            <a:ext cx="3663182" cy="1631216"/>
          </a:xfrm>
          <a:prstGeom prst="rect">
            <a:avLst/>
          </a:prstGeom>
          <a:noFill/>
        </p:spPr>
        <p:txBody>
          <a:bodyPr wrap="none" rtlCol="0">
            <a:spAutoFit/>
          </a:bodyPr>
          <a:lstStyle/>
          <a:p>
            <a:pPr marL="342900" indent="-342900">
              <a:buFont typeface="Arial" panose="020B0604020202020204" pitchFamily="34" charset="0"/>
              <a:buChar char="•"/>
            </a:pPr>
            <a:r>
              <a:rPr kumimoji="1" lang="en-US" altLang="zh-CN" sz="2000" dirty="0">
                <a:latin typeface="Helvetica" pitchFamily="2" charset="0"/>
              </a:rPr>
              <a:t>2×-3× faster is non-trivial</a:t>
            </a:r>
          </a:p>
          <a:p>
            <a:pPr marL="342900" indent="-342900">
              <a:buFont typeface="Arial" panose="020B0604020202020204" pitchFamily="34" charset="0"/>
              <a:buChar char="•"/>
            </a:pPr>
            <a:endParaRPr kumimoji="1" lang="en-US" altLang="zh-CN" sz="2000" dirty="0">
              <a:latin typeface="Helvetica" pitchFamily="2" charset="0"/>
            </a:endParaRPr>
          </a:p>
          <a:p>
            <a:pPr marL="800100" lvl="1" indent="-342900">
              <a:buFont typeface="Arial" panose="020B0604020202020204" pitchFamily="34" charset="0"/>
              <a:buChar char="•"/>
            </a:pPr>
            <a:r>
              <a:rPr kumimoji="1" lang="en-US" altLang="zh-CN" sz="2000" dirty="0">
                <a:latin typeface="Helvetica" pitchFamily="2" charset="0"/>
              </a:rPr>
              <a:t>12 hours </a:t>
            </a:r>
            <a:r>
              <a:rPr kumimoji="1" lang="en-US" altLang="zh-CN" sz="2000" dirty="0">
                <a:latin typeface="Helvetica" pitchFamily="2" charset="0"/>
                <a:sym typeface="Wingdings" pitchFamily="2" charset="2"/>
              </a:rPr>
              <a:t> 4 – 6 hours</a:t>
            </a:r>
          </a:p>
          <a:p>
            <a:pPr marL="800100" lvl="1" indent="-342900">
              <a:buFont typeface="Arial" panose="020B0604020202020204" pitchFamily="34" charset="0"/>
              <a:buChar char="•"/>
            </a:pPr>
            <a:endParaRPr kumimoji="1" lang="en-US" altLang="zh-CN" sz="2000" dirty="0">
              <a:latin typeface="Helvetica" pitchFamily="2" charset="0"/>
              <a:sym typeface="Wingdings" pitchFamily="2" charset="2"/>
            </a:endParaRPr>
          </a:p>
          <a:p>
            <a:pPr marL="800100" lvl="1" indent="-342900">
              <a:buFont typeface="Arial" panose="020B0604020202020204" pitchFamily="34" charset="0"/>
              <a:buChar char="•"/>
            </a:pPr>
            <a:r>
              <a:rPr kumimoji="1" lang="en-US" altLang="zh-CN" sz="2000" dirty="0">
                <a:latin typeface="Helvetica" pitchFamily="2" charset="0"/>
                <a:sym typeface="Wingdings" pitchFamily="2" charset="2"/>
              </a:rPr>
              <a:t>impractical  practical</a:t>
            </a:r>
            <a:endParaRPr kumimoji="1" lang="zh-CN" altLang="en-US" sz="2000" dirty="0">
              <a:latin typeface="Helvetica" pitchFamily="2" charset="0"/>
            </a:endParaRPr>
          </a:p>
        </p:txBody>
      </p:sp>
    </p:spTree>
    <p:extLst>
      <p:ext uri="{BB962C8B-B14F-4D97-AF65-F5344CB8AC3E}">
        <p14:creationId xmlns:p14="http://schemas.microsoft.com/office/powerpoint/2010/main" val="2549404374"/>
      </p:ext>
    </p:extLst>
  </p:cSld>
  <p:clrMapOvr>
    <a:masterClrMapping/>
  </p:clrMapOvr>
  <mc:AlternateContent xmlns:mc="http://schemas.openxmlformats.org/markup-compatibility/2006" xmlns:p14="http://schemas.microsoft.com/office/powerpoint/2010/main">
    <mc:Choice Requires="p14">
      <p:transition spd="slow" p14:dur="2000" advTm="29439"/>
    </mc:Choice>
    <mc:Fallback xmlns="">
      <p:transition spd="slow" advTm="29439"/>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5EF28-3884-554E-834A-5763A8F51AFB}"/>
              </a:ext>
            </a:extLst>
          </p:cNvPr>
          <p:cNvSpPr>
            <a:spLocks noGrp="1"/>
          </p:cNvSpPr>
          <p:nvPr>
            <p:ph type="title"/>
          </p:nvPr>
        </p:nvSpPr>
        <p:spPr/>
        <p:txBody>
          <a:bodyPr/>
          <a:lstStyle/>
          <a:p>
            <a:r>
              <a:rPr kumimoji="1" lang="en-US" altLang="zh-CN" dirty="0"/>
              <a:t>Factors Affecting the Results</a:t>
            </a:r>
            <a:endParaRPr kumimoji="1" lang="zh-CN" altLang="en-US" dirty="0"/>
          </a:p>
        </p:txBody>
      </p:sp>
      <p:sp>
        <p:nvSpPr>
          <p:cNvPr id="4" name="灯片编号占位符 3">
            <a:extLst>
              <a:ext uri="{FF2B5EF4-FFF2-40B4-BE49-F238E27FC236}">
                <a16:creationId xmlns:a16="http://schemas.microsoft.com/office/drawing/2014/main" id="{EFC5216F-E296-A14E-8E0B-1DBA13C091B2}"/>
              </a:ext>
            </a:extLst>
          </p:cNvPr>
          <p:cNvSpPr>
            <a:spLocks noGrp="1"/>
          </p:cNvSpPr>
          <p:nvPr>
            <p:ph type="sldNum" sz="quarter" idx="12"/>
          </p:nvPr>
        </p:nvSpPr>
        <p:spPr/>
        <p:txBody>
          <a:bodyPr/>
          <a:lstStyle/>
          <a:p>
            <a:fld id="{C53D9380-AD50-0C4E-BD20-74B8F0FD34CE}" type="slidenum">
              <a:rPr kumimoji="1" lang="zh-CN" altLang="en-US" smtClean="0"/>
              <a:t>74</a:t>
            </a:fld>
            <a:endParaRPr kumimoji="1" lang="zh-CN" altLang="en-US"/>
          </a:p>
        </p:txBody>
      </p:sp>
      <p:graphicFrame>
        <p:nvGraphicFramePr>
          <p:cNvPr id="7" name="图示 6">
            <a:extLst>
              <a:ext uri="{FF2B5EF4-FFF2-40B4-BE49-F238E27FC236}">
                <a16:creationId xmlns:a16="http://schemas.microsoft.com/office/drawing/2014/main" id="{FDD0472A-ECD0-7A4D-A367-DDBFB9085318}"/>
              </a:ext>
            </a:extLst>
          </p:cNvPr>
          <p:cNvGraphicFramePr/>
          <p:nvPr>
            <p:extLst>
              <p:ext uri="{D42A27DB-BD31-4B8C-83A1-F6EECF244321}">
                <p14:modId xmlns:p14="http://schemas.microsoft.com/office/powerpoint/2010/main" val="163565744"/>
              </p:ext>
            </p:extLst>
          </p:nvPr>
        </p:nvGraphicFramePr>
        <p:xfrm>
          <a:off x="2218880" y="1633927"/>
          <a:ext cx="8128000" cy="3708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文本框 9">
            <a:extLst>
              <a:ext uri="{FF2B5EF4-FFF2-40B4-BE49-F238E27FC236}">
                <a16:creationId xmlns:a16="http://schemas.microsoft.com/office/drawing/2014/main" id="{F8CD2DA4-D171-1B41-B944-A8E0742ECFA4}"/>
              </a:ext>
            </a:extLst>
          </p:cNvPr>
          <p:cNvSpPr txBox="1"/>
          <p:nvPr/>
        </p:nvSpPr>
        <p:spPr>
          <a:xfrm>
            <a:off x="2818150" y="5604339"/>
            <a:ext cx="6929461" cy="400110"/>
          </a:xfrm>
          <a:prstGeom prst="rect">
            <a:avLst/>
          </a:prstGeom>
          <a:noFill/>
        </p:spPr>
        <p:txBody>
          <a:bodyPr wrap="none" rtlCol="0">
            <a:spAutoFit/>
          </a:bodyPr>
          <a:lstStyle/>
          <a:p>
            <a:r>
              <a:rPr kumimoji="1" lang="en-US" altLang="zh-CN" sz="2000" dirty="0">
                <a:latin typeface="Helvetica" pitchFamily="2" charset="0"/>
              </a:rPr>
              <a:t>More Threads, More Effective; More Dense, More Effective!</a:t>
            </a:r>
            <a:endParaRPr kumimoji="1" lang="zh-CN" altLang="en-US" sz="2000" dirty="0">
              <a:latin typeface="Helvetica" pitchFamily="2" charset="0"/>
            </a:endParaRPr>
          </a:p>
        </p:txBody>
      </p:sp>
    </p:spTree>
    <p:extLst>
      <p:ext uri="{BB962C8B-B14F-4D97-AF65-F5344CB8AC3E}">
        <p14:creationId xmlns:p14="http://schemas.microsoft.com/office/powerpoint/2010/main" val="3518950599"/>
      </p:ext>
    </p:extLst>
  </p:cSld>
  <p:clrMapOvr>
    <a:masterClrMapping/>
  </p:clrMapOvr>
  <mc:AlternateContent xmlns:mc="http://schemas.openxmlformats.org/markup-compatibility/2006" xmlns:p14="http://schemas.microsoft.com/office/powerpoint/2010/main">
    <mc:Choice Requires="p14">
      <p:transition spd="slow" p14:dur="2000" advTm="80850"/>
    </mc:Choice>
    <mc:Fallback xmlns="">
      <p:transition spd="slow" advTm="8085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72C3455D-A193-F44D-9D85-BAA807408B14}"/>
              </a:ext>
            </a:extLst>
          </p:cNvPr>
          <p:cNvSpPr/>
          <p:nvPr/>
        </p:nvSpPr>
        <p:spPr>
          <a:xfrm>
            <a:off x="310243" y="2971800"/>
            <a:ext cx="11609614" cy="3216729"/>
          </a:xfrm>
          <a:prstGeom prst="rect">
            <a:avLst/>
          </a:prstGeom>
          <a:solidFill>
            <a:schemeClr val="accent5">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7E6DF559-AC9C-1648-95FE-48952DA5424F}"/>
              </a:ext>
            </a:extLst>
          </p:cNvPr>
          <p:cNvSpPr>
            <a:spLocks noGrp="1"/>
          </p:cNvSpPr>
          <p:nvPr>
            <p:ph type="title"/>
          </p:nvPr>
        </p:nvSpPr>
        <p:spPr/>
        <p:txBody>
          <a:bodyPr/>
          <a:lstStyle/>
          <a:p>
            <a:r>
              <a:rPr kumimoji="1" lang="en-US" altLang="zh-CN" dirty="0"/>
              <a:t>Conclusion</a:t>
            </a:r>
            <a:endParaRPr kumimoji="1" lang="zh-CN" altLang="en-US" dirty="0"/>
          </a:p>
        </p:txBody>
      </p:sp>
      <p:sp>
        <p:nvSpPr>
          <p:cNvPr id="14" name="灯片编号占位符 3">
            <a:extLst>
              <a:ext uri="{FF2B5EF4-FFF2-40B4-BE49-F238E27FC236}">
                <a16:creationId xmlns:a16="http://schemas.microsoft.com/office/drawing/2014/main" id="{B4529BBA-91B5-4544-B0F7-5004FA495F2A}"/>
              </a:ext>
            </a:extLst>
          </p:cNvPr>
          <p:cNvSpPr>
            <a:spLocks noGrp="1"/>
          </p:cNvSpPr>
          <p:nvPr>
            <p:ph type="sldNum" sz="quarter" idx="12"/>
          </p:nvPr>
        </p:nvSpPr>
        <p:spPr>
          <a:xfrm>
            <a:off x="8610600" y="6356350"/>
            <a:ext cx="2743200" cy="365125"/>
          </a:xfrm>
        </p:spPr>
        <p:txBody>
          <a:bodyPr/>
          <a:lstStyle/>
          <a:p>
            <a:fld id="{C53D9380-AD50-0C4E-BD20-74B8F0FD34CE}" type="slidenum">
              <a:rPr kumimoji="1" lang="zh-CN" altLang="en-US" smtClean="0"/>
              <a:t>75</a:t>
            </a:fld>
            <a:endParaRPr kumimoji="1" lang="zh-CN" altLang="en-US"/>
          </a:p>
        </p:txBody>
      </p:sp>
      <p:sp>
        <p:nvSpPr>
          <p:cNvPr id="16" name="内容占位符 2">
            <a:extLst>
              <a:ext uri="{FF2B5EF4-FFF2-40B4-BE49-F238E27FC236}">
                <a16:creationId xmlns:a16="http://schemas.microsoft.com/office/drawing/2014/main" id="{2DB0B046-0E6E-D64D-ADF3-1A5ED1EA0A18}"/>
              </a:ext>
            </a:extLst>
          </p:cNvPr>
          <p:cNvSpPr txBox="1">
            <a:spLocks/>
          </p:cNvSpPr>
          <p:nvPr/>
        </p:nvSpPr>
        <p:spPr>
          <a:xfrm>
            <a:off x="838200" y="1825625"/>
            <a:ext cx="10515600" cy="638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sz="2400" b="1" dirty="0"/>
              <a:t>Scaling up the Sparse Value-Flow Analysis for Finding Bugs</a:t>
            </a:r>
          </a:p>
          <a:p>
            <a:pPr marL="0" indent="0" algn="ctr">
              <a:buNone/>
            </a:pPr>
            <a:r>
              <a:rPr kumimoji="1" lang="en-US" altLang="zh-CN" sz="2400" b="1" dirty="0"/>
              <a:t>in Industrial-Sized Code</a:t>
            </a:r>
          </a:p>
          <a:p>
            <a:pPr algn="ctr"/>
            <a:endParaRPr kumimoji="1" lang="en-US" altLang="zh-CN" sz="2400" b="1" dirty="0"/>
          </a:p>
          <a:p>
            <a:pPr algn="ctr"/>
            <a:endParaRPr kumimoji="1" lang="en-US" altLang="zh-CN" sz="2400" b="1" dirty="0"/>
          </a:p>
          <a:p>
            <a:pPr algn="ctr"/>
            <a:endParaRPr kumimoji="1" lang="en-US" altLang="zh-CN" sz="2400" b="1" dirty="0"/>
          </a:p>
        </p:txBody>
      </p:sp>
      <p:grpSp>
        <p:nvGrpSpPr>
          <p:cNvPr id="21" name="组合 20">
            <a:extLst>
              <a:ext uri="{FF2B5EF4-FFF2-40B4-BE49-F238E27FC236}">
                <a16:creationId xmlns:a16="http://schemas.microsoft.com/office/drawing/2014/main" id="{86523F86-7750-9042-A70E-095E503E41B2}"/>
              </a:ext>
            </a:extLst>
          </p:cNvPr>
          <p:cNvGrpSpPr/>
          <p:nvPr/>
        </p:nvGrpSpPr>
        <p:grpSpPr>
          <a:xfrm>
            <a:off x="652344" y="4747557"/>
            <a:ext cx="10887312" cy="707886"/>
            <a:chOff x="988553" y="4738121"/>
            <a:chExt cx="10887312" cy="707886"/>
          </a:xfrm>
        </p:grpSpPr>
        <p:sp>
          <p:nvSpPr>
            <p:cNvPr id="7" name="矩形 6">
              <a:extLst>
                <a:ext uri="{FF2B5EF4-FFF2-40B4-BE49-F238E27FC236}">
                  <a16:creationId xmlns:a16="http://schemas.microsoft.com/office/drawing/2014/main" id="{BF3518D0-22C0-FA4B-9D35-74F2F467B307}"/>
                </a:ext>
              </a:extLst>
            </p:cNvPr>
            <p:cNvSpPr/>
            <p:nvPr/>
          </p:nvSpPr>
          <p:spPr>
            <a:xfrm>
              <a:off x="6757973" y="4738121"/>
              <a:ext cx="5117892" cy="707886"/>
            </a:xfrm>
            <a:prstGeom prst="rect">
              <a:avLst/>
            </a:prstGeom>
          </p:spPr>
          <p:txBody>
            <a:bodyPr wrap="square">
              <a:spAutoFit/>
            </a:bodyPr>
            <a:lstStyle/>
            <a:p>
              <a:pPr marL="800100" lvl="1" indent="-342900">
                <a:buFont typeface="Arial" panose="020B0604020202020204" pitchFamily="34" charset="0"/>
                <a:buChar char="•"/>
              </a:pPr>
              <a:r>
                <a:rPr kumimoji="1" lang="en-US" altLang="zh-CN" sz="2000" dirty="0">
                  <a:latin typeface="Helvetica" pitchFamily="2" charset="0"/>
                </a:rPr>
                <a:t>Break the </a:t>
              </a:r>
              <a:r>
                <a:rPr kumimoji="1" lang="en-US" altLang="zh-CN" sz="2000" b="1" dirty="0">
                  <a:latin typeface="Helvetica" pitchFamily="2" charset="0"/>
                </a:rPr>
                <a:t>Limit of the Parallelism</a:t>
              </a:r>
            </a:p>
            <a:p>
              <a:pPr marL="1257300" lvl="2" indent="-342900">
                <a:buFont typeface="Arial" panose="020B0604020202020204" pitchFamily="34" charset="0"/>
                <a:buChar char="•"/>
              </a:pPr>
              <a:r>
                <a:rPr kumimoji="1" lang="en-US" altLang="zh-CN" sz="2000" dirty="0">
                  <a:latin typeface="Helvetica" pitchFamily="2" charset="0"/>
                </a:rPr>
                <a:t>Relax the Calling Dependence</a:t>
              </a:r>
              <a:endParaRPr kumimoji="1" lang="zh-CN" altLang="en-US" sz="2000" dirty="0">
                <a:latin typeface="Helvetica" pitchFamily="2" charset="0"/>
              </a:endParaRPr>
            </a:p>
          </p:txBody>
        </p:sp>
        <p:sp>
          <p:nvSpPr>
            <p:cNvPr id="8" name="矩形 7">
              <a:extLst>
                <a:ext uri="{FF2B5EF4-FFF2-40B4-BE49-F238E27FC236}">
                  <a16:creationId xmlns:a16="http://schemas.microsoft.com/office/drawing/2014/main" id="{BF23412F-BC97-7149-8BDF-CCCF7D6F0C74}"/>
                </a:ext>
              </a:extLst>
            </p:cNvPr>
            <p:cNvSpPr/>
            <p:nvPr/>
          </p:nvSpPr>
          <p:spPr>
            <a:xfrm>
              <a:off x="988553" y="4738121"/>
              <a:ext cx="6096000" cy="707886"/>
            </a:xfrm>
            <a:prstGeom prst="rect">
              <a:avLst/>
            </a:prstGeom>
          </p:spPr>
          <p:txBody>
            <a:bodyPr>
              <a:spAutoFit/>
            </a:bodyPr>
            <a:lstStyle/>
            <a:p>
              <a:pPr marL="342900" indent="-342900">
                <a:buFont typeface="Arial" panose="020B0604020202020204" pitchFamily="34" charset="0"/>
                <a:buChar char="•"/>
              </a:pPr>
              <a:r>
                <a:rPr kumimoji="1" lang="en-US" altLang="zh-CN" sz="2000" dirty="0">
                  <a:latin typeface="Helvetica" pitchFamily="2" charset="0"/>
                </a:rPr>
                <a:t>Conquer the </a:t>
              </a:r>
              <a:r>
                <a:rPr kumimoji="1" lang="en-US" altLang="zh-CN" sz="2000" b="1" dirty="0">
                  <a:latin typeface="Helvetica" pitchFamily="2" charset="0"/>
                </a:rPr>
                <a:t>Extensional Scalability Problem</a:t>
              </a:r>
            </a:p>
            <a:p>
              <a:pPr marL="800100" lvl="1" indent="-342900">
                <a:buFont typeface="Arial" panose="020B0604020202020204" pitchFamily="34" charset="0"/>
                <a:buChar char="•"/>
              </a:pPr>
              <a:r>
                <a:rPr kumimoji="1" lang="en-US" altLang="zh-CN" sz="2000" dirty="0">
                  <a:latin typeface="Helvetica" pitchFamily="2" charset="0"/>
                </a:rPr>
                <a:t>Utilize the Mutual Synergy</a:t>
              </a:r>
            </a:p>
          </p:txBody>
        </p:sp>
      </p:grpSp>
      <p:sp>
        <p:nvSpPr>
          <p:cNvPr id="18" name="矩形 17">
            <a:extLst>
              <a:ext uri="{FF2B5EF4-FFF2-40B4-BE49-F238E27FC236}">
                <a16:creationId xmlns:a16="http://schemas.microsoft.com/office/drawing/2014/main" id="{C00DEAAB-2316-EC4E-A222-1809595E3A38}"/>
              </a:ext>
            </a:extLst>
          </p:cNvPr>
          <p:cNvSpPr/>
          <p:nvPr/>
        </p:nvSpPr>
        <p:spPr>
          <a:xfrm>
            <a:off x="3497705" y="3528513"/>
            <a:ext cx="5196590" cy="707886"/>
          </a:xfrm>
          <a:prstGeom prst="rect">
            <a:avLst/>
          </a:prstGeom>
        </p:spPr>
        <p:txBody>
          <a:bodyPr wrap="square">
            <a:spAutoFit/>
          </a:bodyPr>
          <a:lstStyle/>
          <a:p>
            <a:pPr marL="342900" indent="-342900">
              <a:buFont typeface="Arial" panose="020B0604020202020204" pitchFamily="34" charset="0"/>
              <a:buChar char="•"/>
            </a:pPr>
            <a:r>
              <a:rPr kumimoji="1" lang="en-US" altLang="zh-CN" sz="2000" dirty="0">
                <a:latin typeface="Helvetica" pitchFamily="2" charset="0"/>
              </a:rPr>
              <a:t>Escape from the </a:t>
            </a:r>
            <a:r>
              <a:rPr kumimoji="1" lang="en-US" altLang="zh-CN" sz="2000" b="1" dirty="0">
                <a:latin typeface="Helvetica" pitchFamily="2" charset="0"/>
              </a:rPr>
              <a:t>Pointer Trap</a:t>
            </a:r>
          </a:p>
          <a:p>
            <a:pPr marL="800100" lvl="1" indent="-342900">
              <a:buFont typeface="Arial" panose="020B0604020202020204" pitchFamily="34" charset="0"/>
              <a:buChar char="•"/>
            </a:pPr>
            <a:r>
              <a:rPr kumimoji="1" lang="en-US" altLang="zh-CN" sz="2000" dirty="0">
                <a:latin typeface="Helvetica" pitchFamily="2" charset="0"/>
              </a:rPr>
              <a:t>Avoid Independent Pointer Analysis  </a:t>
            </a:r>
          </a:p>
        </p:txBody>
      </p:sp>
    </p:spTree>
    <p:extLst>
      <p:ext uri="{BB962C8B-B14F-4D97-AF65-F5344CB8AC3E}">
        <p14:creationId xmlns:p14="http://schemas.microsoft.com/office/powerpoint/2010/main" val="567335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46EEC2A-E2D8-DB44-AD42-86F75D21A247}"/>
              </a:ext>
            </a:extLst>
          </p:cNvPr>
          <p:cNvSpPr>
            <a:spLocks noGrp="1"/>
          </p:cNvSpPr>
          <p:nvPr>
            <p:ph idx="1"/>
          </p:nvPr>
        </p:nvSpPr>
        <p:spPr>
          <a:xfrm>
            <a:off x="838200" y="229812"/>
            <a:ext cx="10515600" cy="6512928"/>
          </a:xfrm>
        </p:spPr>
        <p:txBody>
          <a:bodyPr>
            <a:normAutofit lnSpcReduction="10000"/>
          </a:bodyPr>
          <a:lstStyle/>
          <a:p>
            <a:pPr marL="342900" indent="-342900">
              <a:lnSpc>
                <a:spcPct val="120000"/>
              </a:lnSpc>
              <a:spcBef>
                <a:spcPts val="0"/>
              </a:spcBef>
              <a:buClr>
                <a:schemeClr val="tx1"/>
              </a:buClr>
              <a:buSzPct val="100000"/>
              <a:buFont typeface="+mj-lt"/>
              <a:buAutoNum type="arabicPeriod"/>
            </a:pPr>
            <a:r>
              <a:rPr lang="en-US" altLang="zh-CN" sz="1800" b="1" dirty="0">
                <a:solidFill>
                  <a:schemeClr val="accent1">
                    <a:lumMod val="75000"/>
                  </a:schemeClr>
                </a:solidFill>
              </a:rPr>
              <a:t>Qingkai Shi</a:t>
            </a:r>
            <a:r>
              <a:rPr lang="en-US" altLang="zh-CN" sz="1800" dirty="0"/>
              <a:t>, Xiao Xiao, </a:t>
            </a:r>
            <a:r>
              <a:rPr lang="en-US" altLang="zh-CN" sz="1800" dirty="0" err="1"/>
              <a:t>Rongxin</a:t>
            </a:r>
            <a:r>
              <a:rPr lang="en-US" altLang="zh-CN" sz="1800" dirty="0"/>
              <a:t> Wu, </a:t>
            </a:r>
            <a:r>
              <a:rPr lang="en-US" altLang="zh-CN" sz="1800" dirty="0" err="1"/>
              <a:t>Jinguo</a:t>
            </a:r>
            <a:r>
              <a:rPr lang="en-US" altLang="zh-CN" sz="1800" dirty="0"/>
              <a:t> Zhou, Gang Fan, Charles Zhang. Pinpoint: Fast and Precise Sparse Value Flow Analysis for Million Lines of Code. In </a:t>
            </a:r>
            <a:r>
              <a:rPr lang="en-US" altLang="zh-CN" sz="1800" b="1" dirty="0">
                <a:solidFill>
                  <a:schemeClr val="accent1">
                    <a:lumMod val="75000"/>
                  </a:schemeClr>
                </a:solidFill>
              </a:rPr>
              <a:t>PLDI 2018</a:t>
            </a:r>
            <a:r>
              <a:rPr lang="en-US" altLang="zh-CN" sz="1800" dirty="0"/>
              <a:t>.</a:t>
            </a:r>
          </a:p>
          <a:p>
            <a:pPr marL="342900" indent="-342900">
              <a:lnSpc>
                <a:spcPct val="120000"/>
              </a:lnSpc>
              <a:spcBef>
                <a:spcPts val="0"/>
              </a:spcBef>
              <a:buClr>
                <a:schemeClr val="tx1"/>
              </a:buClr>
              <a:buSzPct val="100000"/>
              <a:buFont typeface="+mj-lt"/>
              <a:buAutoNum type="arabicPeriod"/>
            </a:pPr>
            <a:endParaRPr kumimoji="1" lang="en-US" altLang="zh-CN" sz="1800" dirty="0"/>
          </a:p>
          <a:p>
            <a:pPr marL="342900" indent="-342900">
              <a:lnSpc>
                <a:spcPct val="120000"/>
              </a:lnSpc>
              <a:spcBef>
                <a:spcPts val="0"/>
              </a:spcBef>
              <a:buClr>
                <a:schemeClr val="tx1"/>
              </a:buClr>
              <a:buSzPct val="100000"/>
              <a:buFont typeface="+mj-lt"/>
              <a:buAutoNum type="arabicPeriod"/>
            </a:pPr>
            <a:r>
              <a:rPr kumimoji="1" lang="en-US" altLang="zh-CN" sz="1800" b="1" dirty="0">
                <a:solidFill>
                  <a:schemeClr val="accent1">
                    <a:lumMod val="75000"/>
                  </a:schemeClr>
                </a:solidFill>
              </a:rPr>
              <a:t>Qingkai Shi</a:t>
            </a:r>
            <a:r>
              <a:rPr kumimoji="1" lang="en-US" altLang="zh-CN" sz="1800" dirty="0"/>
              <a:t>, Charles Zhang. Pipelining Bottom-up Data Flow Analysis. In </a:t>
            </a:r>
            <a:r>
              <a:rPr kumimoji="1" lang="en-US" altLang="zh-CN" sz="1800" b="1" dirty="0">
                <a:solidFill>
                  <a:schemeClr val="accent1">
                    <a:lumMod val="75000"/>
                  </a:schemeClr>
                </a:solidFill>
              </a:rPr>
              <a:t>ICSE 2020</a:t>
            </a:r>
            <a:r>
              <a:rPr kumimoji="1" lang="en-US" altLang="zh-CN" sz="1800" dirty="0"/>
              <a:t>.</a:t>
            </a:r>
          </a:p>
          <a:p>
            <a:pPr marL="342900" indent="-342900">
              <a:lnSpc>
                <a:spcPct val="120000"/>
              </a:lnSpc>
              <a:spcBef>
                <a:spcPts val="0"/>
              </a:spcBef>
              <a:buClr>
                <a:schemeClr val="tx1"/>
              </a:buClr>
              <a:buSzPct val="100000"/>
              <a:buFont typeface="+mj-lt"/>
              <a:buAutoNum type="arabicPeriod"/>
            </a:pPr>
            <a:endParaRPr kumimoji="1" lang="en-US" altLang="zh-CN" sz="1800" dirty="0"/>
          </a:p>
          <a:p>
            <a:pPr marL="342900" indent="-342900">
              <a:lnSpc>
                <a:spcPct val="120000"/>
              </a:lnSpc>
              <a:spcBef>
                <a:spcPts val="0"/>
              </a:spcBef>
              <a:buClr>
                <a:schemeClr val="tx1"/>
              </a:buClr>
              <a:buSzPct val="100000"/>
              <a:buFont typeface="+mj-lt"/>
              <a:buAutoNum type="arabicPeriod"/>
            </a:pPr>
            <a:r>
              <a:rPr kumimoji="1" lang="en-US" altLang="zh-CN" sz="1800" b="1" dirty="0">
                <a:solidFill>
                  <a:schemeClr val="accent1">
                    <a:lumMod val="75000"/>
                  </a:schemeClr>
                </a:solidFill>
              </a:rPr>
              <a:t>Qingkai Shi</a:t>
            </a:r>
            <a:r>
              <a:rPr kumimoji="1" lang="en-US" altLang="zh-CN" sz="1800" dirty="0"/>
              <a:t>, </a:t>
            </a:r>
            <a:r>
              <a:rPr kumimoji="1" lang="en-US" altLang="zh-CN" sz="1800" dirty="0" err="1"/>
              <a:t>Rongxin</a:t>
            </a:r>
            <a:r>
              <a:rPr kumimoji="1" lang="en-US" altLang="zh-CN" sz="1800" dirty="0"/>
              <a:t> Wu, Gang Fan, Charles Zhang. Conquering the Extensional Scalability Problem for Value-Flow Analysis Frameworks. In </a:t>
            </a:r>
            <a:r>
              <a:rPr kumimoji="1" lang="en-US" altLang="zh-CN" sz="1800" b="1" dirty="0">
                <a:solidFill>
                  <a:schemeClr val="accent1">
                    <a:lumMod val="75000"/>
                  </a:schemeClr>
                </a:solidFill>
              </a:rPr>
              <a:t>ICSE 2020.</a:t>
            </a:r>
          </a:p>
          <a:p>
            <a:pPr marL="342900" indent="-342900">
              <a:lnSpc>
                <a:spcPct val="120000"/>
              </a:lnSpc>
              <a:spcBef>
                <a:spcPts val="0"/>
              </a:spcBef>
              <a:buClr>
                <a:schemeClr val="tx1"/>
              </a:buClr>
              <a:buSzPct val="100000"/>
              <a:buFont typeface="+mj-lt"/>
              <a:buAutoNum type="arabicPeriod"/>
            </a:pPr>
            <a:endParaRPr kumimoji="1" lang="en-US" altLang="zh-CN" sz="1800" b="1" dirty="0">
              <a:solidFill>
                <a:schemeClr val="accent1">
                  <a:lumMod val="75000"/>
                </a:schemeClr>
              </a:solidFill>
            </a:endParaRPr>
          </a:p>
          <a:p>
            <a:pPr marL="342900" indent="-342900">
              <a:lnSpc>
                <a:spcPct val="120000"/>
              </a:lnSpc>
              <a:spcBef>
                <a:spcPts val="0"/>
              </a:spcBef>
              <a:buClr>
                <a:schemeClr val="tx1"/>
              </a:buClr>
              <a:buSzPct val="100000"/>
              <a:buFont typeface="+mj-lt"/>
              <a:buAutoNum type="arabicPeriod"/>
            </a:pPr>
            <a:r>
              <a:rPr lang="en-US" altLang="zh-CN" sz="1800" dirty="0"/>
              <a:t>Gang Fan, </a:t>
            </a:r>
            <a:r>
              <a:rPr lang="en-US" altLang="zh-CN" sz="1800" dirty="0" err="1"/>
              <a:t>Rongxin</a:t>
            </a:r>
            <a:r>
              <a:rPr lang="en-US" altLang="zh-CN" sz="1800" dirty="0"/>
              <a:t> Wu,</a:t>
            </a:r>
            <a:r>
              <a:rPr lang="en-US" altLang="zh-CN" sz="1800" dirty="0">
                <a:solidFill>
                  <a:schemeClr val="tx1">
                    <a:lumMod val="50000"/>
                    <a:lumOff val="50000"/>
                  </a:schemeClr>
                </a:solidFill>
              </a:rPr>
              <a:t> </a:t>
            </a:r>
            <a:r>
              <a:rPr lang="en-US" altLang="zh-CN" sz="1800" b="1" dirty="0">
                <a:solidFill>
                  <a:schemeClr val="accent1">
                    <a:lumMod val="75000"/>
                  </a:schemeClr>
                </a:solidFill>
              </a:rPr>
              <a:t>Qingkai Shi</a:t>
            </a:r>
            <a:r>
              <a:rPr lang="en-US" altLang="zh-CN" sz="1800" dirty="0"/>
              <a:t>, Xiao Xiao, </a:t>
            </a:r>
            <a:r>
              <a:rPr lang="en-US" altLang="zh-CN" sz="1800" dirty="0" err="1"/>
              <a:t>Jinguo</a:t>
            </a:r>
            <a:r>
              <a:rPr lang="en-US" altLang="zh-CN" sz="1800" dirty="0"/>
              <a:t> Zhou, Charles Zhang. Smoke: Scalable Path-Sensitive Memory Leak Detection for Millions of Lines of Code. In </a:t>
            </a:r>
            <a:r>
              <a:rPr lang="en-US" altLang="zh-CN" sz="1800" b="1" dirty="0">
                <a:solidFill>
                  <a:schemeClr val="accent1">
                    <a:lumMod val="75000"/>
                  </a:schemeClr>
                </a:solidFill>
              </a:rPr>
              <a:t>ICSE 2019</a:t>
            </a:r>
            <a:r>
              <a:rPr lang="en-US" altLang="zh-CN" sz="1800" dirty="0">
                <a:solidFill>
                  <a:schemeClr val="accent1">
                    <a:lumMod val="75000"/>
                  </a:schemeClr>
                </a:solidFill>
              </a:rPr>
              <a:t>. </a:t>
            </a:r>
          </a:p>
          <a:p>
            <a:pPr marL="342900" indent="-342900">
              <a:lnSpc>
                <a:spcPct val="120000"/>
              </a:lnSpc>
              <a:spcBef>
                <a:spcPts val="0"/>
              </a:spcBef>
              <a:buClr>
                <a:schemeClr val="tx1"/>
              </a:buClr>
              <a:buSzPct val="100000"/>
              <a:buFont typeface="+mj-lt"/>
              <a:buAutoNum type="arabicPeriod"/>
            </a:pPr>
            <a:endParaRPr lang="en-US" altLang="zh-CN" sz="1800" dirty="0">
              <a:solidFill>
                <a:schemeClr val="accent1">
                  <a:lumMod val="75000"/>
                </a:schemeClr>
              </a:solidFill>
            </a:endParaRPr>
          </a:p>
          <a:p>
            <a:pPr marL="342900" indent="-342900">
              <a:lnSpc>
                <a:spcPct val="120000"/>
              </a:lnSpc>
              <a:spcBef>
                <a:spcPts val="0"/>
              </a:spcBef>
              <a:buClr>
                <a:schemeClr val="tx1"/>
              </a:buClr>
              <a:buSzPct val="100000"/>
              <a:buFont typeface="+mj-lt"/>
              <a:buAutoNum type="arabicPeriod"/>
            </a:pPr>
            <a:r>
              <a:rPr lang="en-US" altLang="zh-CN" sz="1800" dirty="0"/>
              <a:t>Gang Fan, </a:t>
            </a:r>
            <a:r>
              <a:rPr lang="en-US" altLang="zh-CN" sz="1800" dirty="0" err="1"/>
              <a:t>Chengpeng</a:t>
            </a:r>
            <a:r>
              <a:rPr lang="en-US" altLang="zh-CN" sz="1800" dirty="0"/>
              <a:t> Wang, </a:t>
            </a:r>
            <a:r>
              <a:rPr lang="en-US" altLang="zh-CN" sz="1800" dirty="0" err="1"/>
              <a:t>Rongxin</a:t>
            </a:r>
            <a:r>
              <a:rPr lang="en-US" altLang="zh-CN" sz="1800" dirty="0"/>
              <a:t> Wu, Xiao Xiao, </a:t>
            </a:r>
            <a:r>
              <a:rPr lang="en-US" altLang="zh-CN" sz="1800" b="1" dirty="0">
                <a:solidFill>
                  <a:schemeClr val="accent1">
                    <a:lumMod val="75000"/>
                  </a:schemeClr>
                </a:solidFill>
              </a:rPr>
              <a:t>Qingkai Shi</a:t>
            </a:r>
            <a:r>
              <a:rPr lang="en-US" altLang="zh-CN" sz="1800" dirty="0"/>
              <a:t>, Charles Zhang. Escaping Dependency Hell: Finding Build Dependency Errors with the Unified Dependency Graph. In </a:t>
            </a:r>
            <a:r>
              <a:rPr lang="en-US" altLang="zh-CN" sz="1800" b="1" dirty="0">
                <a:solidFill>
                  <a:schemeClr val="accent1">
                    <a:lumMod val="75000"/>
                  </a:schemeClr>
                </a:solidFill>
              </a:rPr>
              <a:t>ISSTA 2020.</a:t>
            </a:r>
          </a:p>
          <a:p>
            <a:pPr marL="342900" indent="-342900">
              <a:lnSpc>
                <a:spcPct val="120000"/>
              </a:lnSpc>
              <a:spcBef>
                <a:spcPts val="0"/>
              </a:spcBef>
              <a:buClr>
                <a:schemeClr val="tx1"/>
              </a:buClr>
              <a:buSzPct val="100000"/>
              <a:buFont typeface="+mj-lt"/>
              <a:buAutoNum type="arabicPeriod"/>
            </a:pPr>
            <a:endParaRPr lang="en-US" altLang="zh-CN" sz="1800" b="1" dirty="0">
              <a:solidFill>
                <a:schemeClr val="accent1">
                  <a:lumMod val="75000"/>
                </a:schemeClr>
              </a:solidFill>
            </a:endParaRPr>
          </a:p>
          <a:p>
            <a:pPr marL="342900" indent="-342900">
              <a:lnSpc>
                <a:spcPct val="120000"/>
              </a:lnSpc>
              <a:spcBef>
                <a:spcPts val="0"/>
              </a:spcBef>
              <a:buClr>
                <a:schemeClr val="tx1"/>
              </a:buClr>
              <a:buSzPct val="100000"/>
              <a:buFont typeface="+mj-lt"/>
              <a:buAutoNum type="arabicPeriod"/>
            </a:pPr>
            <a:r>
              <a:rPr lang="en-US" altLang="zh-CN" sz="1800" dirty="0" err="1"/>
              <a:t>Peisen</a:t>
            </a:r>
            <a:r>
              <a:rPr lang="en-US" altLang="zh-CN" sz="1800" dirty="0"/>
              <a:t> Yao, </a:t>
            </a:r>
            <a:r>
              <a:rPr lang="en-US" altLang="zh-CN" sz="1800" b="1" dirty="0">
                <a:solidFill>
                  <a:schemeClr val="accent1">
                    <a:lumMod val="75000"/>
                  </a:schemeClr>
                </a:solidFill>
              </a:rPr>
              <a:t>Qingkai Shi</a:t>
            </a:r>
            <a:r>
              <a:rPr lang="en-US" altLang="zh-CN" sz="1800" dirty="0"/>
              <a:t>, </a:t>
            </a:r>
            <a:r>
              <a:rPr lang="en-US" altLang="zh-CN" sz="1800" dirty="0" err="1"/>
              <a:t>Heqing</a:t>
            </a:r>
            <a:r>
              <a:rPr lang="en-US" altLang="zh-CN" sz="1800" dirty="0"/>
              <a:t> Huang, Charles Zhang. Fast Bit-Vector Satisfiability. In </a:t>
            </a:r>
            <a:r>
              <a:rPr lang="en-US" altLang="zh-CN" sz="1800" b="1" dirty="0">
                <a:solidFill>
                  <a:schemeClr val="accent1">
                    <a:lumMod val="75000"/>
                  </a:schemeClr>
                </a:solidFill>
              </a:rPr>
              <a:t>ISSTA 2020.</a:t>
            </a:r>
          </a:p>
          <a:p>
            <a:pPr marL="342900" indent="-342900">
              <a:lnSpc>
                <a:spcPct val="120000"/>
              </a:lnSpc>
              <a:spcBef>
                <a:spcPts val="0"/>
              </a:spcBef>
              <a:buClr>
                <a:schemeClr val="tx1"/>
              </a:buClr>
              <a:buSzPct val="100000"/>
              <a:buFont typeface="+mj-lt"/>
              <a:buAutoNum type="arabicPeriod"/>
            </a:pPr>
            <a:endParaRPr kumimoji="1" lang="en-US" altLang="zh-CN" sz="1800" dirty="0"/>
          </a:p>
          <a:p>
            <a:pPr marL="342900" indent="-342900">
              <a:lnSpc>
                <a:spcPct val="120000"/>
              </a:lnSpc>
              <a:spcBef>
                <a:spcPts val="0"/>
              </a:spcBef>
              <a:buClr>
                <a:schemeClr val="tx1"/>
              </a:buClr>
              <a:buSzPct val="100000"/>
              <a:buFont typeface="+mj-lt"/>
              <a:buAutoNum type="arabicPeriod"/>
            </a:pPr>
            <a:r>
              <a:rPr kumimoji="1" lang="en-US" altLang="zh-CN" sz="1800" dirty="0" err="1"/>
              <a:t>Heqing</a:t>
            </a:r>
            <a:r>
              <a:rPr kumimoji="1" lang="en-US" altLang="zh-CN" sz="1800" dirty="0"/>
              <a:t> Huang, </a:t>
            </a:r>
            <a:r>
              <a:rPr kumimoji="1" lang="en-US" altLang="zh-CN" sz="1800" dirty="0" err="1"/>
              <a:t>Peisen</a:t>
            </a:r>
            <a:r>
              <a:rPr kumimoji="1" lang="en-US" altLang="zh-CN" sz="1800" dirty="0"/>
              <a:t> Yao, </a:t>
            </a:r>
            <a:r>
              <a:rPr kumimoji="1" lang="en-US" altLang="zh-CN" sz="1800" dirty="0" err="1"/>
              <a:t>Rongxin</a:t>
            </a:r>
            <a:r>
              <a:rPr kumimoji="1" lang="en-US" altLang="zh-CN" sz="1800" dirty="0"/>
              <a:t> Wu, </a:t>
            </a:r>
            <a:r>
              <a:rPr lang="en-US" altLang="zh-CN" sz="1800" b="1" dirty="0">
                <a:solidFill>
                  <a:schemeClr val="accent1">
                    <a:lumMod val="75000"/>
                  </a:schemeClr>
                </a:solidFill>
              </a:rPr>
              <a:t>Qingkai Shi</a:t>
            </a:r>
            <a:r>
              <a:rPr kumimoji="1" lang="en-US" altLang="zh-CN" sz="1800" dirty="0"/>
              <a:t>, Charles Zhang. Pangolin: Incremental Hybrid Fuzzing with Polyhedral Path Abstraction. In </a:t>
            </a:r>
            <a:r>
              <a:rPr kumimoji="1" lang="en-US" altLang="zh-CN" sz="1800" b="1" dirty="0">
                <a:solidFill>
                  <a:schemeClr val="accent1">
                    <a:lumMod val="75000"/>
                  </a:schemeClr>
                </a:solidFill>
              </a:rPr>
              <a:t>S&amp;P 2020</a:t>
            </a:r>
            <a:r>
              <a:rPr kumimoji="1" lang="en-US" altLang="zh-CN" sz="1800" dirty="0"/>
              <a:t>.</a:t>
            </a:r>
          </a:p>
        </p:txBody>
      </p:sp>
      <p:sp>
        <p:nvSpPr>
          <p:cNvPr id="4" name="灯片编号占位符 3">
            <a:extLst>
              <a:ext uri="{FF2B5EF4-FFF2-40B4-BE49-F238E27FC236}">
                <a16:creationId xmlns:a16="http://schemas.microsoft.com/office/drawing/2014/main" id="{22E38878-9244-1F46-8DDD-2933233464F8}"/>
              </a:ext>
            </a:extLst>
          </p:cNvPr>
          <p:cNvSpPr>
            <a:spLocks noGrp="1"/>
          </p:cNvSpPr>
          <p:nvPr>
            <p:ph type="sldNum" sz="quarter" idx="12"/>
          </p:nvPr>
        </p:nvSpPr>
        <p:spPr/>
        <p:txBody>
          <a:bodyPr/>
          <a:lstStyle/>
          <a:p>
            <a:fld id="{C53D9380-AD50-0C4E-BD20-74B8F0FD34CE}" type="slidenum">
              <a:rPr kumimoji="1" lang="zh-CN" altLang="en-US" smtClean="0"/>
              <a:t>76</a:t>
            </a:fld>
            <a:endParaRPr kumimoji="1" lang="zh-CN" altLang="en-US" dirty="0"/>
          </a:p>
        </p:txBody>
      </p:sp>
    </p:spTree>
    <p:extLst>
      <p:ext uri="{BB962C8B-B14F-4D97-AF65-F5344CB8AC3E}">
        <p14:creationId xmlns:p14="http://schemas.microsoft.com/office/powerpoint/2010/main" val="3873340796"/>
      </p:ext>
    </p:extLst>
  </p:cSld>
  <p:clrMapOvr>
    <a:masterClrMapping/>
  </p:clrMapOvr>
  <mc:AlternateContent xmlns:mc="http://schemas.openxmlformats.org/markup-compatibility/2006" xmlns:p14="http://schemas.microsoft.com/office/powerpoint/2010/main">
    <mc:Choice Requires="p14">
      <p:transition spd="slow" p14:dur="2000" advTm="9107"/>
    </mc:Choice>
    <mc:Fallback xmlns="">
      <p:transition spd="slow" advTm="9107"/>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C2DF6-DE0B-BB49-8A71-399D30C0C15D}"/>
              </a:ext>
            </a:extLst>
          </p:cNvPr>
          <p:cNvSpPr>
            <a:spLocks noGrp="1"/>
          </p:cNvSpPr>
          <p:nvPr>
            <p:ph type="title"/>
          </p:nvPr>
        </p:nvSpPr>
        <p:spPr/>
        <p:txBody>
          <a:bodyPr/>
          <a:lstStyle/>
          <a:p>
            <a:r>
              <a:rPr kumimoji="1" lang="en-US" altLang="zh-CN" dirty="0"/>
              <a:t>Acknowledgement</a:t>
            </a:r>
            <a:endParaRPr kumimoji="1" lang="zh-CN" altLang="en-US" dirty="0"/>
          </a:p>
        </p:txBody>
      </p:sp>
      <p:sp>
        <p:nvSpPr>
          <p:cNvPr id="4" name="灯片编号占位符 3">
            <a:extLst>
              <a:ext uri="{FF2B5EF4-FFF2-40B4-BE49-F238E27FC236}">
                <a16:creationId xmlns:a16="http://schemas.microsoft.com/office/drawing/2014/main" id="{A1CB3D7B-DA54-5B48-A4A3-4CC59199C081}"/>
              </a:ext>
            </a:extLst>
          </p:cNvPr>
          <p:cNvSpPr>
            <a:spLocks noGrp="1"/>
          </p:cNvSpPr>
          <p:nvPr>
            <p:ph type="sldNum" sz="quarter" idx="12"/>
          </p:nvPr>
        </p:nvSpPr>
        <p:spPr/>
        <p:txBody>
          <a:bodyPr/>
          <a:lstStyle/>
          <a:p>
            <a:fld id="{C53D9380-AD50-0C4E-BD20-74B8F0FD34CE}" type="slidenum">
              <a:rPr kumimoji="1" lang="zh-CN" altLang="en-US" smtClean="0"/>
              <a:t>77</a:t>
            </a:fld>
            <a:endParaRPr kumimoji="1" lang="zh-CN" altLang="en-US"/>
          </a:p>
        </p:txBody>
      </p:sp>
      <p:sp>
        <p:nvSpPr>
          <p:cNvPr id="5" name="副标题 2">
            <a:extLst>
              <a:ext uri="{FF2B5EF4-FFF2-40B4-BE49-F238E27FC236}">
                <a16:creationId xmlns:a16="http://schemas.microsoft.com/office/drawing/2014/main" id="{2A30042F-3C2C-A342-8A74-67F1353F75A4}"/>
              </a:ext>
            </a:extLst>
          </p:cNvPr>
          <p:cNvSpPr txBox="1">
            <a:spLocks/>
          </p:cNvSpPr>
          <p:nvPr/>
        </p:nvSpPr>
        <p:spPr>
          <a:xfrm>
            <a:off x="1524000" y="2826329"/>
            <a:ext cx="9144000" cy="24078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sz="2000" i="1" dirty="0">
                <a:solidFill>
                  <a:schemeClr val="accent1"/>
                </a:solidFill>
                <a:latin typeface="Iowan Old Style Titling" panose="02040602040506020204" pitchFamily="18" charset="0"/>
              </a:rPr>
              <a:t>Supervisor: </a:t>
            </a:r>
            <a:r>
              <a:rPr kumimoji="1" lang="en-US" altLang="zh-CN" sz="2000" dirty="0">
                <a:latin typeface="Helvetica" pitchFamily="2" charset="0"/>
              </a:rPr>
              <a:t>Prof. Charles Zhang</a:t>
            </a:r>
          </a:p>
          <a:p>
            <a:r>
              <a:rPr kumimoji="1" lang="en-US" altLang="zh-CN" sz="2000" i="1" dirty="0">
                <a:solidFill>
                  <a:schemeClr val="accent1"/>
                </a:solidFill>
                <a:latin typeface="Iowan Old Style Titling" panose="02040602040506020204" pitchFamily="18" charset="0"/>
              </a:rPr>
              <a:t>Chair: </a:t>
            </a:r>
            <a:r>
              <a:rPr kumimoji="1" lang="en-US" altLang="zh-CN" sz="2000" dirty="0">
                <a:latin typeface="Helvetica" pitchFamily="2" charset="0"/>
              </a:rPr>
              <a:t>Prof. </a:t>
            </a:r>
            <a:r>
              <a:rPr kumimoji="1" lang="en-US" altLang="zh-CN" sz="2000" dirty="0" err="1">
                <a:latin typeface="Helvetica" pitchFamily="2" charset="0"/>
              </a:rPr>
              <a:t>Qinglu</a:t>
            </a:r>
            <a:r>
              <a:rPr kumimoji="1" lang="en-US" altLang="zh-CN" sz="2000" dirty="0">
                <a:latin typeface="Helvetica" pitchFamily="2" charset="0"/>
              </a:rPr>
              <a:t> Zeng</a:t>
            </a:r>
          </a:p>
          <a:p>
            <a:r>
              <a:rPr kumimoji="1" lang="en-US" altLang="zh-CN" sz="2000" i="1" dirty="0">
                <a:solidFill>
                  <a:schemeClr val="accent1"/>
                </a:solidFill>
                <a:latin typeface="Iowan Old Style Titling" panose="02040602040506020204" pitchFamily="18" charset="0"/>
              </a:rPr>
              <a:t>Committee Members:</a:t>
            </a:r>
          </a:p>
          <a:p>
            <a:r>
              <a:rPr kumimoji="1" lang="en-US" altLang="zh-CN" sz="2000" dirty="0">
                <a:latin typeface="Helvetica" pitchFamily="2" charset="0"/>
              </a:rPr>
              <a:t>Prof. </a:t>
            </a:r>
            <a:r>
              <a:rPr kumimoji="1" lang="en-US" altLang="zh-CN" sz="2000" dirty="0" err="1">
                <a:latin typeface="Helvetica" pitchFamily="2" charset="0"/>
              </a:rPr>
              <a:t>Xiangyu</a:t>
            </a:r>
            <a:r>
              <a:rPr kumimoji="1" lang="en-US" altLang="zh-CN" sz="2000" dirty="0">
                <a:latin typeface="Helvetica" pitchFamily="2" charset="0"/>
              </a:rPr>
              <a:t> Zhang (Purdue University), Prof. </a:t>
            </a:r>
            <a:r>
              <a:rPr kumimoji="1" lang="en-US" altLang="zh-CN" sz="2000" dirty="0" err="1">
                <a:latin typeface="Helvetica" pitchFamily="2" charset="0"/>
              </a:rPr>
              <a:t>Weichuan</a:t>
            </a:r>
            <a:r>
              <a:rPr kumimoji="1" lang="en-US" altLang="zh-CN" sz="2000" dirty="0">
                <a:latin typeface="Helvetica" pitchFamily="2" charset="0"/>
              </a:rPr>
              <a:t> Yu (ECE)</a:t>
            </a:r>
          </a:p>
          <a:p>
            <a:r>
              <a:rPr kumimoji="1" lang="en-US" altLang="zh-CN" sz="2000" dirty="0">
                <a:latin typeface="Helvetica" pitchFamily="2" charset="0"/>
              </a:rPr>
              <a:t>Prof. </a:t>
            </a:r>
            <a:r>
              <a:rPr kumimoji="1" lang="en-US" altLang="zh-CN" sz="2000" dirty="0" err="1">
                <a:latin typeface="Helvetica" pitchFamily="2" charset="0"/>
              </a:rPr>
              <a:t>Shing</a:t>
            </a:r>
            <a:r>
              <a:rPr kumimoji="1" lang="en-US" altLang="zh-CN" sz="2000" dirty="0">
                <a:latin typeface="Helvetica" pitchFamily="2" charset="0"/>
              </a:rPr>
              <a:t>-Chi Cheung, Prof. Shuai Wang</a:t>
            </a:r>
            <a:endParaRPr kumimoji="1" lang="zh-CN" altLang="en-US" sz="2000" dirty="0">
              <a:latin typeface="Helvetica" pitchFamily="2" charset="0"/>
            </a:endParaRPr>
          </a:p>
        </p:txBody>
      </p:sp>
      <p:pic>
        <p:nvPicPr>
          <p:cNvPr id="6" name="内容占位符 5">
            <a:extLst>
              <a:ext uri="{FF2B5EF4-FFF2-40B4-BE49-F238E27FC236}">
                <a16:creationId xmlns:a16="http://schemas.microsoft.com/office/drawing/2014/main" id="{10C6D5E6-6F96-3C48-9E68-1F1CA00C6E1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777494" y="2009342"/>
            <a:ext cx="6643597" cy="4017813"/>
          </a:xfrm>
        </p:spPr>
      </p:pic>
    </p:spTree>
    <p:extLst>
      <p:ext uri="{BB962C8B-B14F-4D97-AF65-F5344CB8AC3E}">
        <p14:creationId xmlns:p14="http://schemas.microsoft.com/office/powerpoint/2010/main" val="140634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DA403-5F22-474E-8F2B-D1A48935FD1E}"/>
              </a:ext>
            </a:extLst>
          </p:cNvPr>
          <p:cNvSpPr>
            <a:spLocks noGrp="1"/>
          </p:cNvSpPr>
          <p:nvPr>
            <p:ph type="title"/>
          </p:nvPr>
        </p:nvSpPr>
        <p:spPr>
          <a:xfrm>
            <a:off x="838200" y="2958350"/>
            <a:ext cx="10515600" cy="1325563"/>
          </a:xfrm>
        </p:spPr>
        <p:txBody>
          <a:bodyPr/>
          <a:lstStyle/>
          <a:p>
            <a:pPr algn="ctr"/>
            <a:r>
              <a:rPr kumimoji="1" lang="en-US" altLang="zh-CN" dirty="0">
                <a:latin typeface="Helvetica" pitchFamily="2" charset="0"/>
              </a:rPr>
              <a:t>THANK</a:t>
            </a:r>
            <a:r>
              <a:rPr kumimoji="1" lang="zh-CN" altLang="en-US" dirty="0">
                <a:latin typeface="Helvetica" pitchFamily="2" charset="0"/>
              </a:rPr>
              <a:t> </a:t>
            </a:r>
            <a:r>
              <a:rPr kumimoji="1" lang="en-US" altLang="zh-CN" dirty="0">
                <a:latin typeface="Helvetica" pitchFamily="2" charset="0"/>
              </a:rPr>
              <a:t>YOU</a:t>
            </a:r>
            <a:endParaRPr kumimoji="1" lang="zh-CN" altLang="en-US" dirty="0">
              <a:latin typeface="Helvetica" pitchFamily="2" charset="0"/>
            </a:endParaRPr>
          </a:p>
        </p:txBody>
      </p:sp>
      <p:pic>
        <p:nvPicPr>
          <p:cNvPr id="4" name="图片 3">
            <a:extLst>
              <a:ext uri="{FF2B5EF4-FFF2-40B4-BE49-F238E27FC236}">
                <a16:creationId xmlns:a16="http://schemas.microsoft.com/office/drawing/2014/main" id="{E962DA07-44AA-FC48-A77F-0E7448C76B74}"/>
              </a:ext>
            </a:extLst>
          </p:cNvPr>
          <p:cNvPicPr>
            <a:picLocks noChangeAspect="1"/>
          </p:cNvPicPr>
          <p:nvPr/>
        </p:nvPicPr>
        <p:blipFill>
          <a:blip r:embed="rId3"/>
          <a:stretch>
            <a:fillRect/>
          </a:stretch>
        </p:blipFill>
        <p:spPr>
          <a:xfrm>
            <a:off x="205316" y="0"/>
            <a:ext cx="7327900" cy="1117600"/>
          </a:xfrm>
          <a:prstGeom prst="rect">
            <a:avLst/>
          </a:prstGeom>
        </p:spPr>
      </p:pic>
      <p:sp>
        <p:nvSpPr>
          <p:cNvPr id="3" name="灯片编号占位符 2">
            <a:extLst>
              <a:ext uri="{FF2B5EF4-FFF2-40B4-BE49-F238E27FC236}">
                <a16:creationId xmlns:a16="http://schemas.microsoft.com/office/drawing/2014/main" id="{0D5B6FCE-4A61-2C44-A71A-A29A42E3F01A}"/>
              </a:ext>
            </a:extLst>
          </p:cNvPr>
          <p:cNvSpPr>
            <a:spLocks noGrp="1"/>
          </p:cNvSpPr>
          <p:nvPr>
            <p:ph type="sldNum" sz="quarter" idx="12"/>
          </p:nvPr>
        </p:nvSpPr>
        <p:spPr/>
        <p:txBody>
          <a:bodyPr/>
          <a:lstStyle/>
          <a:p>
            <a:fld id="{C53D9380-AD50-0C4E-BD20-74B8F0FD34CE}" type="slidenum">
              <a:rPr kumimoji="1" lang="zh-CN" altLang="en-US" smtClean="0"/>
              <a:t>78</a:t>
            </a:fld>
            <a:endParaRPr kumimoji="1" lang="zh-CN" altLang="en-US"/>
          </a:p>
        </p:txBody>
      </p:sp>
    </p:spTree>
    <p:extLst>
      <p:ext uri="{BB962C8B-B14F-4D97-AF65-F5344CB8AC3E}">
        <p14:creationId xmlns:p14="http://schemas.microsoft.com/office/powerpoint/2010/main" val="678098732"/>
      </p:ext>
    </p:extLst>
  </p:cSld>
  <p:clrMapOvr>
    <a:masterClrMapping/>
  </p:clrMapOvr>
  <mc:AlternateContent xmlns:mc="http://schemas.openxmlformats.org/markup-compatibility/2006" xmlns:p14="http://schemas.microsoft.com/office/powerpoint/2010/main">
    <mc:Choice Requires="p14">
      <p:transition spd="slow" p14:dur="2000" advTm="4912"/>
    </mc:Choice>
    <mc:Fallback xmlns="">
      <p:transition spd="slow" advTm="4912"/>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64325-1862-F745-B911-340D71433886}"/>
              </a:ext>
            </a:extLst>
          </p:cNvPr>
          <p:cNvSpPr>
            <a:spLocks noGrp="1"/>
          </p:cNvSpPr>
          <p:nvPr>
            <p:ph type="ctrTitle"/>
          </p:nvPr>
        </p:nvSpPr>
        <p:spPr>
          <a:xfrm>
            <a:off x="1341966" y="1236132"/>
            <a:ext cx="9508067" cy="1447800"/>
          </a:xfrm>
        </p:spPr>
        <p:txBody>
          <a:bodyPr>
            <a:normAutofit/>
          </a:bodyPr>
          <a:lstStyle/>
          <a:p>
            <a:r>
              <a:rPr kumimoji="1" lang="en-US" altLang="zh-CN" sz="3600" dirty="0">
                <a:solidFill>
                  <a:schemeClr val="accent1">
                    <a:lumMod val="75000"/>
                  </a:schemeClr>
                </a:solidFill>
                <a:latin typeface="Helvetica" pitchFamily="2" charset="0"/>
              </a:rPr>
              <a:t>Scalable and Precise Static Bug Finding for Industrial-Sized Code</a:t>
            </a:r>
            <a:endParaRPr kumimoji="1" lang="zh-CN" altLang="en-US" sz="3600" dirty="0">
              <a:solidFill>
                <a:schemeClr val="accent1">
                  <a:lumMod val="75000"/>
                </a:schemeClr>
              </a:solidFill>
              <a:latin typeface="Helvetica" pitchFamily="2" charset="0"/>
            </a:endParaRPr>
          </a:p>
        </p:txBody>
      </p:sp>
      <p:pic>
        <p:nvPicPr>
          <p:cNvPr id="7" name="图片 6">
            <a:extLst>
              <a:ext uri="{FF2B5EF4-FFF2-40B4-BE49-F238E27FC236}">
                <a16:creationId xmlns:a16="http://schemas.microsoft.com/office/drawing/2014/main" id="{045577AB-092D-6F42-9FC1-585AE5F18EC8}"/>
              </a:ext>
            </a:extLst>
          </p:cNvPr>
          <p:cNvPicPr>
            <a:picLocks noChangeAspect="1"/>
          </p:cNvPicPr>
          <p:nvPr/>
        </p:nvPicPr>
        <p:blipFill>
          <a:blip r:embed="rId3"/>
          <a:stretch>
            <a:fillRect/>
          </a:stretch>
        </p:blipFill>
        <p:spPr>
          <a:xfrm>
            <a:off x="205316" y="0"/>
            <a:ext cx="7327900" cy="1117600"/>
          </a:xfrm>
          <a:prstGeom prst="rect">
            <a:avLst/>
          </a:prstGeom>
        </p:spPr>
      </p:pic>
      <p:sp>
        <p:nvSpPr>
          <p:cNvPr id="8" name="文本框 7">
            <a:extLst>
              <a:ext uri="{FF2B5EF4-FFF2-40B4-BE49-F238E27FC236}">
                <a16:creationId xmlns:a16="http://schemas.microsoft.com/office/drawing/2014/main" id="{86F8593C-DFE7-4F44-B619-F8866D87EFF6}"/>
              </a:ext>
            </a:extLst>
          </p:cNvPr>
          <p:cNvSpPr txBox="1"/>
          <p:nvPr/>
        </p:nvSpPr>
        <p:spPr>
          <a:xfrm>
            <a:off x="4803906" y="2894586"/>
            <a:ext cx="2533386" cy="400110"/>
          </a:xfrm>
          <a:prstGeom prst="rect">
            <a:avLst/>
          </a:prstGeom>
          <a:noFill/>
        </p:spPr>
        <p:txBody>
          <a:bodyPr wrap="none" rtlCol="0">
            <a:spAutoFit/>
          </a:bodyPr>
          <a:lstStyle/>
          <a:p>
            <a:pPr algn="ctr"/>
            <a:r>
              <a:rPr kumimoji="1" lang="en-US" altLang="zh-CN" sz="2000" dirty="0">
                <a:solidFill>
                  <a:schemeClr val="tx1">
                    <a:lumMod val="50000"/>
                    <a:lumOff val="50000"/>
                  </a:schemeClr>
                </a:solidFill>
                <a:latin typeface="Helvetica" pitchFamily="2" charset="0"/>
              </a:rPr>
              <a:t>PhD Thesis Defense</a:t>
            </a:r>
          </a:p>
        </p:txBody>
      </p:sp>
      <p:sp>
        <p:nvSpPr>
          <p:cNvPr id="10" name="矩形 9">
            <a:extLst>
              <a:ext uri="{FF2B5EF4-FFF2-40B4-BE49-F238E27FC236}">
                <a16:creationId xmlns:a16="http://schemas.microsoft.com/office/drawing/2014/main" id="{98DA0689-95EA-0848-BD67-E9096D281E00}"/>
              </a:ext>
            </a:extLst>
          </p:cNvPr>
          <p:cNvSpPr/>
          <p:nvPr/>
        </p:nvSpPr>
        <p:spPr>
          <a:xfrm>
            <a:off x="5240884" y="3303604"/>
            <a:ext cx="1659429" cy="369332"/>
          </a:xfrm>
          <a:prstGeom prst="rect">
            <a:avLst/>
          </a:prstGeom>
        </p:spPr>
        <p:txBody>
          <a:bodyPr wrap="none">
            <a:spAutoFit/>
          </a:bodyPr>
          <a:lstStyle/>
          <a:p>
            <a:pPr algn="ctr"/>
            <a:r>
              <a:rPr kumimoji="1" lang="en-US" altLang="zh-CN" dirty="0">
                <a:latin typeface="Helvetica" pitchFamily="2" charset="0"/>
              </a:rPr>
              <a:t>SHI, QINGKAI</a:t>
            </a:r>
            <a:endParaRPr kumimoji="1" lang="zh-CN" altLang="en-US" dirty="0">
              <a:latin typeface="Helvetica" pitchFamily="2" charset="0"/>
            </a:endParaRPr>
          </a:p>
        </p:txBody>
      </p:sp>
      <p:sp>
        <p:nvSpPr>
          <p:cNvPr id="11" name="副标题 2">
            <a:extLst>
              <a:ext uri="{FF2B5EF4-FFF2-40B4-BE49-F238E27FC236}">
                <a16:creationId xmlns:a16="http://schemas.microsoft.com/office/drawing/2014/main" id="{8829DA92-8A30-464B-8B69-3533F3202E6B}"/>
              </a:ext>
            </a:extLst>
          </p:cNvPr>
          <p:cNvSpPr txBox="1">
            <a:spLocks/>
          </p:cNvSpPr>
          <p:nvPr/>
        </p:nvSpPr>
        <p:spPr>
          <a:xfrm>
            <a:off x="1498598" y="4079372"/>
            <a:ext cx="9144000" cy="19029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kumimoji="1" lang="en-US" altLang="zh-CN" sz="1800" i="1" dirty="0">
                <a:solidFill>
                  <a:schemeClr val="accent1"/>
                </a:solidFill>
                <a:latin typeface="Iowan Old Style Titling" panose="02040602040506020204" pitchFamily="18" charset="0"/>
              </a:rPr>
              <a:t>Supervisor: </a:t>
            </a:r>
            <a:r>
              <a:rPr kumimoji="1" lang="en-US" altLang="zh-CN" sz="1800" dirty="0">
                <a:latin typeface="Helvetica" pitchFamily="2" charset="0"/>
              </a:rPr>
              <a:t>Prof. Charles Zhang</a:t>
            </a:r>
          </a:p>
          <a:p>
            <a:r>
              <a:rPr kumimoji="1" lang="en-US" altLang="zh-CN" sz="1800" i="1" dirty="0">
                <a:solidFill>
                  <a:schemeClr val="accent1"/>
                </a:solidFill>
                <a:latin typeface="Iowan Old Style Titling" panose="02040602040506020204" pitchFamily="18" charset="0"/>
              </a:rPr>
              <a:t>Chair: </a:t>
            </a:r>
            <a:r>
              <a:rPr kumimoji="1" lang="en-US" altLang="zh-CN" sz="1800" dirty="0">
                <a:latin typeface="Helvetica" pitchFamily="2" charset="0"/>
              </a:rPr>
              <a:t>Prof. </a:t>
            </a:r>
            <a:r>
              <a:rPr kumimoji="1" lang="en-US" altLang="zh-CN" sz="1800" dirty="0" err="1">
                <a:latin typeface="Helvetica" pitchFamily="2" charset="0"/>
              </a:rPr>
              <a:t>Qinglu</a:t>
            </a:r>
            <a:r>
              <a:rPr kumimoji="1" lang="en-US" altLang="zh-CN" sz="1800" dirty="0">
                <a:latin typeface="Helvetica" pitchFamily="2" charset="0"/>
              </a:rPr>
              <a:t> Zeng</a:t>
            </a:r>
          </a:p>
          <a:p>
            <a:r>
              <a:rPr kumimoji="1" lang="en-US" altLang="zh-CN" sz="1800" i="1" dirty="0">
                <a:solidFill>
                  <a:schemeClr val="accent1"/>
                </a:solidFill>
                <a:latin typeface="Iowan Old Style Titling" panose="02040602040506020204" pitchFamily="18" charset="0"/>
              </a:rPr>
              <a:t>Committee Members:</a:t>
            </a:r>
          </a:p>
          <a:p>
            <a:r>
              <a:rPr kumimoji="1" lang="en-US" altLang="zh-CN" sz="1800" dirty="0">
                <a:latin typeface="Helvetica" pitchFamily="2" charset="0"/>
              </a:rPr>
              <a:t>Prof. </a:t>
            </a:r>
            <a:r>
              <a:rPr kumimoji="1" lang="en-US" altLang="zh-CN" sz="1800" dirty="0" err="1">
                <a:latin typeface="Helvetica" pitchFamily="2" charset="0"/>
              </a:rPr>
              <a:t>Xiangyu</a:t>
            </a:r>
            <a:r>
              <a:rPr kumimoji="1" lang="en-US" altLang="zh-CN" sz="1800" dirty="0">
                <a:latin typeface="Helvetica" pitchFamily="2" charset="0"/>
              </a:rPr>
              <a:t> Zhang (Purdue University), Prof. </a:t>
            </a:r>
            <a:r>
              <a:rPr kumimoji="1" lang="en-US" altLang="zh-CN" sz="1800" dirty="0" err="1">
                <a:latin typeface="Helvetica" pitchFamily="2" charset="0"/>
              </a:rPr>
              <a:t>Weichuan</a:t>
            </a:r>
            <a:r>
              <a:rPr kumimoji="1" lang="en-US" altLang="zh-CN" sz="1800" dirty="0">
                <a:latin typeface="Helvetica" pitchFamily="2" charset="0"/>
              </a:rPr>
              <a:t> Yu (ECE)</a:t>
            </a:r>
          </a:p>
          <a:p>
            <a:r>
              <a:rPr kumimoji="1" lang="en-US" altLang="zh-CN" sz="1800" dirty="0">
                <a:latin typeface="Helvetica" pitchFamily="2" charset="0"/>
              </a:rPr>
              <a:t>Prof. </a:t>
            </a:r>
            <a:r>
              <a:rPr kumimoji="1" lang="en-US" altLang="zh-CN" sz="1800" dirty="0" err="1">
                <a:latin typeface="Helvetica" pitchFamily="2" charset="0"/>
              </a:rPr>
              <a:t>Shing</a:t>
            </a:r>
            <a:r>
              <a:rPr kumimoji="1" lang="en-US" altLang="zh-CN" sz="1800" dirty="0">
                <a:latin typeface="Helvetica" pitchFamily="2" charset="0"/>
              </a:rPr>
              <a:t>-Chi Cheung, Prof. Shuai Wang</a:t>
            </a:r>
            <a:endParaRPr kumimoji="1" lang="zh-CN" altLang="en-US" sz="1800" dirty="0">
              <a:latin typeface="Helvetica" pitchFamily="2" charset="0"/>
            </a:endParaRPr>
          </a:p>
        </p:txBody>
      </p:sp>
      <p:sp>
        <p:nvSpPr>
          <p:cNvPr id="12" name="矩形 11">
            <a:extLst>
              <a:ext uri="{FF2B5EF4-FFF2-40B4-BE49-F238E27FC236}">
                <a16:creationId xmlns:a16="http://schemas.microsoft.com/office/drawing/2014/main" id="{60EDFA4E-8D6B-804B-9773-45B33C51E56A}"/>
              </a:ext>
            </a:extLst>
          </p:cNvPr>
          <p:cNvSpPr/>
          <p:nvPr/>
        </p:nvSpPr>
        <p:spPr>
          <a:xfrm>
            <a:off x="5281760" y="6130282"/>
            <a:ext cx="1577676" cy="369332"/>
          </a:xfrm>
          <a:prstGeom prst="rect">
            <a:avLst/>
          </a:prstGeom>
        </p:spPr>
        <p:txBody>
          <a:bodyPr wrap="none">
            <a:spAutoFit/>
          </a:bodyPr>
          <a:lstStyle/>
          <a:p>
            <a:pPr algn="ctr"/>
            <a:r>
              <a:rPr kumimoji="1" lang="en-US" altLang="zh-CN" dirty="0">
                <a:solidFill>
                  <a:schemeClr val="tx1">
                    <a:lumMod val="50000"/>
                    <a:lumOff val="50000"/>
                  </a:schemeClr>
                </a:solidFill>
                <a:latin typeface="Helvetica" pitchFamily="2" charset="0"/>
              </a:rPr>
              <a:t>Apr 23</a:t>
            </a:r>
            <a:r>
              <a:rPr kumimoji="1" lang="en-US" altLang="zh-CN" baseline="30000" dirty="0">
                <a:solidFill>
                  <a:schemeClr val="tx1">
                    <a:lumMod val="50000"/>
                    <a:lumOff val="50000"/>
                  </a:schemeClr>
                </a:solidFill>
                <a:latin typeface="Helvetica" pitchFamily="2" charset="0"/>
              </a:rPr>
              <a:t>rd</a:t>
            </a:r>
            <a:r>
              <a:rPr kumimoji="1" lang="en-US" altLang="zh-CN" dirty="0">
                <a:solidFill>
                  <a:schemeClr val="tx1">
                    <a:lumMod val="50000"/>
                    <a:lumOff val="50000"/>
                  </a:schemeClr>
                </a:solidFill>
                <a:latin typeface="Helvetica" pitchFamily="2" charset="0"/>
              </a:rPr>
              <a:t> 2020</a:t>
            </a:r>
          </a:p>
        </p:txBody>
      </p:sp>
    </p:spTree>
    <p:extLst>
      <p:ext uri="{BB962C8B-B14F-4D97-AF65-F5344CB8AC3E}">
        <p14:creationId xmlns:p14="http://schemas.microsoft.com/office/powerpoint/2010/main" val="926190634"/>
      </p:ext>
    </p:extLst>
  </p:cSld>
  <p:clrMapOvr>
    <a:masterClrMapping/>
  </p:clrMapOvr>
  <mc:AlternateContent xmlns:mc="http://schemas.openxmlformats.org/markup-compatibility/2006" xmlns:p14="http://schemas.microsoft.com/office/powerpoint/2010/main">
    <mc:Choice Requires="p14">
      <p:transition spd="slow" p14:dur="2000" advTm="3082"/>
    </mc:Choice>
    <mc:Fallback xmlns="">
      <p:transition spd="slow" advTm="30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8DAA387-0A01-7A44-8D35-5350A1EC98EE}"/>
              </a:ext>
            </a:extLst>
          </p:cNvPr>
          <p:cNvSpPr>
            <a:spLocks noGrp="1"/>
          </p:cNvSpPr>
          <p:nvPr>
            <p:ph type="sldNum" sz="quarter" idx="12"/>
          </p:nvPr>
        </p:nvSpPr>
        <p:spPr/>
        <p:txBody>
          <a:bodyPr/>
          <a:lstStyle/>
          <a:p>
            <a:fld id="{C53D9380-AD50-0C4E-BD20-74B8F0FD34CE}" type="slidenum">
              <a:rPr kumimoji="1" lang="zh-CN" altLang="en-US" smtClean="0"/>
              <a:t>8</a:t>
            </a:fld>
            <a:endParaRPr kumimoji="1" lang="zh-CN" altLang="en-US"/>
          </a:p>
        </p:txBody>
      </p:sp>
      <p:pic>
        <p:nvPicPr>
          <p:cNvPr id="9" name="图片 8">
            <a:extLst>
              <a:ext uri="{FF2B5EF4-FFF2-40B4-BE49-F238E27FC236}">
                <a16:creationId xmlns:a16="http://schemas.microsoft.com/office/drawing/2014/main" id="{2EDA0B8C-940B-9146-89BC-B2D3BFD4D364}"/>
              </a:ext>
            </a:extLst>
          </p:cNvPr>
          <p:cNvPicPr>
            <a:picLocks noChangeAspect="1"/>
          </p:cNvPicPr>
          <p:nvPr/>
        </p:nvPicPr>
        <p:blipFill>
          <a:blip r:embed="rId4"/>
          <a:stretch>
            <a:fillRect/>
          </a:stretch>
        </p:blipFill>
        <p:spPr>
          <a:xfrm>
            <a:off x="661736" y="2380948"/>
            <a:ext cx="11348775" cy="1870210"/>
          </a:xfrm>
          <a:prstGeom prst="rect">
            <a:avLst/>
          </a:prstGeom>
        </p:spPr>
      </p:pic>
      <p:pic>
        <p:nvPicPr>
          <p:cNvPr id="11" name="图片 10">
            <a:extLst>
              <a:ext uri="{FF2B5EF4-FFF2-40B4-BE49-F238E27FC236}">
                <a16:creationId xmlns:a16="http://schemas.microsoft.com/office/drawing/2014/main" id="{23CBC25C-382E-594A-AB3B-F75AF47D5F48}"/>
              </a:ext>
            </a:extLst>
          </p:cNvPr>
          <p:cNvPicPr>
            <a:picLocks noChangeAspect="1"/>
          </p:cNvPicPr>
          <p:nvPr/>
        </p:nvPicPr>
        <p:blipFill>
          <a:blip r:embed="rId5"/>
          <a:stretch>
            <a:fillRect/>
          </a:stretch>
        </p:blipFill>
        <p:spPr>
          <a:xfrm>
            <a:off x="741947" y="4486108"/>
            <a:ext cx="10007600" cy="1282700"/>
          </a:xfrm>
          <a:prstGeom prst="rect">
            <a:avLst/>
          </a:prstGeom>
        </p:spPr>
      </p:pic>
      <p:pic>
        <p:nvPicPr>
          <p:cNvPr id="5" name="图片 4">
            <a:extLst>
              <a:ext uri="{FF2B5EF4-FFF2-40B4-BE49-F238E27FC236}">
                <a16:creationId xmlns:a16="http://schemas.microsoft.com/office/drawing/2014/main" id="{33554C51-601E-3D49-BC35-89D6B3C9A9C2}"/>
              </a:ext>
            </a:extLst>
          </p:cNvPr>
          <p:cNvPicPr>
            <a:picLocks noChangeAspect="1"/>
          </p:cNvPicPr>
          <p:nvPr/>
        </p:nvPicPr>
        <p:blipFill>
          <a:blip r:embed="rId6"/>
          <a:stretch>
            <a:fillRect/>
          </a:stretch>
        </p:blipFill>
        <p:spPr>
          <a:xfrm>
            <a:off x="7398084" y="2184249"/>
            <a:ext cx="4445000" cy="4445000"/>
          </a:xfrm>
          <a:prstGeom prst="rect">
            <a:avLst/>
          </a:prstGeom>
        </p:spPr>
      </p:pic>
      <p:grpSp>
        <p:nvGrpSpPr>
          <p:cNvPr id="16" name="组合 15">
            <a:extLst>
              <a:ext uri="{FF2B5EF4-FFF2-40B4-BE49-F238E27FC236}">
                <a16:creationId xmlns:a16="http://schemas.microsoft.com/office/drawing/2014/main" id="{D19EEB28-DF65-E24B-AE5B-50CFE73CAE78}"/>
              </a:ext>
            </a:extLst>
          </p:cNvPr>
          <p:cNvGrpSpPr/>
          <p:nvPr/>
        </p:nvGrpSpPr>
        <p:grpSpPr>
          <a:xfrm>
            <a:off x="741947" y="342438"/>
            <a:ext cx="10757795" cy="1976518"/>
            <a:chOff x="741947" y="342438"/>
            <a:chExt cx="10757795" cy="1976518"/>
          </a:xfrm>
        </p:grpSpPr>
        <p:pic>
          <p:nvPicPr>
            <p:cNvPr id="12" name="图片 11">
              <a:extLst>
                <a:ext uri="{FF2B5EF4-FFF2-40B4-BE49-F238E27FC236}">
                  <a16:creationId xmlns:a16="http://schemas.microsoft.com/office/drawing/2014/main" id="{CDBA01B8-7AAE-EF4D-88E6-4369F84A607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41947" y="342438"/>
              <a:ext cx="10757795" cy="1178069"/>
            </a:xfrm>
            <a:prstGeom prst="rect">
              <a:avLst/>
            </a:prstGeom>
          </p:spPr>
        </p:pic>
        <p:pic>
          <p:nvPicPr>
            <p:cNvPr id="15" name="图片 14">
              <a:extLst>
                <a:ext uri="{FF2B5EF4-FFF2-40B4-BE49-F238E27FC236}">
                  <a16:creationId xmlns:a16="http://schemas.microsoft.com/office/drawing/2014/main" id="{10620CAA-FE58-9E4C-90C6-5804D545AC8E}"/>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34935" y="1526956"/>
              <a:ext cx="5165278" cy="792000"/>
            </a:xfrm>
            <a:prstGeom prst="rect">
              <a:avLst/>
            </a:prstGeom>
          </p:spPr>
        </p:pic>
      </p:grpSp>
    </p:spTree>
    <p:custDataLst>
      <p:tags r:id="rId1"/>
    </p:custDataLst>
    <p:extLst>
      <p:ext uri="{BB962C8B-B14F-4D97-AF65-F5344CB8AC3E}">
        <p14:creationId xmlns:p14="http://schemas.microsoft.com/office/powerpoint/2010/main" val="2205191923"/>
      </p:ext>
    </p:extLst>
  </p:cSld>
  <p:clrMapOvr>
    <a:masterClrMapping/>
  </p:clrMapOvr>
  <mc:AlternateContent xmlns:mc="http://schemas.openxmlformats.org/markup-compatibility/2006" xmlns:p14="http://schemas.microsoft.com/office/powerpoint/2010/main">
    <mc:Choice Requires="p14">
      <p:transition spd="slow" p14:dur="2000" advTm="26028"/>
    </mc:Choice>
    <mc:Fallback xmlns="">
      <p:transition spd="slow" advTm="260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6750F-2BC0-9443-B0F7-1E2796AA82DA}"/>
              </a:ext>
            </a:extLst>
          </p:cNvPr>
          <p:cNvSpPr>
            <a:spLocks noGrp="1"/>
          </p:cNvSpPr>
          <p:nvPr>
            <p:ph type="title"/>
          </p:nvPr>
        </p:nvSpPr>
        <p:spPr/>
        <p:txBody>
          <a:bodyPr/>
          <a:lstStyle/>
          <a:p>
            <a:r>
              <a:rPr kumimoji="1" lang="en-US" altLang="zh-CN" dirty="0"/>
              <a:t>Heart Still Bleeding</a:t>
            </a:r>
            <a:endParaRPr kumimoji="1" lang="zh-CN" altLang="en-US" dirty="0"/>
          </a:p>
        </p:txBody>
      </p:sp>
      <p:pic>
        <p:nvPicPr>
          <p:cNvPr id="15" name="图片 14">
            <a:extLst>
              <a:ext uri="{FF2B5EF4-FFF2-40B4-BE49-F238E27FC236}">
                <a16:creationId xmlns:a16="http://schemas.microsoft.com/office/drawing/2014/main" id="{C2AED4A8-E305-F641-B8A9-CF7045EDE0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27345" y="2389006"/>
            <a:ext cx="3525535" cy="3068521"/>
          </a:xfrm>
          <a:prstGeom prst="rect">
            <a:avLst/>
          </a:prstGeom>
        </p:spPr>
      </p:pic>
      <p:sp>
        <p:nvSpPr>
          <p:cNvPr id="16" name="文本框 15">
            <a:extLst>
              <a:ext uri="{FF2B5EF4-FFF2-40B4-BE49-F238E27FC236}">
                <a16:creationId xmlns:a16="http://schemas.microsoft.com/office/drawing/2014/main" id="{40EB8FBA-344A-764E-A10F-AC17C9478886}"/>
              </a:ext>
            </a:extLst>
          </p:cNvPr>
          <p:cNvSpPr txBox="1"/>
          <p:nvPr/>
        </p:nvSpPr>
        <p:spPr>
          <a:xfrm>
            <a:off x="590348" y="5457527"/>
            <a:ext cx="926857" cy="400110"/>
          </a:xfrm>
          <a:prstGeom prst="rect">
            <a:avLst/>
          </a:prstGeom>
          <a:noFill/>
        </p:spPr>
        <p:txBody>
          <a:bodyPr wrap="none" rtlCol="0">
            <a:spAutoFit/>
          </a:bodyPr>
          <a:lstStyle/>
          <a:p>
            <a:r>
              <a:rPr kumimoji="1" lang="en-US" altLang="zh-CN" sz="2000" dirty="0">
                <a:latin typeface="Helvetica" pitchFamily="2" charset="0"/>
              </a:rPr>
              <a:t>Speed</a:t>
            </a:r>
            <a:endParaRPr kumimoji="1" lang="zh-CN" altLang="en-US" sz="2000" dirty="0">
              <a:latin typeface="Helvetica" pitchFamily="2" charset="0"/>
            </a:endParaRPr>
          </a:p>
        </p:txBody>
      </p:sp>
      <p:sp>
        <p:nvSpPr>
          <p:cNvPr id="17" name="文本框 16">
            <a:extLst>
              <a:ext uri="{FF2B5EF4-FFF2-40B4-BE49-F238E27FC236}">
                <a16:creationId xmlns:a16="http://schemas.microsoft.com/office/drawing/2014/main" id="{DF2E5FC7-A08D-A14C-853A-1C904801511C}"/>
              </a:ext>
            </a:extLst>
          </p:cNvPr>
          <p:cNvSpPr txBox="1"/>
          <p:nvPr/>
        </p:nvSpPr>
        <p:spPr>
          <a:xfrm>
            <a:off x="4882270" y="5453021"/>
            <a:ext cx="1241045" cy="400110"/>
          </a:xfrm>
          <a:prstGeom prst="rect">
            <a:avLst/>
          </a:prstGeom>
          <a:noFill/>
        </p:spPr>
        <p:txBody>
          <a:bodyPr wrap="none" rtlCol="0">
            <a:spAutoFit/>
          </a:bodyPr>
          <a:lstStyle/>
          <a:p>
            <a:r>
              <a:rPr kumimoji="1" lang="en-US" altLang="zh-CN" sz="2000" dirty="0">
                <a:latin typeface="Helvetica" pitchFamily="2" charset="0"/>
              </a:rPr>
              <a:t>Precision</a:t>
            </a:r>
            <a:endParaRPr kumimoji="1" lang="zh-CN" altLang="en-US" sz="2000" dirty="0">
              <a:latin typeface="Helvetica" pitchFamily="2" charset="0"/>
            </a:endParaRPr>
          </a:p>
        </p:txBody>
      </p:sp>
      <p:sp>
        <p:nvSpPr>
          <p:cNvPr id="18" name="文本框 17">
            <a:extLst>
              <a:ext uri="{FF2B5EF4-FFF2-40B4-BE49-F238E27FC236}">
                <a16:creationId xmlns:a16="http://schemas.microsoft.com/office/drawing/2014/main" id="{B24D7159-8B98-434A-9C04-4E3AC566B8A5}"/>
              </a:ext>
            </a:extLst>
          </p:cNvPr>
          <p:cNvSpPr txBox="1"/>
          <p:nvPr/>
        </p:nvSpPr>
        <p:spPr>
          <a:xfrm>
            <a:off x="2740309" y="1960109"/>
            <a:ext cx="899605" cy="400110"/>
          </a:xfrm>
          <a:prstGeom prst="rect">
            <a:avLst/>
          </a:prstGeom>
          <a:noFill/>
        </p:spPr>
        <p:txBody>
          <a:bodyPr wrap="none" rtlCol="0">
            <a:spAutoFit/>
          </a:bodyPr>
          <a:lstStyle/>
          <a:p>
            <a:r>
              <a:rPr kumimoji="1" lang="en-US" altLang="zh-CN" sz="2000" dirty="0">
                <a:latin typeface="Helvetica" pitchFamily="2" charset="0"/>
              </a:rPr>
              <a:t>Recall</a:t>
            </a:r>
            <a:endParaRPr kumimoji="1" lang="zh-CN" altLang="en-US" sz="2000" dirty="0">
              <a:latin typeface="Helvetica" pitchFamily="2" charset="0"/>
            </a:endParaRPr>
          </a:p>
        </p:txBody>
      </p:sp>
      <p:sp>
        <p:nvSpPr>
          <p:cNvPr id="21" name="任意形状 20">
            <a:extLst>
              <a:ext uri="{FF2B5EF4-FFF2-40B4-BE49-F238E27FC236}">
                <a16:creationId xmlns:a16="http://schemas.microsoft.com/office/drawing/2014/main" id="{C49FD47A-C414-C640-8AD5-98C7D597E16E}"/>
              </a:ext>
            </a:extLst>
          </p:cNvPr>
          <p:cNvSpPr/>
          <p:nvPr/>
        </p:nvSpPr>
        <p:spPr>
          <a:xfrm>
            <a:off x="2794534" y="2752825"/>
            <a:ext cx="1838425" cy="2473693"/>
          </a:xfrm>
          <a:custGeom>
            <a:avLst/>
            <a:gdLst>
              <a:gd name="connsiteX0" fmla="*/ 394636 w 1838425"/>
              <a:gd name="connsiteY0" fmla="*/ 0 h 2473693"/>
              <a:gd name="connsiteX1" fmla="*/ 1838425 w 1838425"/>
              <a:gd name="connsiteY1" fmla="*/ 2473693 h 2473693"/>
              <a:gd name="connsiteX2" fmla="*/ 0 w 1838425"/>
              <a:gd name="connsiteY2" fmla="*/ 1867301 h 2473693"/>
              <a:gd name="connsiteX3" fmla="*/ 394636 w 1838425"/>
              <a:gd name="connsiteY3" fmla="*/ 0 h 2473693"/>
            </a:gdLst>
            <a:ahLst/>
            <a:cxnLst>
              <a:cxn ang="0">
                <a:pos x="connsiteX0" y="connsiteY0"/>
              </a:cxn>
              <a:cxn ang="0">
                <a:pos x="connsiteX1" y="connsiteY1"/>
              </a:cxn>
              <a:cxn ang="0">
                <a:pos x="connsiteX2" y="connsiteY2"/>
              </a:cxn>
              <a:cxn ang="0">
                <a:pos x="connsiteX3" y="connsiteY3"/>
              </a:cxn>
            </a:cxnLst>
            <a:rect l="l" t="t" r="r" b="b"/>
            <a:pathLst>
              <a:path w="1838425" h="2473693">
                <a:moveTo>
                  <a:pt x="394636" y="0"/>
                </a:moveTo>
                <a:lnTo>
                  <a:pt x="1838425" y="2473693"/>
                </a:lnTo>
                <a:lnTo>
                  <a:pt x="0" y="1867301"/>
                </a:lnTo>
                <a:lnTo>
                  <a:pt x="394636" y="0"/>
                </a:lnTo>
                <a:close/>
              </a:path>
            </a:pathLst>
          </a:cu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文本框 23">
            <a:extLst>
              <a:ext uri="{FF2B5EF4-FFF2-40B4-BE49-F238E27FC236}">
                <a16:creationId xmlns:a16="http://schemas.microsoft.com/office/drawing/2014/main" id="{C3DB7C62-438A-C745-A49B-188BB8EA7B97}"/>
              </a:ext>
            </a:extLst>
          </p:cNvPr>
          <p:cNvSpPr txBox="1"/>
          <p:nvPr/>
        </p:nvSpPr>
        <p:spPr>
          <a:xfrm>
            <a:off x="6123315" y="1556832"/>
            <a:ext cx="5230485" cy="440120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latin typeface="Helvetica" pitchFamily="2" charset="0"/>
              </a:rPr>
              <a:t>Formal method that proves the absence of bugs</a:t>
            </a:r>
          </a:p>
          <a:p>
            <a:pPr marL="342900" indent="-342900">
              <a:buFont typeface="Arial" panose="020B0604020202020204" pitchFamily="34" charset="0"/>
              <a:buChar char="•"/>
            </a:pPr>
            <a:endParaRPr kumimoji="1" lang="en-US" altLang="zh-CN" sz="2000" dirty="0">
              <a:latin typeface="Helvetica" pitchFamily="2" charset="0"/>
            </a:endParaRPr>
          </a:p>
          <a:p>
            <a:pPr marL="800100" lvl="1" indent="-342900">
              <a:buFont typeface="Wingdings" pitchFamily="2" charset="2"/>
              <a:buChar char="ü"/>
            </a:pPr>
            <a:r>
              <a:rPr kumimoji="1" lang="en-US" altLang="zh-CN" sz="2000" dirty="0" err="1">
                <a:latin typeface="Helvetica" pitchFamily="2" charset="0"/>
              </a:rPr>
              <a:t>Bliz</a:t>
            </a:r>
            <a:r>
              <a:rPr kumimoji="1" lang="en-US" altLang="zh-CN" sz="2000" dirty="0">
                <a:latin typeface="Helvetica" pitchFamily="2" charset="0"/>
              </a:rPr>
              <a:t> &amp; Magic</a:t>
            </a:r>
          </a:p>
          <a:p>
            <a:pPr marL="1257300" lvl="2" indent="-342900">
              <a:buFont typeface="Arial" panose="020B0604020202020204" pitchFamily="34" charset="0"/>
              <a:buChar char="•"/>
            </a:pPr>
            <a:r>
              <a:rPr kumimoji="1" lang="en-US" altLang="zh-CN" sz="2000" dirty="0">
                <a:latin typeface="Helvetica" pitchFamily="2" charset="0"/>
              </a:rPr>
              <a:t>Only for hundreds of LoC</a:t>
            </a:r>
          </a:p>
          <a:p>
            <a:pPr marL="1257300" lvl="2" indent="-342900">
              <a:buFont typeface="Wingdings" pitchFamily="2" charset="2"/>
              <a:buChar char="ü"/>
            </a:pPr>
            <a:endParaRPr kumimoji="1" lang="en-US" altLang="zh-CN" sz="2000" dirty="0">
              <a:latin typeface="Helvetica" pitchFamily="2" charset="0"/>
            </a:endParaRPr>
          </a:p>
          <a:p>
            <a:pPr marL="342900" indent="-342900">
              <a:buFont typeface="Arial" panose="020B0604020202020204" pitchFamily="34" charset="0"/>
              <a:buChar char="•"/>
            </a:pPr>
            <a:endParaRPr kumimoji="1" lang="en-US" altLang="zh-CN" sz="2000" dirty="0">
              <a:latin typeface="Helvetica" pitchFamily="2" charset="0"/>
            </a:endParaRPr>
          </a:p>
          <a:p>
            <a:pPr marL="342900" indent="-342900">
              <a:buFont typeface="Arial" panose="020B0604020202020204" pitchFamily="34" charset="0"/>
              <a:buChar char="•"/>
            </a:pPr>
            <a:r>
              <a:rPr kumimoji="1" lang="en-US" altLang="zh-CN" sz="2000" dirty="0">
                <a:latin typeface="Helvetica" pitchFamily="2" charset="0"/>
              </a:rPr>
              <a:t>Path-sensitive analysis that infers path feasibility</a:t>
            </a:r>
          </a:p>
          <a:p>
            <a:pPr marL="342900" indent="-342900">
              <a:buFont typeface="Arial" panose="020B0604020202020204" pitchFamily="34" charset="0"/>
              <a:buChar char="•"/>
            </a:pPr>
            <a:endParaRPr kumimoji="1" lang="en-US" altLang="zh-CN" sz="2000" dirty="0">
              <a:latin typeface="Helvetica" pitchFamily="2" charset="0"/>
            </a:endParaRPr>
          </a:p>
          <a:p>
            <a:pPr marL="800100" lvl="1" indent="-342900">
              <a:buFont typeface="Wingdings" pitchFamily="2" charset="2"/>
              <a:buChar char="ü"/>
            </a:pPr>
            <a:r>
              <a:rPr kumimoji="1" lang="en-US" altLang="zh-CN" sz="2000" dirty="0">
                <a:latin typeface="Helvetica" pitchFamily="2" charset="0"/>
              </a:rPr>
              <a:t>Saturn</a:t>
            </a:r>
          </a:p>
          <a:p>
            <a:pPr marL="1257300" lvl="2" indent="-342900">
              <a:buFont typeface="Arial" panose="020B0604020202020204" pitchFamily="34" charset="0"/>
              <a:buChar char="•"/>
            </a:pPr>
            <a:r>
              <a:rPr kumimoji="1" lang="en-US" altLang="zh-CN" sz="2000" dirty="0">
                <a:latin typeface="Helvetica" pitchFamily="2" charset="0"/>
              </a:rPr>
              <a:t>23hr for 5MLoC</a:t>
            </a:r>
            <a:endParaRPr kumimoji="1" lang="en-US" altLang="zh-CN" sz="2000" dirty="0">
              <a:solidFill>
                <a:schemeClr val="bg1">
                  <a:lumMod val="50000"/>
                </a:schemeClr>
              </a:solidFill>
              <a:latin typeface="Helvetica" pitchFamily="2" charset="0"/>
              <a:ea typeface="Arial Hebrew" charset="-79"/>
              <a:cs typeface="Arial Hebrew" charset="-79"/>
              <a:sym typeface="+mn-lt"/>
            </a:endParaRPr>
          </a:p>
          <a:p>
            <a:pPr marL="800100" lvl="1" indent="-342900">
              <a:buFont typeface="Wingdings" pitchFamily="2" charset="2"/>
              <a:buChar char="ü"/>
            </a:pPr>
            <a:r>
              <a:rPr kumimoji="1" lang="en-US" altLang="zh-CN" sz="2000" dirty="0">
                <a:latin typeface="Helvetica" pitchFamily="2" charset="0"/>
                <a:ea typeface="Arial Hebrew" charset="-79"/>
                <a:cs typeface="Arial Hebrew" charset="-79"/>
                <a:sym typeface="+mn-lt"/>
              </a:rPr>
              <a:t>Clang</a:t>
            </a:r>
          </a:p>
          <a:p>
            <a:pPr marL="1257300" lvl="2" indent="-342900">
              <a:buFont typeface="Arial" panose="020B0604020202020204" pitchFamily="34" charset="0"/>
              <a:buChar char="•"/>
            </a:pPr>
            <a:r>
              <a:rPr kumimoji="1" lang="en-US" altLang="zh-CN" sz="2000" dirty="0">
                <a:latin typeface="Helvetica" pitchFamily="2" charset="0"/>
                <a:ea typeface="Arial Hebrew" charset="-79"/>
                <a:cs typeface="Arial Hebrew" charset="-79"/>
                <a:sym typeface="+mn-lt"/>
              </a:rPr>
              <a:t>36hr for 1MLoC</a:t>
            </a:r>
            <a:endParaRPr lang="zh-CN" altLang="en-US" sz="2000" dirty="0">
              <a:solidFill>
                <a:schemeClr val="bg1">
                  <a:lumMod val="50000"/>
                </a:schemeClr>
              </a:solidFill>
              <a:latin typeface="Helvetica" pitchFamily="2" charset="0"/>
              <a:ea typeface="Arial Hebrew" charset="-79"/>
              <a:cs typeface="Arial Hebrew" charset="-79"/>
              <a:sym typeface="+mn-lt"/>
            </a:endParaRPr>
          </a:p>
        </p:txBody>
      </p:sp>
      <p:sp>
        <p:nvSpPr>
          <p:cNvPr id="3" name="文本框 2">
            <a:extLst>
              <a:ext uri="{FF2B5EF4-FFF2-40B4-BE49-F238E27FC236}">
                <a16:creationId xmlns:a16="http://schemas.microsoft.com/office/drawing/2014/main" id="{93F8F35A-BA4E-C247-B49C-00CA556322D6}"/>
              </a:ext>
            </a:extLst>
          </p:cNvPr>
          <p:cNvSpPr txBox="1"/>
          <p:nvPr/>
        </p:nvSpPr>
        <p:spPr>
          <a:xfrm>
            <a:off x="4952880" y="6287023"/>
            <a:ext cx="6942926" cy="369332"/>
          </a:xfrm>
          <a:prstGeom prst="rect">
            <a:avLst/>
          </a:prstGeom>
          <a:noFill/>
        </p:spPr>
        <p:txBody>
          <a:bodyPr wrap="none" rtlCol="0">
            <a:spAutoFit/>
          </a:bodyPr>
          <a:lstStyle/>
          <a:p>
            <a:r>
              <a:rPr lang="en-US" altLang="zh-CN" dirty="0">
                <a:solidFill>
                  <a:schemeClr val="bg1">
                    <a:lumMod val="50000"/>
                  </a:schemeClr>
                </a:solidFill>
                <a:latin typeface="Helvetica" pitchFamily="2" charset="0"/>
                <a:ea typeface="Arial Hebrew" charset="-79"/>
                <a:cs typeface="Arial Hebrew" charset="-79"/>
                <a:sym typeface="+mn-lt"/>
              </a:rPr>
              <a:t>[</a:t>
            </a:r>
            <a:r>
              <a:rPr lang="en-US" altLang="zh-CN" dirty="0" err="1">
                <a:solidFill>
                  <a:schemeClr val="bg1">
                    <a:lumMod val="50000"/>
                  </a:schemeClr>
                </a:solidFill>
                <a:latin typeface="Helvetica" pitchFamily="2" charset="0"/>
                <a:ea typeface="Arial Hebrew" charset="-79"/>
                <a:cs typeface="Arial Hebrew" charset="-79"/>
                <a:sym typeface="+mn-lt"/>
              </a:rPr>
              <a:t>Chaki</a:t>
            </a:r>
            <a:r>
              <a:rPr lang="en-US" altLang="zh-CN" dirty="0">
                <a:solidFill>
                  <a:schemeClr val="bg1">
                    <a:lumMod val="50000"/>
                  </a:schemeClr>
                </a:solidFill>
                <a:latin typeface="Helvetica" pitchFamily="2" charset="0"/>
                <a:ea typeface="Arial Hebrew" charset="-79"/>
                <a:cs typeface="Arial Hebrew" charset="-79"/>
                <a:sym typeface="+mn-lt"/>
              </a:rPr>
              <a:t> et al. 2004, </a:t>
            </a:r>
            <a:r>
              <a:rPr lang="en-US" altLang="zh-CN" dirty="0" err="1">
                <a:solidFill>
                  <a:schemeClr val="bg1">
                    <a:lumMod val="50000"/>
                  </a:schemeClr>
                </a:solidFill>
                <a:latin typeface="Helvetica" pitchFamily="2" charset="0"/>
                <a:ea typeface="Arial Hebrew" charset="-79"/>
                <a:cs typeface="Arial Hebrew" charset="-79"/>
                <a:sym typeface="+mn-lt"/>
              </a:rPr>
              <a:t>Xie</a:t>
            </a:r>
            <a:r>
              <a:rPr lang="en-US" altLang="zh-CN" dirty="0">
                <a:solidFill>
                  <a:schemeClr val="bg1">
                    <a:lumMod val="50000"/>
                  </a:schemeClr>
                </a:solidFill>
                <a:latin typeface="Helvetica" pitchFamily="2" charset="0"/>
                <a:ea typeface="Arial Hebrew" charset="-79"/>
                <a:cs typeface="Arial Hebrew" charset="-79"/>
                <a:sym typeface="+mn-lt"/>
              </a:rPr>
              <a:t> et al. 2005, Cho et al. 2013, </a:t>
            </a:r>
            <a:r>
              <a:rPr kumimoji="1" lang="en-US" altLang="zh-CN" dirty="0">
                <a:solidFill>
                  <a:schemeClr val="bg1">
                    <a:lumMod val="50000"/>
                  </a:schemeClr>
                </a:solidFill>
                <a:latin typeface="Helvetica" pitchFamily="2" charset="0"/>
                <a:ea typeface="Arial Hebrew" charset="-79"/>
                <a:cs typeface="Arial Hebrew" charset="-79"/>
                <a:sym typeface="+mn-lt"/>
              </a:rPr>
              <a:t>Shi et al. 2020</a:t>
            </a:r>
            <a:r>
              <a:rPr lang="en-US" altLang="zh-CN" dirty="0">
                <a:solidFill>
                  <a:schemeClr val="bg1">
                    <a:lumMod val="50000"/>
                  </a:schemeClr>
                </a:solidFill>
                <a:latin typeface="Helvetica" pitchFamily="2" charset="0"/>
                <a:ea typeface="Arial Hebrew" charset="-79"/>
                <a:cs typeface="Arial Hebrew" charset="-79"/>
                <a:sym typeface="+mn-lt"/>
              </a:rPr>
              <a:t>]</a:t>
            </a:r>
            <a:endParaRPr kumimoji="1" lang="zh-CN" altLang="en-US" dirty="0"/>
          </a:p>
        </p:txBody>
      </p:sp>
      <p:grpSp>
        <p:nvGrpSpPr>
          <p:cNvPr id="7" name="组合 6">
            <a:extLst>
              <a:ext uri="{FF2B5EF4-FFF2-40B4-BE49-F238E27FC236}">
                <a16:creationId xmlns:a16="http://schemas.microsoft.com/office/drawing/2014/main" id="{4A0A42D0-DDAE-9540-903E-34FE0D661CAD}"/>
              </a:ext>
            </a:extLst>
          </p:cNvPr>
          <p:cNvGrpSpPr/>
          <p:nvPr/>
        </p:nvGrpSpPr>
        <p:grpSpPr>
          <a:xfrm>
            <a:off x="1535866" y="4609321"/>
            <a:ext cx="1307145" cy="729163"/>
            <a:chOff x="1535866" y="4609321"/>
            <a:chExt cx="1307145" cy="729163"/>
          </a:xfrm>
        </p:grpSpPr>
        <p:cxnSp>
          <p:nvCxnSpPr>
            <p:cNvPr id="5" name="直线箭头连接符 4">
              <a:extLst>
                <a:ext uri="{FF2B5EF4-FFF2-40B4-BE49-F238E27FC236}">
                  <a16:creationId xmlns:a16="http://schemas.microsoft.com/office/drawing/2014/main" id="{4D4BF03E-3A35-9C47-97DA-14EB506E5537}"/>
                </a:ext>
              </a:extLst>
            </p:cNvPr>
            <p:cNvCxnSpPr/>
            <p:nvPr/>
          </p:nvCxnSpPr>
          <p:spPr>
            <a:xfrm flipV="1">
              <a:off x="1535866" y="4609321"/>
              <a:ext cx="1223104" cy="729163"/>
            </a:xfrm>
            <a:prstGeom prst="straightConnector1">
              <a:avLst/>
            </a:prstGeom>
            <a:ln w="34925">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966750D9-9CC4-C84B-93BC-76EDA354E438}"/>
                </a:ext>
              </a:extLst>
            </p:cNvPr>
            <p:cNvSpPr txBox="1"/>
            <p:nvPr/>
          </p:nvSpPr>
          <p:spPr>
            <a:xfrm rot="19838313">
              <a:off x="1722191" y="4950443"/>
              <a:ext cx="1120820" cy="369332"/>
            </a:xfrm>
            <a:prstGeom prst="rect">
              <a:avLst/>
            </a:prstGeom>
            <a:noFill/>
          </p:spPr>
          <p:txBody>
            <a:bodyPr wrap="none" rtlCol="0">
              <a:spAutoFit/>
            </a:bodyPr>
            <a:lstStyle/>
            <a:p>
              <a:r>
                <a:rPr kumimoji="1" lang="en-US" altLang="zh-CN" b="1" dirty="0">
                  <a:solidFill>
                    <a:schemeClr val="accent2"/>
                  </a:solidFill>
                  <a:latin typeface="Helvetica" pitchFamily="2" charset="0"/>
                </a:rPr>
                <a:t>sacrifice</a:t>
              </a:r>
              <a:endParaRPr kumimoji="1" lang="zh-CN" altLang="en-US" b="1" dirty="0">
                <a:solidFill>
                  <a:schemeClr val="accent2"/>
                </a:solidFill>
                <a:latin typeface="Helvetica" pitchFamily="2" charset="0"/>
              </a:endParaRPr>
            </a:p>
          </p:txBody>
        </p:sp>
      </p:grpSp>
    </p:spTree>
    <p:custDataLst>
      <p:tags r:id="rId1"/>
    </p:custDataLst>
    <p:extLst>
      <p:ext uri="{BB962C8B-B14F-4D97-AF65-F5344CB8AC3E}">
        <p14:creationId xmlns:p14="http://schemas.microsoft.com/office/powerpoint/2010/main" val="2636012608"/>
      </p:ext>
    </p:extLst>
  </p:cSld>
  <p:clrMapOvr>
    <a:masterClrMapping/>
  </p:clrMapOvr>
  <mc:AlternateContent xmlns:mc="http://schemas.openxmlformats.org/markup-compatibility/2006" xmlns:p14="http://schemas.microsoft.com/office/powerpoint/2010/main">
    <mc:Choice Requires="p14">
      <p:transition spd="slow" p14:dur="2000" advTm="52309"/>
    </mc:Choice>
    <mc:Fallback xmlns="">
      <p:transition spd="slow" advTm="52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35" presetClass="emph" presetSubtype="0" repeatCount="3000" fill="hold" nodeType="withEffect">
                                  <p:stCondLst>
                                    <p:cond delay="0"/>
                                  </p:stCondLst>
                                  <p:childTnLst>
                                    <p:anim calcmode="discrete" valueType="str">
                                      <p:cBhvr>
                                        <p:cTn id="12"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16.3|24"/>
</p:tagLst>
</file>

<file path=ppt/tags/tag10.xml><?xml version="1.0" encoding="utf-8"?>
<p:tagLst xmlns:a="http://schemas.openxmlformats.org/drawingml/2006/main" xmlns:r="http://schemas.openxmlformats.org/officeDocument/2006/relationships" xmlns:p="http://schemas.openxmlformats.org/presentationml/2006/main">
  <p:tag name="TIMING" val="|21.9"/>
</p:tagLst>
</file>

<file path=ppt/tags/tag11.xml><?xml version="1.0" encoding="utf-8"?>
<p:tagLst xmlns:a="http://schemas.openxmlformats.org/drawingml/2006/main" xmlns:r="http://schemas.openxmlformats.org/officeDocument/2006/relationships" xmlns:p="http://schemas.openxmlformats.org/presentationml/2006/main">
  <p:tag name="TIMING" val="|20.5|4.2|10"/>
</p:tagLst>
</file>

<file path=ppt/tags/tag12.xml><?xml version="1.0" encoding="utf-8"?>
<p:tagLst xmlns:a="http://schemas.openxmlformats.org/drawingml/2006/main" xmlns:r="http://schemas.openxmlformats.org/officeDocument/2006/relationships" xmlns:p="http://schemas.openxmlformats.org/presentationml/2006/main">
  <p:tag name="TIMING" val="|14.9"/>
</p:tagLst>
</file>

<file path=ppt/tags/tag13.xml><?xml version="1.0" encoding="utf-8"?>
<p:tagLst xmlns:a="http://schemas.openxmlformats.org/drawingml/2006/main" xmlns:r="http://schemas.openxmlformats.org/officeDocument/2006/relationships" xmlns:p="http://schemas.openxmlformats.org/presentationml/2006/main">
  <p:tag name="TIMING" val="|38.1|37.6|4.7"/>
</p:tagLst>
</file>

<file path=ppt/tags/tag14.xml><?xml version="1.0" encoding="utf-8"?>
<p:tagLst xmlns:a="http://schemas.openxmlformats.org/drawingml/2006/main" xmlns:r="http://schemas.openxmlformats.org/officeDocument/2006/relationships" xmlns:p="http://schemas.openxmlformats.org/presentationml/2006/main">
  <p:tag name="TIMING" val="|-1802.8"/>
</p:tagLst>
</file>

<file path=ppt/tags/tag15.xml><?xml version="1.0" encoding="utf-8"?>
<p:tagLst xmlns:a="http://schemas.openxmlformats.org/drawingml/2006/main" xmlns:r="http://schemas.openxmlformats.org/officeDocument/2006/relationships" xmlns:p="http://schemas.openxmlformats.org/presentationml/2006/main">
  <p:tag name="TIMING" val="|6.2"/>
</p:tagLst>
</file>

<file path=ppt/tags/tag16.xml><?xml version="1.0" encoding="utf-8"?>
<p:tagLst xmlns:a="http://schemas.openxmlformats.org/drawingml/2006/main" xmlns:r="http://schemas.openxmlformats.org/officeDocument/2006/relationships" xmlns:p="http://schemas.openxmlformats.org/presentationml/2006/main">
  <p:tag name="TIMING" val="|7.7|11.1|5.7|14.1"/>
</p:tagLst>
</file>

<file path=ppt/tags/tag17.xml><?xml version="1.0" encoding="utf-8"?>
<p:tagLst xmlns:a="http://schemas.openxmlformats.org/drawingml/2006/main" xmlns:r="http://schemas.openxmlformats.org/officeDocument/2006/relationships" xmlns:p="http://schemas.openxmlformats.org/presentationml/2006/main">
  <p:tag name="TIMING" val="|11.4|10.6|18.6"/>
</p:tagLst>
</file>

<file path=ppt/tags/tag18.xml><?xml version="1.0" encoding="utf-8"?>
<p:tagLst xmlns:a="http://schemas.openxmlformats.org/drawingml/2006/main" xmlns:r="http://schemas.openxmlformats.org/officeDocument/2006/relationships" xmlns:p="http://schemas.openxmlformats.org/presentationml/2006/main">
  <p:tag name="TIMING" val="|21.1|6.9|14"/>
</p:tagLst>
</file>

<file path=ppt/tags/tag19.xml><?xml version="1.0" encoding="utf-8"?>
<p:tagLst xmlns:a="http://schemas.openxmlformats.org/drawingml/2006/main" xmlns:r="http://schemas.openxmlformats.org/officeDocument/2006/relationships" xmlns:p="http://schemas.openxmlformats.org/presentationml/2006/main">
  <p:tag name="TIMING" val="|6.6|0.7"/>
</p:tagLst>
</file>

<file path=ppt/tags/tag2.xml><?xml version="1.0" encoding="utf-8"?>
<p:tagLst xmlns:a="http://schemas.openxmlformats.org/drawingml/2006/main" xmlns:r="http://schemas.openxmlformats.org/officeDocument/2006/relationships" xmlns:p="http://schemas.openxmlformats.org/presentationml/2006/main">
  <p:tag name="TIMING" val="|7.6|13.3"/>
</p:tagLst>
</file>

<file path=ppt/tags/tag20.xml><?xml version="1.0" encoding="utf-8"?>
<p:tagLst xmlns:a="http://schemas.openxmlformats.org/drawingml/2006/main" xmlns:r="http://schemas.openxmlformats.org/officeDocument/2006/relationships" xmlns:p="http://schemas.openxmlformats.org/presentationml/2006/main">
  <p:tag name="TIMING" val="|9|7.6"/>
</p:tagLst>
</file>

<file path=ppt/tags/tag21.xml><?xml version="1.0" encoding="utf-8"?>
<p:tagLst xmlns:a="http://schemas.openxmlformats.org/drawingml/2006/main" xmlns:r="http://schemas.openxmlformats.org/officeDocument/2006/relationships" xmlns:p="http://schemas.openxmlformats.org/presentationml/2006/main">
  <p:tag name="TIMING" val="|4.7|11.3"/>
</p:tagLst>
</file>

<file path=ppt/tags/tag22.xml><?xml version="1.0" encoding="utf-8"?>
<p:tagLst xmlns:a="http://schemas.openxmlformats.org/drawingml/2006/main" xmlns:r="http://schemas.openxmlformats.org/officeDocument/2006/relationships" xmlns:p="http://schemas.openxmlformats.org/presentationml/2006/main">
  <p:tag name="TIMING" val="|14|7.5"/>
</p:tagLst>
</file>

<file path=ppt/tags/tag23.xml><?xml version="1.0" encoding="utf-8"?>
<p:tagLst xmlns:a="http://schemas.openxmlformats.org/drawingml/2006/main" xmlns:r="http://schemas.openxmlformats.org/officeDocument/2006/relationships" xmlns:p="http://schemas.openxmlformats.org/presentationml/2006/main">
  <p:tag name="TIMING" val="|21"/>
</p:tagLst>
</file>

<file path=ppt/tags/tag24.xml><?xml version="1.0" encoding="utf-8"?>
<p:tagLst xmlns:a="http://schemas.openxmlformats.org/drawingml/2006/main" xmlns:r="http://schemas.openxmlformats.org/officeDocument/2006/relationships" xmlns:p="http://schemas.openxmlformats.org/presentationml/2006/main">
  <p:tag name="TIMING" val="|31.4|15.7|7.9|5.3|15|9.1"/>
</p:tagLst>
</file>

<file path=ppt/tags/tag25.xml><?xml version="1.0" encoding="utf-8"?>
<p:tagLst xmlns:a="http://schemas.openxmlformats.org/drawingml/2006/main" xmlns:r="http://schemas.openxmlformats.org/officeDocument/2006/relationships" xmlns:p="http://schemas.openxmlformats.org/presentationml/2006/main">
  <p:tag name="TIMING" val="|35.9|6.3|4|9.5|8.1"/>
</p:tagLst>
</file>

<file path=ppt/tags/tag26.xml><?xml version="1.0" encoding="utf-8"?>
<p:tagLst xmlns:a="http://schemas.openxmlformats.org/drawingml/2006/main" xmlns:r="http://schemas.openxmlformats.org/officeDocument/2006/relationships" xmlns:p="http://schemas.openxmlformats.org/presentationml/2006/main">
  <p:tag name="TIMING" val="|23.9|16.7"/>
</p:tagLst>
</file>

<file path=ppt/tags/tag27.xml><?xml version="1.0" encoding="utf-8"?>
<p:tagLst xmlns:a="http://schemas.openxmlformats.org/drawingml/2006/main" xmlns:r="http://schemas.openxmlformats.org/officeDocument/2006/relationships" xmlns:p="http://schemas.openxmlformats.org/presentationml/2006/main">
  <p:tag name="TIMING" val="|22.2|6.3|3.1|3.9"/>
</p:tagLst>
</file>

<file path=ppt/tags/tag28.xml><?xml version="1.0" encoding="utf-8"?>
<p:tagLst xmlns:a="http://schemas.openxmlformats.org/drawingml/2006/main" xmlns:r="http://schemas.openxmlformats.org/officeDocument/2006/relationships" xmlns:p="http://schemas.openxmlformats.org/presentationml/2006/main">
  <p:tag name="TIMING" val="|20.5"/>
</p:tagLst>
</file>

<file path=ppt/tags/tag29.xml><?xml version="1.0" encoding="utf-8"?>
<p:tagLst xmlns:a="http://schemas.openxmlformats.org/drawingml/2006/main" xmlns:r="http://schemas.openxmlformats.org/officeDocument/2006/relationships" xmlns:p="http://schemas.openxmlformats.org/presentationml/2006/main">
  <p:tag name="TIMING" val="|7.4|7.2|14.2|7.9"/>
</p:tagLst>
</file>

<file path=ppt/tags/tag3.xml><?xml version="1.0" encoding="utf-8"?>
<p:tagLst xmlns:a="http://schemas.openxmlformats.org/drawingml/2006/main" xmlns:r="http://schemas.openxmlformats.org/officeDocument/2006/relationships" xmlns:p="http://schemas.openxmlformats.org/presentationml/2006/main">
  <p:tag name="TIMING" val="|21.4|8.3"/>
</p:tagLst>
</file>

<file path=ppt/tags/tag4.xml><?xml version="1.0" encoding="utf-8"?>
<p:tagLst xmlns:a="http://schemas.openxmlformats.org/drawingml/2006/main" xmlns:r="http://schemas.openxmlformats.org/officeDocument/2006/relationships" xmlns:p="http://schemas.openxmlformats.org/presentationml/2006/main">
  <p:tag name="TIMING" val="|14.4|5.6|9.8|15.1|6.9|9.5"/>
</p:tagLst>
</file>

<file path=ppt/tags/tag5.xml><?xml version="1.0" encoding="utf-8"?>
<p:tagLst xmlns:a="http://schemas.openxmlformats.org/drawingml/2006/main" xmlns:r="http://schemas.openxmlformats.org/officeDocument/2006/relationships" xmlns:p="http://schemas.openxmlformats.org/presentationml/2006/main">
  <p:tag name="TIMING" val="|10.2|14|10.2|23.2|9.8|8"/>
</p:tagLst>
</file>

<file path=ppt/tags/tag6.xml><?xml version="1.0" encoding="utf-8"?>
<p:tagLst xmlns:a="http://schemas.openxmlformats.org/drawingml/2006/main" xmlns:r="http://schemas.openxmlformats.org/officeDocument/2006/relationships" xmlns:p="http://schemas.openxmlformats.org/presentationml/2006/main">
  <p:tag name="TIMING" val="|14.9|27"/>
</p:tagLst>
</file>

<file path=ppt/tags/tag7.xml><?xml version="1.0" encoding="utf-8"?>
<p:tagLst xmlns:a="http://schemas.openxmlformats.org/drawingml/2006/main" xmlns:r="http://schemas.openxmlformats.org/officeDocument/2006/relationships" xmlns:p="http://schemas.openxmlformats.org/presentationml/2006/main">
  <p:tag name="TIMING" val="|20.3"/>
</p:tagLst>
</file>

<file path=ppt/tags/tag8.xml><?xml version="1.0" encoding="utf-8"?>
<p:tagLst xmlns:a="http://schemas.openxmlformats.org/drawingml/2006/main" xmlns:r="http://schemas.openxmlformats.org/officeDocument/2006/relationships" xmlns:p="http://schemas.openxmlformats.org/presentationml/2006/main">
  <p:tag name="TIMING" val="|15.5|14.9|19.8|4.9"/>
</p:tagLst>
</file>

<file path=ppt/tags/tag9.xml><?xml version="1.0" encoding="utf-8"?>
<p:tagLst xmlns:a="http://schemas.openxmlformats.org/drawingml/2006/main" xmlns:r="http://schemas.openxmlformats.org/officeDocument/2006/relationships" xmlns:p="http://schemas.openxmlformats.org/presentationml/2006/main">
  <p:tag name="TIMING" val="|19.8|1|3|6.3|4.9|11|0.1|0.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19433</TotalTime>
  <Words>9485</Words>
  <Application>Microsoft Macintosh PowerPoint</Application>
  <PresentationFormat>宽屏</PresentationFormat>
  <Paragraphs>1413</Paragraphs>
  <Slides>79</Slides>
  <Notes>79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79</vt:i4>
      </vt:variant>
    </vt:vector>
  </HeadingPairs>
  <TitlesOfParts>
    <vt:vector size="92" baseType="lpstr">
      <vt:lpstr>等线</vt:lpstr>
      <vt:lpstr>等线 Light</vt:lpstr>
      <vt:lpstr>Apple Braille</vt:lpstr>
      <vt:lpstr>Arial</vt:lpstr>
      <vt:lpstr>Arial Hebrew</vt:lpstr>
      <vt:lpstr>Gill Sans MT</vt:lpstr>
      <vt:lpstr>Helvetica</vt:lpstr>
      <vt:lpstr>Helvetica Light</vt:lpstr>
      <vt:lpstr>Iowan Old Style Titling</vt:lpstr>
      <vt:lpstr>Times New Roman</vt:lpstr>
      <vt:lpstr>Tw Cen MT</vt:lpstr>
      <vt:lpstr>Wingdings</vt:lpstr>
      <vt:lpstr>Office 主题​​</vt:lpstr>
      <vt:lpstr>Scalable and Precise Static Bug Finding for Industrial-Sized Code</vt:lpstr>
      <vt:lpstr>Outline</vt:lpstr>
      <vt:lpstr>What is Static Bug Finding?</vt:lpstr>
      <vt:lpstr>Why Static Bug Finding is Good?</vt:lpstr>
      <vt:lpstr>Who are Using Static Bug Finding?</vt:lpstr>
      <vt:lpstr>How Static Bug Finding Helps?</vt:lpstr>
      <vt:lpstr>PowerPoint 演示文稿</vt:lpstr>
      <vt:lpstr>PowerPoint 演示文稿</vt:lpstr>
      <vt:lpstr>Heart Still Bleeding</vt:lpstr>
      <vt:lpstr>Heart Still Bleeding</vt:lpstr>
      <vt:lpstr>Design Requirements to Stop Heart Bleeding</vt:lpstr>
      <vt:lpstr>Design Requirements to Stop Heart Bleeding</vt:lpstr>
      <vt:lpstr>Stop Heart from Bleeding</vt:lpstr>
      <vt:lpstr>Research Impact - I</vt:lpstr>
      <vt:lpstr>Research Impact - II</vt:lpstr>
      <vt:lpstr>Technical Contributions</vt:lpstr>
      <vt:lpstr>Entering the Beast</vt:lpstr>
      <vt:lpstr>Value Flow Problems</vt:lpstr>
      <vt:lpstr>Value Flow Problems</vt:lpstr>
      <vt:lpstr>“Dense” Program Analysis</vt:lpstr>
      <vt:lpstr>“Sparse” Program Analysis</vt:lpstr>
      <vt:lpstr>“Sparse” Program Analysis</vt:lpstr>
      <vt:lpstr>“Sparse” Program Analysis</vt:lpstr>
      <vt:lpstr>“Sparse” Program Analysis</vt:lpstr>
      <vt:lpstr>Technical Contributions</vt:lpstr>
      <vt:lpstr>The “Pointer Trap”</vt:lpstr>
      <vt:lpstr>Trading Precision for Scalability</vt:lpstr>
      <vt:lpstr>The 1st Contribution:  Escaping from the Pointer Trap</vt:lpstr>
      <vt:lpstr>Limitation of an Independent Pointer Analysis</vt:lpstr>
      <vt:lpstr>The Key Idea</vt:lpstr>
      <vt:lpstr>The Key Idea</vt:lpstr>
      <vt:lpstr>Building Function-Level Graphs</vt:lpstr>
      <vt:lpstr>Building Function-Level Graphs</vt:lpstr>
      <vt:lpstr>Building Function-Level Graphs</vt:lpstr>
      <vt:lpstr>Building Function-Level Graphs</vt:lpstr>
      <vt:lpstr>Value Flow Problem to Check</vt:lpstr>
      <vt:lpstr>PowerPoint 演示文稿</vt:lpstr>
      <vt:lpstr>Evaluation</vt:lpstr>
      <vt:lpstr>Benchmarks</vt:lpstr>
      <vt:lpstr>Benchmarks</vt:lpstr>
      <vt:lpstr>Evaluation Setup</vt:lpstr>
      <vt:lpstr>MySQL #87203: Use After Free in MySQL</vt:lpstr>
      <vt:lpstr>ICU #13301: Double Free in ICU</vt:lpstr>
      <vt:lpstr>Scalability</vt:lpstr>
      <vt:lpstr>Precision</vt:lpstr>
      <vt:lpstr>All Problems Addressed?</vt:lpstr>
      <vt:lpstr>Technical Contributions</vt:lpstr>
      <vt:lpstr>The Versality of Value-Flow Problems</vt:lpstr>
      <vt:lpstr>The Extensional Scalability Problem</vt:lpstr>
      <vt:lpstr>The 2nd Contribution:  Inter-Property-Aware Analysis</vt:lpstr>
      <vt:lpstr>Mutual Synergy</vt:lpstr>
      <vt:lpstr>Mutual Synergy</vt:lpstr>
      <vt:lpstr>PowerPoint 演示文稿</vt:lpstr>
      <vt:lpstr>Workflow</vt:lpstr>
      <vt:lpstr>Evaluation</vt:lpstr>
      <vt:lpstr>PowerPoint 演示文稿</vt:lpstr>
      <vt:lpstr>PowerPoint 演示文稿</vt:lpstr>
      <vt:lpstr>Technical Contributions</vt:lpstr>
      <vt:lpstr>Bottom-up Analysis</vt:lpstr>
      <vt:lpstr>Parallelism is Limited</vt:lpstr>
      <vt:lpstr>The 3rd Contribution: Improving the Parallelism</vt:lpstr>
      <vt:lpstr>Function Summaries</vt:lpstr>
      <vt:lpstr>Function Summaries</vt:lpstr>
      <vt:lpstr>Partition Criteria</vt:lpstr>
      <vt:lpstr>Dependence Analysis</vt:lpstr>
      <vt:lpstr>Dependence Analysis</vt:lpstr>
      <vt:lpstr>Dependence Analysis</vt:lpstr>
      <vt:lpstr>Pipeline Scheduling</vt:lpstr>
      <vt:lpstr>Function Summaries</vt:lpstr>
      <vt:lpstr>A Pipeline Parallel Strategy</vt:lpstr>
      <vt:lpstr>Evaluation</vt:lpstr>
      <vt:lpstr>CPU Utilization Rate</vt:lpstr>
      <vt:lpstr>Speedup</vt:lpstr>
      <vt:lpstr>Factors Affecting the Results</vt:lpstr>
      <vt:lpstr>Conclusion</vt:lpstr>
      <vt:lpstr>PowerPoint 演示文稿</vt:lpstr>
      <vt:lpstr>Acknowledgement</vt:lpstr>
      <vt:lpstr>THANK YOU</vt:lpstr>
      <vt:lpstr>Scalable and Precise Static Bug Finding for Industrial-Sized Code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and Precise Static Bug Finding for Industrial-Sized Code</dc:title>
  <dc:creator>Qingkai Shi</dc:creator>
  <cp:lastModifiedBy>Qingkai Shi</cp:lastModifiedBy>
  <cp:revision>1547</cp:revision>
  <cp:lastPrinted>2019-10-17T08:58:07Z</cp:lastPrinted>
  <dcterms:created xsi:type="dcterms:W3CDTF">2019-09-02T06:49:49Z</dcterms:created>
  <dcterms:modified xsi:type="dcterms:W3CDTF">2020-05-20T07:57:10Z</dcterms:modified>
</cp:coreProperties>
</file>